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83"/>
  </p:notesMasterIdLst>
  <p:sldIdLst>
    <p:sldId id="454" r:id="rId2"/>
    <p:sldId id="259" r:id="rId3"/>
    <p:sldId id="793" r:id="rId4"/>
    <p:sldId id="791" r:id="rId5"/>
    <p:sldId id="261" r:id="rId6"/>
    <p:sldId id="795" r:id="rId7"/>
    <p:sldId id="796" r:id="rId8"/>
    <p:sldId id="797" r:id="rId9"/>
    <p:sldId id="798" r:id="rId10"/>
    <p:sldId id="799" r:id="rId11"/>
    <p:sldId id="800" r:id="rId12"/>
    <p:sldId id="801" r:id="rId13"/>
    <p:sldId id="802" r:id="rId14"/>
    <p:sldId id="803" r:id="rId15"/>
    <p:sldId id="804" r:id="rId16"/>
    <p:sldId id="806" r:id="rId17"/>
    <p:sldId id="805" r:id="rId18"/>
    <p:sldId id="807" r:id="rId19"/>
    <p:sldId id="808" r:id="rId20"/>
    <p:sldId id="809" r:id="rId21"/>
    <p:sldId id="810" r:id="rId22"/>
    <p:sldId id="811" r:id="rId23"/>
    <p:sldId id="812" r:id="rId24"/>
    <p:sldId id="813" r:id="rId25"/>
    <p:sldId id="814" r:id="rId26"/>
    <p:sldId id="815" r:id="rId27"/>
    <p:sldId id="816" r:id="rId28"/>
    <p:sldId id="817" r:id="rId29"/>
    <p:sldId id="818" r:id="rId30"/>
    <p:sldId id="819" r:id="rId31"/>
    <p:sldId id="820" r:id="rId32"/>
    <p:sldId id="821" r:id="rId33"/>
    <p:sldId id="822" r:id="rId34"/>
    <p:sldId id="823" r:id="rId35"/>
    <p:sldId id="824" r:id="rId36"/>
    <p:sldId id="825" r:id="rId37"/>
    <p:sldId id="826" r:id="rId38"/>
    <p:sldId id="827" r:id="rId39"/>
    <p:sldId id="828" r:id="rId40"/>
    <p:sldId id="829" r:id="rId41"/>
    <p:sldId id="831" r:id="rId42"/>
    <p:sldId id="830" r:id="rId43"/>
    <p:sldId id="832" r:id="rId44"/>
    <p:sldId id="833" r:id="rId45"/>
    <p:sldId id="834" r:id="rId46"/>
    <p:sldId id="835" r:id="rId47"/>
    <p:sldId id="836" r:id="rId48"/>
    <p:sldId id="837" r:id="rId49"/>
    <p:sldId id="838" r:id="rId50"/>
    <p:sldId id="839" r:id="rId51"/>
    <p:sldId id="841" r:id="rId52"/>
    <p:sldId id="840" r:id="rId53"/>
    <p:sldId id="842" r:id="rId54"/>
    <p:sldId id="843" r:id="rId55"/>
    <p:sldId id="844" r:id="rId56"/>
    <p:sldId id="845" r:id="rId57"/>
    <p:sldId id="846" r:id="rId58"/>
    <p:sldId id="847" r:id="rId59"/>
    <p:sldId id="849" r:id="rId60"/>
    <p:sldId id="848" r:id="rId61"/>
    <p:sldId id="850" r:id="rId62"/>
    <p:sldId id="851" r:id="rId63"/>
    <p:sldId id="852" r:id="rId64"/>
    <p:sldId id="853" r:id="rId65"/>
    <p:sldId id="854" r:id="rId66"/>
    <p:sldId id="855" r:id="rId67"/>
    <p:sldId id="857" r:id="rId68"/>
    <p:sldId id="859" r:id="rId69"/>
    <p:sldId id="860" r:id="rId70"/>
    <p:sldId id="861" r:id="rId71"/>
    <p:sldId id="862" r:id="rId72"/>
    <p:sldId id="863" r:id="rId73"/>
    <p:sldId id="864" r:id="rId74"/>
    <p:sldId id="865" r:id="rId75"/>
    <p:sldId id="866" r:id="rId76"/>
    <p:sldId id="867" r:id="rId77"/>
    <p:sldId id="869" r:id="rId78"/>
    <p:sldId id="868" r:id="rId79"/>
    <p:sldId id="870" r:id="rId80"/>
    <p:sldId id="871" r:id="rId81"/>
    <p:sldId id="872" r:id="rId82"/>
  </p:sldIdLst>
  <p:sldSz cx="9144000" cy="5143500" type="screen16x9"/>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506"/>
    <a:srgbClr val="FFFFFF"/>
    <a:srgbClr val="CCCCFF"/>
    <a:srgbClr val="FFFF00"/>
    <a:srgbClr val="0066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0295" autoAdjust="0"/>
  </p:normalViewPr>
  <p:slideViewPr>
    <p:cSldViewPr showGuides="1">
      <p:cViewPr varScale="1">
        <p:scale>
          <a:sx n="74" d="100"/>
          <a:sy n="74" d="100"/>
        </p:scale>
        <p:origin x="54" y="150"/>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37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4097"/>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4099" name="日期占位符 4098"/>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3076" name="幻灯片图像占位符 4099"/>
          <p:cNvSpPr>
            <a:spLocks noGrp="1" noRot="1" noChangeAspect="1" noTextEdit="1"/>
          </p:cNvSpPr>
          <p:nvPr>
            <p:ph type="sldImg"/>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3077" name="文本占位符 4100"/>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p>
          <a:p>
            <a:pPr lvl="1" indent="0"/>
            <a:r>
              <a:rPr lang="zh-CN" altLang="en-US" dirty="0"/>
              <a:t>第二级</a:t>
            </a:r>
          </a:p>
          <a:p>
            <a:pPr lvl="2" indent="0"/>
            <a:r>
              <a:rPr lang="zh-CN" altLang="en-US" dirty="0"/>
              <a:t>第三级</a:t>
            </a:r>
          </a:p>
          <a:p>
            <a:pPr lvl="3" indent="0"/>
            <a:r>
              <a:rPr lang="zh-CN" altLang="en-US" dirty="0"/>
              <a:t>第四级</a:t>
            </a:r>
          </a:p>
          <a:p>
            <a:pPr lvl="4" indent="0"/>
            <a:r>
              <a:rPr lang="zh-CN" altLang="en-US" dirty="0"/>
              <a:t>第五级</a:t>
            </a:r>
          </a:p>
        </p:txBody>
      </p:sp>
      <p:sp>
        <p:nvSpPr>
          <p:cNvPr id="4102" name="页脚占位符 4101"/>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4103" name="灯片编号占位符 4102"/>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2987088432"/>
      </p:ext>
    </p:extLst>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ADB0FE-271E-4A62-AA8A-555016BAE0A4}" type="slidenum">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51199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8588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194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96715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节封面">
    <p:spTree>
      <p:nvGrpSpPr>
        <p:cNvPr id="1" name=""/>
        <p:cNvGrpSpPr/>
        <p:nvPr/>
      </p:nvGrpSpPr>
      <p:grpSpPr>
        <a:xfrm>
          <a:off x="0" y="0"/>
          <a:ext cx="0" cy="0"/>
          <a:chOff x="0" y="0"/>
          <a:chExt cx="0" cy="0"/>
        </a:xfrm>
      </p:grpSpPr>
      <p:sp>
        <p:nvSpPr>
          <p:cNvPr id="6" name="任意多边形 5"/>
          <p:cNvSpPr/>
          <p:nvPr/>
        </p:nvSpPr>
        <p:spPr>
          <a:xfrm>
            <a:off x="-17624" y="-16191"/>
            <a:ext cx="5304950" cy="4332443"/>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blipFill rotWithShape="1">
            <a:blip r:embed="rId2"/>
            <a:stretch>
              <a:fillRect l="-3000" t="-7000" r="-3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7" name="任意多边形 6"/>
          <p:cNvSpPr/>
          <p:nvPr/>
        </p:nvSpPr>
        <p:spPr>
          <a:xfrm>
            <a:off x="-25973" y="-14287"/>
            <a:ext cx="5305425" cy="4332685"/>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gradFill rotWithShape="1">
            <a:gsLst>
              <a:gs pos="12000">
                <a:srgbClr val="C02DC6">
                  <a:alpha val="50000"/>
                </a:srgbClr>
              </a:gs>
              <a:gs pos="81000">
                <a:srgbClr val="3D82AD">
                  <a:alpha val="89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9" name="任意多边形 8"/>
          <p:cNvSpPr/>
          <p:nvPr/>
        </p:nvSpPr>
        <p:spPr>
          <a:xfrm rot="8160000">
            <a:off x="-454818" y="3609979"/>
            <a:ext cx="1537097" cy="1456135"/>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grpSp>
        <p:nvGrpSpPr>
          <p:cNvPr id="10" name="组合 9"/>
          <p:cNvGrpSpPr/>
          <p:nvPr/>
        </p:nvGrpSpPr>
        <p:grpSpPr>
          <a:xfrm>
            <a:off x="7874794" y="4098131"/>
            <a:ext cx="1515666" cy="991791"/>
            <a:chOff x="16535" y="8605"/>
            <a:chExt cx="3182" cy="2083"/>
          </a:xfrm>
        </p:grpSpPr>
        <p:sp>
          <p:nvSpPr>
            <p:cNvPr id="11" name="任意多边形 10"/>
            <p:cNvSpPr/>
            <p:nvPr/>
          </p:nvSpPr>
          <p:spPr>
            <a:xfrm rot="8160000">
              <a:off x="16535" y="8605"/>
              <a:ext cx="1065" cy="100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12" name="任意多边形 11"/>
            <p:cNvSpPr/>
            <p:nvPr/>
          </p:nvSpPr>
          <p:spPr>
            <a:xfrm rot="13440000" flipH="1">
              <a:off x="17925" y="8990"/>
              <a:ext cx="1792" cy="169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grpSp>
      <p:grpSp>
        <p:nvGrpSpPr>
          <p:cNvPr id="14" name="组合 13"/>
          <p:cNvGrpSpPr/>
          <p:nvPr/>
        </p:nvGrpSpPr>
        <p:grpSpPr>
          <a:xfrm>
            <a:off x="-372665" y="460772"/>
            <a:ext cx="6619875" cy="1922859"/>
            <a:chOff x="-783" y="968"/>
            <a:chExt cx="13900" cy="4038"/>
          </a:xfrm>
        </p:grpSpPr>
        <p:sp>
          <p:nvSpPr>
            <p:cNvPr id="15" name="矩形 14"/>
            <p:cNvSpPr/>
            <p:nvPr/>
          </p:nvSpPr>
          <p:spPr>
            <a:xfrm rot="18960000" flipV="1">
              <a:off x="4987"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矩形 15"/>
            <p:cNvSpPr/>
            <p:nvPr/>
          </p:nvSpPr>
          <p:spPr>
            <a:xfrm rot="2640000" flipH="1" flipV="1">
              <a:off x="-783"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任意多边形 16"/>
            <p:cNvSpPr/>
            <p:nvPr/>
          </p:nvSpPr>
          <p:spPr>
            <a:xfrm rot="18960000" flipH="1">
              <a:off x="-119" y="967"/>
              <a:ext cx="3212" cy="213"/>
            </a:xfrm>
            <a:custGeom>
              <a:avLst/>
              <a:gdLst>
                <a:gd name="connsiteX0" fmla="*/ 129 w 3212"/>
                <a:gd name="connsiteY0" fmla="*/ 0 h 213"/>
                <a:gd name="connsiteX1" fmla="*/ 3212 w 3212"/>
                <a:gd name="connsiteY1" fmla="*/ 77 h 213"/>
                <a:gd name="connsiteX2" fmla="*/ 3212 w 3212"/>
                <a:gd name="connsiteY2" fmla="*/ 213 h 213"/>
                <a:gd name="connsiteX3" fmla="*/ 0 w 3212"/>
                <a:gd name="connsiteY3" fmla="*/ 125 h 213"/>
                <a:gd name="connsiteX4" fmla="*/ 129 w 3212"/>
                <a:gd name="connsiteY4" fmla="*/ 0 h 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 h="213">
                  <a:moveTo>
                    <a:pt x="129" y="0"/>
                  </a:moveTo>
                  <a:lnTo>
                    <a:pt x="3212" y="77"/>
                  </a:lnTo>
                  <a:lnTo>
                    <a:pt x="3212" y="213"/>
                  </a:lnTo>
                  <a:lnTo>
                    <a:pt x="0" y="125"/>
                  </a:lnTo>
                  <a:lnTo>
                    <a:pt x="129"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任意多边形 17"/>
            <p:cNvSpPr/>
            <p:nvPr/>
          </p:nvSpPr>
          <p:spPr>
            <a:xfrm rot="2640000">
              <a:off x="9297" y="981"/>
              <a:ext cx="3140" cy="205"/>
            </a:xfrm>
            <a:custGeom>
              <a:avLst/>
              <a:gdLst>
                <a:gd name="connsiteX0" fmla="*/ 118 w 3140"/>
                <a:gd name="connsiteY0" fmla="*/ 0 h 205"/>
                <a:gd name="connsiteX1" fmla="*/ 3140 w 3140"/>
                <a:gd name="connsiteY1" fmla="*/ 69 h 205"/>
                <a:gd name="connsiteX2" fmla="*/ 3140 w 3140"/>
                <a:gd name="connsiteY2" fmla="*/ 205 h 205"/>
                <a:gd name="connsiteX3" fmla="*/ 0 w 3140"/>
                <a:gd name="connsiteY3" fmla="*/ 114 h 205"/>
                <a:gd name="connsiteX4" fmla="*/ 118 w 3140"/>
                <a:gd name="connsiteY4" fmla="*/ 0 h 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 h="205">
                  <a:moveTo>
                    <a:pt x="118" y="0"/>
                  </a:moveTo>
                  <a:lnTo>
                    <a:pt x="3140" y="69"/>
                  </a:lnTo>
                  <a:lnTo>
                    <a:pt x="3140" y="205"/>
                  </a:lnTo>
                  <a:lnTo>
                    <a:pt x="0" y="114"/>
                  </a:lnTo>
                  <a:lnTo>
                    <a:pt x="118"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24" name="文本占位符 23"/>
          <p:cNvSpPr>
            <a:spLocks noGrp="1"/>
          </p:cNvSpPr>
          <p:nvPr>
            <p:ph type="body" sz="quarter" idx="12"/>
          </p:nvPr>
        </p:nvSpPr>
        <p:spPr>
          <a:xfrm>
            <a:off x="4889500" y="2543870"/>
            <a:ext cx="3238500" cy="887413"/>
          </a:xfrm>
        </p:spPr>
        <p:txBody>
          <a:bodyPr/>
          <a:lstStyle>
            <a:lvl1pPr algn="dist">
              <a:defRPr lang="zh-CN" altLang="en-US" sz="3600" b="1" kern="1200" smtClean="0">
                <a:solidFill>
                  <a:schemeClr val="tx1"/>
                </a:solidFill>
                <a:latin typeface="黑体" panose="02010609060101010101" charset="-122"/>
                <a:ea typeface="黑体" panose="02010609060101010101" charset="-122"/>
                <a:cs typeface="+mn-cs"/>
              </a:defRPr>
            </a:lvl1pPr>
          </a:lstStyle>
          <a:p>
            <a:pPr marL="0" lvl="0" indent="0" algn="ctr" defTabSz="685800" rtl="0" eaLnBrk="1" fontAlgn="base" latinLnBrk="0" hangingPunct="1">
              <a:lnSpc>
                <a:spcPct val="100000"/>
              </a:lnSpc>
              <a:spcBef>
                <a:spcPct val="0"/>
              </a:spcBef>
              <a:spcAft>
                <a:spcPct val="0"/>
              </a:spcAft>
              <a:buFontTx/>
              <a:buNone/>
            </a:pPr>
            <a:r>
              <a:rPr lang="zh-CN" altLang="en-US"/>
              <a:t>单击此处编辑母版文本样式</a:t>
            </a:r>
          </a:p>
        </p:txBody>
      </p:sp>
      <p:sp>
        <p:nvSpPr>
          <p:cNvPr id="26" name="文本占位符 25"/>
          <p:cNvSpPr>
            <a:spLocks noGrp="1"/>
          </p:cNvSpPr>
          <p:nvPr>
            <p:ph type="body" sz="quarter" idx="13"/>
          </p:nvPr>
        </p:nvSpPr>
        <p:spPr>
          <a:xfrm>
            <a:off x="3074990" y="436582"/>
            <a:ext cx="1601787" cy="1163637"/>
          </a:xfrm>
        </p:spPr>
        <p:txBody>
          <a:bodyPr/>
          <a:lstStyle>
            <a:lvl1pPr marL="0" indent="0" algn="l" defTabSz="685800" rtl="0" eaLnBrk="1" fontAlgn="base" latinLnBrk="0" hangingPunct="1">
              <a:lnSpc>
                <a:spcPct val="100000"/>
              </a:lnSpc>
              <a:spcBef>
                <a:spcPct val="0"/>
              </a:spcBef>
              <a:spcAft>
                <a:spcPct val="0"/>
              </a:spcAft>
              <a:buFontTx/>
              <a:buNone/>
              <a:defRPr lang="zh-CN" altLang="en-US" sz="8600" kern="1200" smtClean="0">
                <a:solidFill>
                  <a:schemeClr val="bg1"/>
                </a:soli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21148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7" presetClass="entr" presetSubtype="8" fill="hold" grpId="0" nodeType="withEffect">
                                  <p:stCondLst>
                                    <p:cond delay="0"/>
                                  </p:stCondLst>
                                  <p:childTnLst>
                                    <p:set>
                                      <p:cBhvr>
                                        <p:cTn id="9" dur="500"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7" presetClass="entr" presetSubtype="2" fill="hold" nodeType="withEffect">
                                  <p:stCondLst>
                                    <p:cond delay="0"/>
                                  </p:stCondLst>
                                  <p:childTnLst>
                                    <p:set>
                                      <p:cBhvr>
                                        <p:cTn id="13" dur="500"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382962A9-209C-4D81-809B-3302D00CAF5B}"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6291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0ED7A07A-BC74-4815-9AAD-1EEFA22F4A70}" type="datetime1">
              <a:rPr lang="zh-CN" altLang="en-US" strike="noStrike" noProof="1" smtClean="0">
                <a:latin typeface="+mn-lt"/>
                <a:ea typeface="+mn-ea"/>
                <a:cs typeface="+mn-cs"/>
              </a:rPr>
              <a:t>2022/7/17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7"/>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5"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90085" y="1999034"/>
            <a:ext cx="3655181"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338B9B29-E8F5-4738-B35C-EAEC33CEC292}" type="datetime1">
              <a:rPr lang="zh-CN" altLang="en-US" strike="noStrike" noProof="1" smtClean="0">
                <a:latin typeface="+mn-lt"/>
                <a:ea typeface="+mn-ea"/>
                <a:cs typeface="+mn-cs"/>
              </a:rPr>
              <a:t>2022/7/17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transition>
    <p:cover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cover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transition>
    <p:cover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课件内容">
    <p:spTree>
      <p:nvGrpSpPr>
        <p:cNvPr id="1" name=""/>
        <p:cNvGrpSpPr/>
        <p:nvPr/>
      </p:nvGrpSpPr>
      <p:grpSpPr>
        <a:xfrm>
          <a:off x="0" y="0"/>
          <a:ext cx="0" cy="0"/>
          <a:chOff x="0" y="0"/>
          <a:chExt cx="0" cy="0"/>
        </a:xfrm>
      </p:grpSpPr>
      <p:sp>
        <p:nvSpPr>
          <p:cNvPr id="13" name="文本占位符 12"/>
          <p:cNvSpPr>
            <a:spLocks noGrp="1"/>
          </p:cNvSpPr>
          <p:nvPr>
            <p:ph type="body" sz="quarter" idx="10" hasCustomPrompt="1"/>
          </p:nvPr>
        </p:nvSpPr>
        <p:spPr>
          <a:xfrm>
            <a:off x="1151467" y="217337"/>
            <a:ext cx="6246153" cy="500137"/>
          </a:xfrm>
          <a:noFill/>
          <a:ln w="9525">
            <a:noFill/>
          </a:ln>
          <a:effectLst>
            <a:outerShdw blurRad="50800" dist="38100" dir="2700000" algn="tl" rotWithShape="0">
              <a:prstClr val="black">
                <a:alpha val="40000"/>
              </a:prstClr>
            </a:outerShdw>
          </a:effectLst>
        </p:spPr>
        <p:txBody>
          <a:bodyPr wrap="square" anchor="t">
            <a:spAutoFit/>
          </a:bodyPr>
          <a:lstStyle>
            <a:lvl1pPr marL="171450" indent="-171450" algn="l">
              <a:buNone/>
              <a:defRPr lang="zh-CN" altLang="en-US" sz="2800" b="1" smtClean="0">
                <a:gradFill>
                  <a:gsLst>
                    <a:gs pos="0">
                      <a:srgbClr val="751D74"/>
                    </a:gs>
                    <a:gs pos="50000">
                      <a:srgbClr val="791D79"/>
                    </a:gs>
                    <a:gs pos="100000">
                      <a:srgbClr val="CC66FF"/>
                    </a:gs>
                  </a:gsLst>
                  <a:lin ang="5400000" scaled="0"/>
                </a:gradFill>
                <a:latin typeface="黑体" panose="02010609060101010101" charset="-122"/>
                <a:ea typeface="黑体" panose="02010609060101010101" charset="-122"/>
              </a:defRPr>
            </a:lvl1pPr>
          </a:lstStyle>
          <a:p>
            <a:pPr marL="0" lvl="0" indent="0" fontAlgn="base">
              <a:lnSpc>
                <a:spcPct val="100000"/>
              </a:lnSpc>
              <a:spcBef>
                <a:spcPct val="0"/>
              </a:spcBef>
              <a:spcAft>
                <a:spcPct val="0"/>
              </a:spcAft>
            </a:pPr>
            <a:r>
              <a:rPr lang="zh-CN" altLang="en-US"/>
              <a:t>单击此处编辑三级标题</a:t>
            </a:r>
          </a:p>
        </p:txBody>
      </p:sp>
      <p:sp>
        <p:nvSpPr>
          <p:cNvPr id="5" name="任意多边形 4"/>
          <p:cNvSpPr/>
          <p:nvPr/>
        </p:nvSpPr>
        <p:spPr>
          <a:xfrm rot="8160000">
            <a:off x="-3434" y="54973"/>
            <a:ext cx="862025" cy="824864"/>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sp>
        <p:nvSpPr>
          <p:cNvPr id="8" name="任意多边形 7"/>
          <p:cNvSpPr/>
          <p:nvPr/>
        </p:nvSpPr>
        <p:spPr>
          <a:xfrm rot="8160000">
            <a:off x="7874793" y="4098131"/>
            <a:ext cx="507286" cy="479469"/>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9" name="任意多边形 8"/>
          <p:cNvSpPr/>
          <p:nvPr/>
        </p:nvSpPr>
        <p:spPr>
          <a:xfrm rot="13440000" flipH="1">
            <a:off x="8638287" y="4282510"/>
            <a:ext cx="853574" cy="808003"/>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3" name="内容占位符 2"/>
          <p:cNvSpPr>
            <a:spLocks noGrp="1"/>
          </p:cNvSpPr>
          <p:nvPr>
            <p:ph sz="quarter" idx="11"/>
          </p:nvPr>
        </p:nvSpPr>
        <p:spPr>
          <a:xfrm>
            <a:off x="854145" y="1064124"/>
            <a:ext cx="7137400" cy="3507876"/>
          </a:xfrm>
        </p:spPr>
        <p:txBody>
          <a:bodyPr/>
          <a:lstStyle>
            <a:lvl1pPr>
              <a:lnSpc>
                <a:spcPct val="150000"/>
              </a:lnSpc>
              <a:defRPr sz="2400" b="0">
                <a:effectLst/>
                <a:latin typeface="黑体" pitchFamily="49" charset="-122"/>
                <a:ea typeface="黑体" pitchFamily="49" charset="-122"/>
              </a:defRPr>
            </a:lvl1pPr>
            <a:lvl2pPr>
              <a:lnSpc>
                <a:spcPct val="150000"/>
              </a:lnSpc>
              <a:defRPr sz="2000" b="0">
                <a:effectLst/>
                <a:latin typeface="黑体" pitchFamily="49" charset="-122"/>
                <a:ea typeface="黑体" pitchFamily="49" charset="-122"/>
              </a:defRPr>
            </a:lvl2pPr>
            <a:lvl3pPr>
              <a:lnSpc>
                <a:spcPct val="150000"/>
              </a:lnSpc>
              <a:defRPr sz="1600" b="0">
                <a:effectLst/>
                <a:latin typeface="黑体" pitchFamily="49" charset="-122"/>
                <a:ea typeface="黑体" pitchFamily="49" charset="-122"/>
              </a:defRPr>
            </a:lvl3pPr>
            <a:lvl4pPr>
              <a:lnSpc>
                <a:spcPct val="150000"/>
              </a:lnSpc>
              <a:defRPr sz="1600" b="0">
                <a:effectLst/>
                <a:latin typeface="黑体" pitchFamily="49" charset="-122"/>
                <a:ea typeface="黑体" pitchFamily="49" charset="-122"/>
              </a:defRPr>
            </a:lvl4pPr>
            <a:lvl5pPr>
              <a:lnSpc>
                <a:spcPct val="150000"/>
              </a:lnSpc>
              <a:defRPr sz="1600" b="0">
                <a:effectLst/>
                <a:latin typeface="黑体" pitchFamily="49" charset="-122"/>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71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7"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500"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5" grpId="0" animBg="1"/>
      <p:bldP spid="8" grpId="0" animBg="1"/>
      <p:bldP spid="9" grpId="0" animBg="1"/>
    </p:bld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13" name="流程图: 合并 12"/>
          <p:cNvSpPr/>
          <p:nvPr/>
        </p:nvSpPr>
        <p:spPr>
          <a:xfrm>
            <a:off x="1838756" y="2311104"/>
            <a:ext cx="529379" cy="333912"/>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ndParaRPr>
          </a:p>
        </p:txBody>
      </p:sp>
      <p:cxnSp>
        <p:nvCxnSpPr>
          <p:cNvPr id="11" name="直接连接符 10"/>
          <p:cNvCxnSpPr/>
          <p:nvPr/>
        </p:nvCxnSpPr>
        <p:spPr>
          <a:xfrm flipV="1">
            <a:off x="2368133" y="1661832"/>
            <a:ext cx="783688" cy="983185"/>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31"/>
          <p:cNvSpPr>
            <a:spLocks noGrp="1"/>
          </p:cNvSpPr>
          <p:nvPr>
            <p:ph type="body" sz="quarter" idx="10" hasCustomPrompt="1"/>
          </p:nvPr>
        </p:nvSpPr>
        <p:spPr>
          <a:xfrm>
            <a:off x="3261152" y="1794391"/>
            <a:ext cx="3457701" cy="800930"/>
          </a:xfrm>
        </p:spPr>
        <p:txBody>
          <a:bodyPr/>
          <a:lstStyle>
            <a:lvl1pPr marL="0" indent="0" algn="ctr" defTabSz="685800" rtl="0" eaLnBrk="1" fontAlgn="base" latinLnBrk="0" hangingPunct="1">
              <a:lnSpc>
                <a:spcPct val="100000"/>
              </a:lnSpc>
              <a:spcBef>
                <a:spcPct val="0"/>
              </a:spcBef>
              <a:spcAft>
                <a:spcPct val="0"/>
              </a:spcAft>
              <a:buFontTx/>
              <a:buNone/>
              <a:defRPr lang="zh-CN" altLang="en-US" sz="3600" b="1" kern="1200" spc="300">
                <a:gradFill>
                  <a:gsLst>
                    <a:gs pos="0">
                      <a:srgbClr val="CC66FF"/>
                    </a:gs>
                    <a:gs pos="14000">
                      <a:srgbClr val="9628A0">
                        <a:shade val="67500"/>
                        <a:satMod val="115000"/>
                      </a:srgbClr>
                    </a:gs>
                    <a:gs pos="69000">
                      <a:srgbClr val="751D74"/>
                    </a:gs>
                    <a:gs pos="100000">
                      <a:srgbClr val="CC66FF"/>
                    </a:gs>
                  </a:gsLst>
                  <a:path path="circle">
                    <a:fillToRect t="100000" r="100000"/>
                  </a:path>
                </a:gradFill>
                <a:effectLst>
                  <a:outerShdw blurRad="50800" dist="38100" algn="l"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编辑二级标题</a:t>
            </a:r>
          </a:p>
        </p:txBody>
      </p:sp>
      <p:pic>
        <p:nvPicPr>
          <p:cNvPr id="15" name="图片 3" descr="1010-04"/>
          <p:cNvPicPr>
            <a:picLocks noChangeAspect="1"/>
          </p:cNvPicPr>
          <p:nvPr/>
        </p:nvPicPr>
        <p:blipFill rotWithShape="1">
          <a:blip r:embed="rId2" cstate="email"/>
          <a:srcRect/>
          <a:stretch>
            <a:fillRect/>
          </a:stretch>
        </p:blipFill>
        <p:spPr>
          <a:xfrm>
            <a:off x="320280" y="7419"/>
            <a:ext cx="1974056" cy="715618"/>
          </a:xfrm>
          <a:prstGeom prst="rect">
            <a:avLst/>
          </a:prstGeom>
          <a:noFill/>
          <a:ln w="9525">
            <a:noFill/>
          </a:ln>
        </p:spPr>
      </p:pic>
      <p:pic>
        <p:nvPicPr>
          <p:cNvPr id="16" name="图片 4" descr="1010-04"/>
          <p:cNvPicPr>
            <a:picLocks noChangeAspect="1"/>
          </p:cNvPicPr>
          <p:nvPr/>
        </p:nvPicPr>
        <p:blipFill rotWithShape="1">
          <a:blip r:embed="rId3" cstate="email"/>
          <a:srcRect/>
          <a:stretch>
            <a:fillRect/>
          </a:stretch>
        </p:blipFill>
        <p:spPr>
          <a:xfrm rot="10800000">
            <a:off x="6881814" y="4419204"/>
            <a:ext cx="2022872" cy="730526"/>
          </a:xfrm>
          <a:prstGeom prst="rect">
            <a:avLst/>
          </a:prstGeom>
          <a:noFill/>
          <a:ln w="9525">
            <a:noFill/>
          </a:ln>
        </p:spPr>
      </p:pic>
      <p:pic>
        <p:nvPicPr>
          <p:cNvPr id="17" name="图片 16" descr="标准-02"/>
          <p:cNvPicPr>
            <a:picLocks noChangeAspect="1"/>
          </p:cNvPicPr>
          <p:nvPr/>
        </p:nvPicPr>
        <p:blipFill>
          <a:blip r:embed="rId4" cstate="email"/>
          <a:stretch>
            <a:fillRect/>
          </a:stretch>
        </p:blipFill>
        <p:spPr>
          <a:xfrm>
            <a:off x="142858" y="4309955"/>
            <a:ext cx="3130153" cy="826294"/>
          </a:xfrm>
          <a:prstGeom prst="rect">
            <a:avLst/>
          </a:prstGeom>
          <a:noFill/>
          <a:ln w="9525">
            <a:noFill/>
          </a:ln>
        </p:spPr>
      </p:pic>
      <p:sp>
        <p:nvSpPr>
          <p:cNvPr id="20" name="文本占位符 19"/>
          <p:cNvSpPr>
            <a:spLocks noGrp="1"/>
          </p:cNvSpPr>
          <p:nvPr>
            <p:ph type="body" sz="quarter" idx="11"/>
          </p:nvPr>
        </p:nvSpPr>
        <p:spPr>
          <a:xfrm>
            <a:off x="1794475" y="1677648"/>
            <a:ext cx="863600" cy="769937"/>
          </a:xfrm>
        </p:spPr>
        <p:txBody>
          <a:bodyPr/>
          <a:lstStyle>
            <a:lvl1pPr marL="0" indent="0" algn="l" defTabSz="685800" rtl="0" eaLnBrk="1" fontAlgn="base" latinLnBrk="0" hangingPunct="1">
              <a:lnSpc>
                <a:spcPct val="100000"/>
              </a:lnSpc>
              <a:spcBef>
                <a:spcPct val="0"/>
              </a:spcBef>
              <a:spcAft>
                <a:spcPct val="0"/>
              </a:spcAft>
              <a:buFontTx/>
              <a:buNone/>
              <a:defRPr lang="zh-CN" altLang="en-US" sz="3600" b="1" kern="1200" smtClean="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4136531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目录1">
    <p:spTree>
      <p:nvGrpSpPr>
        <p:cNvPr id="1" name=""/>
        <p:cNvGrpSpPr/>
        <p:nvPr/>
      </p:nvGrpSpPr>
      <p:grpSpPr>
        <a:xfrm>
          <a:off x="0" y="0"/>
          <a:ext cx="0" cy="0"/>
          <a:chOff x="0" y="0"/>
          <a:chExt cx="0" cy="0"/>
        </a:xfrm>
      </p:grpSpPr>
      <p:grpSp>
        <p:nvGrpSpPr>
          <p:cNvPr id="6" name="组合 5"/>
          <p:cNvGrpSpPr/>
          <p:nvPr/>
        </p:nvGrpSpPr>
        <p:grpSpPr>
          <a:xfrm>
            <a:off x="4366189" y="1547276"/>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2302179"/>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3118948"/>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651766"/>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47173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324697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章节目录1">
    <p:spTree>
      <p:nvGrpSpPr>
        <p:cNvPr id="1" name=""/>
        <p:cNvGrpSpPr/>
        <p:nvPr/>
      </p:nvGrpSpPr>
      <p:grpSpPr>
        <a:xfrm>
          <a:off x="0" y="0"/>
          <a:ext cx="0" cy="0"/>
          <a:chOff x="0" y="0"/>
          <a:chExt cx="0" cy="0"/>
        </a:xfrm>
      </p:grpSpPr>
      <p:grpSp>
        <p:nvGrpSpPr>
          <p:cNvPr id="6" name="组合 5"/>
          <p:cNvGrpSpPr/>
          <p:nvPr/>
        </p:nvGrpSpPr>
        <p:grpSpPr>
          <a:xfrm>
            <a:off x="4366189" y="1131590"/>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1886493"/>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2703262"/>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236080"/>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05604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283128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22" name="组合 21">
            <a:extLst>
              <a:ext uri="{FF2B5EF4-FFF2-40B4-BE49-F238E27FC236}">
                <a16:creationId xmlns:a16="http://schemas.microsoft.com/office/drawing/2014/main" xmlns="" id="{5DA632AF-FE91-4930-A44D-6FEC32FE2A48}"/>
              </a:ext>
            </a:extLst>
          </p:cNvPr>
          <p:cNvGrpSpPr/>
          <p:nvPr userDrawn="1"/>
        </p:nvGrpSpPr>
        <p:grpSpPr>
          <a:xfrm>
            <a:off x="4355976" y="3478988"/>
            <a:ext cx="704394" cy="532922"/>
            <a:chOff x="9827" y="5489"/>
            <a:chExt cx="1478" cy="1119"/>
          </a:xfrm>
        </p:grpSpPr>
        <p:sp>
          <p:nvSpPr>
            <p:cNvPr id="23" name="文本框 22">
              <a:extLst>
                <a:ext uri="{FF2B5EF4-FFF2-40B4-BE49-F238E27FC236}">
                  <a16:creationId xmlns:a16="http://schemas.microsoft.com/office/drawing/2014/main" xmlns="" id="{77E6B527-9D14-41F1-A900-2DCA89DC2265}"/>
                </a:ext>
              </a:extLst>
            </p:cNvPr>
            <p:cNvSpPr txBox="1"/>
            <p:nvPr/>
          </p:nvSpPr>
          <p:spPr>
            <a:xfrm>
              <a:off x="9827"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sp>
          <p:nvSpPr>
            <p:cNvPr id="24" name="流程图: 合并 23">
              <a:extLst>
                <a:ext uri="{FF2B5EF4-FFF2-40B4-BE49-F238E27FC236}">
                  <a16:creationId xmlns:a16="http://schemas.microsoft.com/office/drawing/2014/main" xmlns="" id="{0FA8AACC-20C1-4EDE-A9B1-8C029806702C}"/>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5" name="直接连接符 24">
              <a:extLst>
                <a:ext uri="{FF2B5EF4-FFF2-40B4-BE49-F238E27FC236}">
                  <a16:creationId xmlns:a16="http://schemas.microsoft.com/office/drawing/2014/main" xmlns="" id="{09895A68-15B4-4078-9C5D-8816B98B0187}"/>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26" name="文本占位符 31">
            <a:extLst>
              <a:ext uri="{FF2B5EF4-FFF2-40B4-BE49-F238E27FC236}">
                <a16:creationId xmlns:a16="http://schemas.microsoft.com/office/drawing/2014/main" xmlns="" id="{FDE4AA09-0E54-4CF6-B571-CE70554A5927}"/>
              </a:ext>
            </a:extLst>
          </p:cNvPr>
          <p:cNvSpPr>
            <a:spLocks noGrp="1"/>
          </p:cNvSpPr>
          <p:nvPr>
            <p:ph type="body" sz="quarter" idx="13"/>
          </p:nvPr>
        </p:nvSpPr>
        <p:spPr>
          <a:xfrm>
            <a:off x="5107726" y="360701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69209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章节目录1">
    <p:spTree>
      <p:nvGrpSpPr>
        <p:cNvPr id="1" name=""/>
        <p:cNvGrpSpPr/>
        <p:nvPr/>
      </p:nvGrpSpPr>
      <p:grpSpPr>
        <a:xfrm>
          <a:off x="0" y="0"/>
          <a:ext cx="0" cy="0"/>
          <a:chOff x="0" y="0"/>
          <a:chExt cx="0" cy="0"/>
        </a:xfrm>
      </p:grpSpPr>
      <p:grpSp>
        <p:nvGrpSpPr>
          <p:cNvPr id="6" name="组合 5"/>
          <p:cNvGrpSpPr/>
          <p:nvPr/>
        </p:nvGrpSpPr>
        <p:grpSpPr>
          <a:xfrm>
            <a:off x="4448423" y="633196"/>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374273"/>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21910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2594" y="723860"/>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529258"/>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62594" y="233465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301446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817426"/>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2594" y="31400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62594" y="39454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5" name="矩形 44"/>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章节目录1">
    <p:spTree>
      <p:nvGrpSpPr>
        <p:cNvPr id="1" name=""/>
        <p:cNvGrpSpPr/>
        <p:nvPr/>
      </p:nvGrpSpPr>
      <p:grpSpPr>
        <a:xfrm>
          <a:off x="0" y="0"/>
          <a:ext cx="0" cy="0"/>
          <a:chOff x="0" y="0"/>
          <a:chExt cx="0" cy="0"/>
        </a:xfrm>
      </p:grpSpPr>
      <p:grpSp>
        <p:nvGrpSpPr>
          <p:cNvPr id="6" name="组合 5"/>
          <p:cNvGrpSpPr/>
          <p:nvPr/>
        </p:nvGrpSpPr>
        <p:grpSpPr>
          <a:xfrm>
            <a:off x="4448423" y="67414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21049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8498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76480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38005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97786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46854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12137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62429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24940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75145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77077" y="387948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章节目录1">
    <p:spTree>
      <p:nvGrpSpPr>
        <p:cNvPr id="1" name=""/>
        <p:cNvGrpSpPr/>
        <p:nvPr/>
      </p:nvGrpSpPr>
      <p:grpSpPr>
        <a:xfrm>
          <a:off x="0" y="0"/>
          <a:ext cx="0" cy="0"/>
          <a:chOff x="0" y="0"/>
          <a:chExt cx="0" cy="0"/>
        </a:xfrm>
      </p:grpSpPr>
      <p:grpSp>
        <p:nvGrpSpPr>
          <p:cNvPr id="6" name="组合 5"/>
          <p:cNvGrpSpPr/>
          <p:nvPr/>
        </p:nvGrpSpPr>
        <p:grpSpPr>
          <a:xfrm>
            <a:off x="4448423" y="42925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96560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60495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51991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13516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73297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22365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287648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37940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00451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50656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59919" y="363459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dirty="0"/>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grpSp>
        <p:nvGrpSpPr>
          <p:cNvPr id="50" name="组合 49">
            <a:extLst>
              <a:ext uri="{FF2B5EF4-FFF2-40B4-BE49-F238E27FC236}">
                <a16:creationId xmlns:a16="http://schemas.microsoft.com/office/drawing/2014/main" xmlns="" id="{5D1B618F-8F37-4E0E-9141-5B1074F1BBB7}"/>
              </a:ext>
            </a:extLst>
          </p:cNvPr>
          <p:cNvGrpSpPr/>
          <p:nvPr userDrawn="1"/>
        </p:nvGrpSpPr>
        <p:grpSpPr>
          <a:xfrm>
            <a:off x="4480820" y="4127060"/>
            <a:ext cx="739252" cy="532922"/>
            <a:chOff x="9885" y="5489"/>
            <a:chExt cx="1420" cy="1119"/>
          </a:xfrm>
        </p:grpSpPr>
        <p:sp>
          <p:nvSpPr>
            <p:cNvPr id="51" name="文本框 22">
              <a:extLst>
                <a:ext uri="{FF2B5EF4-FFF2-40B4-BE49-F238E27FC236}">
                  <a16:creationId xmlns:a16="http://schemas.microsoft.com/office/drawing/2014/main" xmlns="" id="{F2399587-2D41-4FAB-B1C5-2383C468F8C9}"/>
                </a:ext>
              </a:extLst>
            </p:cNvPr>
            <p:cNvSpPr txBox="1"/>
            <p:nvPr/>
          </p:nvSpPr>
          <p:spPr>
            <a:xfrm>
              <a:off x="9885"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07</a:t>
              </a:r>
            </a:p>
          </p:txBody>
        </p:sp>
        <p:sp>
          <p:nvSpPr>
            <p:cNvPr id="52" name="流程图: 合并 51">
              <a:extLst>
                <a:ext uri="{FF2B5EF4-FFF2-40B4-BE49-F238E27FC236}">
                  <a16:creationId xmlns:a16="http://schemas.microsoft.com/office/drawing/2014/main" xmlns="" id="{E1106402-AEAD-4854-B5AB-3AA11568AE1B}"/>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53" name="直接连接符 52">
              <a:extLst>
                <a:ext uri="{FF2B5EF4-FFF2-40B4-BE49-F238E27FC236}">
                  <a16:creationId xmlns:a16="http://schemas.microsoft.com/office/drawing/2014/main" xmlns="" id="{EFE25AEF-DBA0-4550-BC87-ADAB4BA20C0D}"/>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54" name="文本占位符 31">
            <a:extLst>
              <a:ext uri="{FF2B5EF4-FFF2-40B4-BE49-F238E27FC236}">
                <a16:creationId xmlns:a16="http://schemas.microsoft.com/office/drawing/2014/main" xmlns="" id="{E770855D-D9D6-49F3-8F21-B7E7FB892A98}"/>
              </a:ext>
            </a:extLst>
          </p:cNvPr>
          <p:cNvSpPr>
            <a:spLocks noGrp="1"/>
          </p:cNvSpPr>
          <p:nvPr>
            <p:ph type="body" sz="quarter" idx="16"/>
          </p:nvPr>
        </p:nvSpPr>
        <p:spPr>
          <a:xfrm>
            <a:off x="5159919" y="4255087"/>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49737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par>
                          <p:cTn id="46" fill="hold">
                            <p:stCondLst>
                              <p:cond delay="3000"/>
                            </p:stCondLst>
                            <p:childTnLst>
                              <p:par>
                                <p:cTn id="47" presetID="5" presetClass="entr" presetSubtype="1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checkerboard(across)">
                                      <p:cBhvr>
                                        <p:cTn id="49" dur="500"/>
                                        <p:tgtEl>
                                          <p:spTgt spid="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xEl>
                                              <p:pRg st="0" end="0"/>
                                            </p:txEl>
                                          </p:spTgt>
                                        </p:tgtEl>
                                        <p:attrNameLst>
                                          <p:attrName>style.visibility</p:attrName>
                                        </p:attrNameLst>
                                      </p:cBhvr>
                                      <p:to>
                                        <p:strVal val="visible"/>
                                      </p:to>
                                    </p:set>
                                    <p:animEffect transition="in" filter="fade">
                                      <p:cBhvr>
                                        <p:cTn id="52"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291A9C13-BFE5-4471-AD46-BEED093512AB}"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273847"/>
            <a:ext cx="7886700" cy="994172"/>
          </a:xfrm>
          <a:prstGeom prst="rect">
            <a:avLst/>
          </a:prstGeom>
          <a:noFill/>
          <a:ln w="9525">
            <a:noFill/>
          </a:ln>
        </p:spPr>
        <p:txBody>
          <a:bodyPr vert="horz" lIns="68580" tIns="34290" rIns="68580" bIns="34290" anchor="ctr"/>
          <a:lstStyle/>
          <a:p>
            <a:pPr lvl="0"/>
            <a:r>
              <a:rPr lang="zh-CN" altLang="en-US"/>
              <a:t>单击此处编辑母版标题样式</a:t>
            </a:r>
          </a:p>
        </p:txBody>
      </p:sp>
      <p:sp>
        <p:nvSpPr>
          <p:cNvPr id="1027" name="文本占位符 2"/>
          <p:cNvSpPr>
            <a:spLocks noGrp="1"/>
          </p:cNvSpPr>
          <p:nvPr>
            <p:ph type="body"/>
          </p:nvPr>
        </p:nvSpPr>
        <p:spPr>
          <a:xfrm>
            <a:off x="628650" y="1369219"/>
            <a:ext cx="7886700" cy="3263504"/>
          </a:xfrm>
          <a:prstGeom prst="rect">
            <a:avLst/>
          </a:prstGeom>
          <a:noFill/>
          <a:ln w="9525">
            <a:noFill/>
          </a:ln>
        </p:spPr>
        <p:txBody>
          <a:bodyPr vert="horz" lIns="68580" tIns="34290" rIns="68580" bIns="34290" anchor="t"/>
          <a:lstStyle/>
          <a:p>
            <a:pPr lvl="0" indent="-17145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4" name="日期占位符 3"/>
          <p:cNvSpPr>
            <a:spLocks noGrp="1"/>
          </p:cNvSpPr>
          <p:nvPr>
            <p:ph type="dt" sz="half" idx="2"/>
          </p:nvPr>
        </p:nvSpPr>
        <p:spPr>
          <a:xfrm>
            <a:off x="628650" y="4767266"/>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fontAlgn="auto"/>
            <a:fld id="{0C112D2C-E02A-4D7A-B047-EE038A30D4CA}"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3"/>
          </p:nvPr>
        </p:nvSpPr>
        <p:spPr>
          <a:xfrm>
            <a:off x="3028950" y="4767266"/>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457950" y="4767266"/>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9" r:id="rId5"/>
    <p:sldLayoutId id="2147483668" r:id="rId6"/>
    <p:sldLayoutId id="2147483669" r:id="rId7"/>
    <p:sldLayoutId id="2147483680" r:id="rId8"/>
    <p:sldLayoutId id="2147483670" r:id="rId9"/>
    <p:sldLayoutId id="2147483671" r:id="rId10"/>
    <p:sldLayoutId id="2147483672" r:id="rId11"/>
    <p:sldLayoutId id="2147483673" r:id="rId12"/>
    <p:sldLayoutId id="2147483674" r:id="rId13"/>
    <p:sldLayoutId id="2147483675" r:id="rId14"/>
    <p:sldLayoutId id="2147483676" r:id="rId15"/>
  </p:sldLayoutIdLst>
  <p:transition>
    <p:cover dir="r"/>
  </p:transition>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38.emf"/></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1.emf"/><Relationship Id="rId7"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hyperlink" Target="&#26368;&#30701;&#36335;&#24452;&#65288;&#21333;&#28304;&#12289;&#22810;&#28304;&#65289;&#23454;&#29616;&#38142;&#25509;.txt" TargetMode="Externa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p:txBody>
          <a:bodyPr/>
          <a:lstStyle/>
          <a:p>
            <a:pPr marL="0" indent="0" algn="ctr">
              <a:buNone/>
            </a:pPr>
            <a:r>
              <a:rPr lang="zh-CN" altLang="en-US" dirty="0"/>
              <a:t>图</a:t>
            </a:r>
          </a:p>
        </p:txBody>
      </p:sp>
      <p:sp>
        <p:nvSpPr>
          <p:cNvPr id="5" name="文本占位符 4"/>
          <p:cNvSpPr>
            <a:spLocks noGrp="1"/>
          </p:cNvSpPr>
          <p:nvPr>
            <p:ph type="body" sz="quarter" idx="13"/>
          </p:nvPr>
        </p:nvSpPr>
        <p:spPr/>
        <p:txBody>
          <a:bodyPr/>
          <a:lstStyle/>
          <a:p>
            <a:r>
              <a:rPr lang="en-US" altLang="zh-CN" dirty="0"/>
              <a:t>7</a:t>
            </a:r>
            <a:endParaRPr lang="zh-CN" altLang="en-US" dirty="0"/>
          </a:p>
        </p:txBody>
      </p:sp>
    </p:spTree>
    <p:extLst>
      <p:ext uri="{BB962C8B-B14F-4D97-AF65-F5344CB8AC3E}">
        <p14:creationId xmlns:p14="http://schemas.microsoft.com/office/powerpoint/2010/main" val="77995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图的基本术语</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44000" cy="3507876"/>
              </a:xfrm>
            </p:spPr>
            <p:txBody>
              <a:bodyPr/>
              <a:lstStyle/>
              <a:p>
                <a:pPr>
                  <a:lnSpc>
                    <a:spcPts val="26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6</a:t>
                </a:r>
                <a:r>
                  <a:rPr lang="zh-CN" altLang="zh-CN" sz="1800" dirty="0">
                    <a:solidFill>
                      <a:srgbClr val="FF0000"/>
                    </a:solidFill>
                    <a:latin typeface="隶书" panose="02010509060101010101" pitchFamily="49" charset="-122"/>
                    <a:ea typeface="隶书" panose="02010509060101010101" pitchFamily="49" charset="-122"/>
                  </a:rPr>
                  <a:t>）路径、路径长度、简单路径和初等路径</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是一个无向图，一个顶点的序列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1</m:t>
                            </m:r>
                          </m:sub>
                        </m:sSub>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2</m:t>
                            </m:r>
                          </m:sub>
                        </m:sSub>
                      </m:sub>
                    </m:sSub>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𝑠</m:t>
                            </m:r>
                          </m:sub>
                        </m:sSub>
                      </m:sub>
                    </m:sSub>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称为图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zh-CN"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中的一条</a:t>
                </a:r>
                <a:r>
                  <a:rPr lang="zh-CN" altLang="zh-CN" sz="1800" dirty="0">
                    <a:solidFill>
                      <a:srgbClr val="FF0000"/>
                    </a:solidFill>
                    <a:latin typeface="隶书" panose="02010509060101010101" pitchFamily="49" charset="-122"/>
                    <a:ea typeface="隶书" panose="02010509060101010101" pitchFamily="49" charset="-122"/>
                  </a:rPr>
                  <a:t>路径</a:t>
                </a:r>
                <a:r>
                  <a:rPr lang="zh-CN" altLang="zh-CN" sz="1800" dirty="0">
                    <a:latin typeface="隶书" panose="02010509060101010101" pitchFamily="49" charset="-122"/>
                    <a:ea typeface="隶书" panose="02010509060101010101" pitchFamily="49" charset="-122"/>
                  </a:rPr>
                  <a:t>，若</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𝑗</m:t>
                            </m:r>
                          </m:sub>
                        </m:sSub>
                      </m:sub>
                    </m:sSub>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𝑠</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，且</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𝑗</m:t>
                            </m:r>
                          </m:sub>
                        </m:sSub>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𝑗</m:t>
                            </m:r>
                            <m:r>
                              <a:rPr lang="en-US" altLang="zh-CN" sz="1800" i="1">
                                <a:latin typeface="Cambria Math" panose="02040503050406030204" pitchFamily="18" charset="0"/>
                              </a:rPr>
                              <m:t>+1</m:t>
                            </m:r>
                          </m:sub>
                        </m:sSub>
                      </m:sub>
                    </m:sSub>
                    <m:r>
                      <a:rPr lang="en-US" altLang="zh-CN" sz="1800">
                        <a:latin typeface="Cambria Math" panose="02040503050406030204" pitchFamily="18" charset="0"/>
                      </a:rPr>
                      <m:t>)∈</m:t>
                    </m:r>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，其中</a:t>
                </a:r>
                <a14:m>
                  <m:oMath xmlns:m="http://schemas.openxmlformats.org/officeDocument/2006/math">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𝑠</m:t>
                    </m:r>
                  </m:oMath>
                </a14:m>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称一条通路经过的边的条数为这条通路的路径长度。一条路径如果它的每一条边都不重复出现，则称它为</a:t>
                </a:r>
                <a:r>
                  <a:rPr lang="zh-CN" altLang="zh-CN" sz="1800" dirty="0">
                    <a:solidFill>
                      <a:srgbClr val="FF0000"/>
                    </a:solidFill>
                    <a:latin typeface="隶书" panose="02010509060101010101" pitchFamily="49" charset="-122"/>
                    <a:ea typeface="隶书" panose="02010509060101010101" pitchFamily="49" charset="-122"/>
                  </a:rPr>
                  <a:t>简单路径</a:t>
                </a:r>
                <a:r>
                  <a:rPr lang="zh-CN" altLang="zh-CN" sz="1800" dirty="0">
                    <a:latin typeface="隶书" panose="02010509060101010101" pitchFamily="49" charset="-122"/>
                    <a:ea typeface="隶书" panose="02010509060101010101" pitchFamily="49" charset="-122"/>
                  </a:rPr>
                  <a:t>；如果它的每一个顶点都不重复出现，则称它为</a:t>
                </a:r>
                <a:r>
                  <a:rPr lang="zh-CN" altLang="zh-CN" sz="1800" dirty="0">
                    <a:solidFill>
                      <a:srgbClr val="FF0000"/>
                    </a:solidFill>
                    <a:latin typeface="隶书" panose="02010509060101010101" pitchFamily="49" charset="-122"/>
                    <a:ea typeface="隶书" panose="02010509060101010101" pitchFamily="49" charset="-122"/>
                  </a:rPr>
                  <a:t>初等路径</a:t>
                </a:r>
                <a:r>
                  <a:rPr lang="zh-CN" altLang="zh-CN" sz="1800" dirty="0">
                    <a:latin typeface="隶书" panose="02010509060101010101" pitchFamily="49" charset="-122"/>
                    <a:ea typeface="隶书" panose="02010509060101010101" pitchFamily="49" charset="-122"/>
                  </a:rPr>
                  <a:t>。</a:t>
                </a:r>
              </a:p>
              <a:p>
                <a:pPr>
                  <a:lnSpc>
                    <a:spcPts val="26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7</a:t>
                </a:r>
                <a:r>
                  <a:rPr lang="zh-CN" altLang="zh-CN" sz="1800" dirty="0">
                    <a:solidFill>
                      <a:srgbClr val="FF0000"/>
                    </a:solidFill>
                    <a:latin typeface="隶书" panose="02010509060101010101" pitchFamily="49" charset="-122"/>
                    <a:ea typeface="隶书" panose="02010509060101010101" pitchFamily="49" charset="-122"/>
                  </a:rPr>
                  <a:t>）回路、简单回路和初等回路</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设</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1</m:t>
                            </m:r>
                          </m:sub>
                        </m:sSub>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2</m:t>
                            </m:r>
                          </m:sub>
                        </m:sSub>
                      </m:sub>
                    </m:sSub>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𝑠</m:t>
                            </m:r>
                          </m:sub>
                        </m:sSub>
                      </m:sub>
                    </m:sSub>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中的一条路径，若</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1</m:t>
                            </m:r>
                          </m:sub>
                        </m:sSub>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𝑖</m:t>
                            </m:r>
                          </m:e>
                          <m:sub>
                            <m:r>
                              <a:rPr lang="en-US" altLang="zh-CN" sz="1800" i="1">
                                <a:latin typeface="Cambria Math" panose="02040503050406030204" pitchFamily="18" charset="0"/>
                              </a:rPr>
                              <m:t>𝑠</m:t>
                            </m:r>
                          </m:sub>
                        </m:sSub>
                      </m:sub>
                    </m:sSub>
                  </m:oMath>
                </a14:m>
                <a:r>
                  <a:rPr lang="zh-CN" altLang="zh-CN" sz="1800" dirty="0">
                    <a:latin typeface="隶书" panose="02010509060101010101" pitchFamily="49" charset="-122"/>
                    <a:ea typeface="隶书" panose="02010509060101010101" pitchFamily="49" charset="-122"/>
                  </a:rPr>
                  <a:t>，则这条路径为</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中的一条</a:t>
                </a:r>
                <a:r>
                  <a:rPr lang="zh-CN" altLang="zh-CN" sz="1800" dirty="0">
                    <a:solidFill>
                      <a:srgbClr val="FF0000"/>
                    </a:solidFill>
                    <a:latin typeface="隶书" panose="02010509060101010101" pitchFamily="49" charset="-122"/>
                    <a:ea typeface="隶书" panose="02010509060101010101" pitchFamily="49" charset="-122"/>
                  </a:rPr>
                  <a:t>回路</a:t>
                </a:r>
                <a:r>
                  <a:rPr lang="zh-CN" altLang="zh-CN" sz="1800" dirty="0">
                    <a:latin typeface="隶书" panose="02010509060101010101" pitchFamily="49" charset="-122"/>
                    <a:ea typeface="隶书" panose="02010509060101010101" pitchFamily="49" charset="-122"/>
                  </a:rPr>
                  <a:t>，若一个回路中边不重复出现，则称为</a:t>
                </a:r>
                <a:r>
                  <a:rPr lang="zh-CN" altLang="zh-CN" sz="1800" dirty="0">
                    <a:solidFill>
                      <a:srgbClr val="FF0000"/>
                    </a:solidFill>
                    <a:latin typeface="隶书" panose="02010509060101010101" pitchFamily="49" charset="-122"/>
                    <a:ea typeface="隶书" panose="02010509060101010101" pitchFamily="49" charset="-122"/>
                  </a:rPr>
                  <a:t>简单回路</a:t>
                </a:r>
                <a:r>
                  <a:rPr lang="zh-CN" altLang="zh-CN" sz="1800" dirty="0">
                    <a:latin typeface="隶书" panose="02010509060101010101" pitchFamily="49" charset="-122"/>
                    <a:ea typeface="隶书" panose="02010509060101010101" pitchFamily="49" charset="-122"/>
                  </a:rPr>
                  <a:t>；若顶点不重复出现，则称为</a:t>
                </a:r>
                <a:r>
                  <a:rPr lang="zh-CN" altLang="zh-CN" sz="1800" dirty="0">
                    <a:solidFill>
                      <a:srgbClr val="FF0000"/>
                    </a:solidFill>
                    <a:latin typeface="隶书" panose="02010509060101010101" pitchFamily="49" charset="-122"/>
                    <a:ea typeface="隶书" panose="02010509060101010101" pitchFamily="49" charset="-122"/>
                  </a:rPr>
                  <a:t>初等回路</a:t>
                </a:r>
                <a:r>
                  <a:rPr lang="zh-CN" altLang="zh-CN" sz="1800" dirty="0">
                    <a:latin typeface="隶书" panose="02010509060101010101" pitchFamily="49" charset="-122"/>
                    <a:ea typeface="隶书" panose="02010509060101010101" pitchFamily="49" charset="-122"/>
                  </a:rPr>
                  <a:t>。</a:t>
                </a:r>
              </a:p>
              <a:p>
                <a:pPr>
                  <a:lnSpc>
                    <a:spcPts val="2600"/>
                  </a:lnSpc>
                  <a:spcBef>
                    <a:spcPts val="0"/>
                  </a:spcBef>
                </a:pPr>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44000" cy="3507876"/>
              </a:xfrm>
              <a:blipFill rotWithShape="0">
                <a:blip r:embed="rId2"/>
                <a:stretch>
                  <a:fillRect l="-667" t="-1043" r="-32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11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图的基本术语</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036496" cy="1867666"/>
              </a:xfrm>
            </p:spPr>
            <p:txBody>
              <a:bodyPr/>
              <a:lstStyle/>
              <a:p>
                <a:pPr algn="just">
                  <a:lnSpc>
                    <a:spcPts val="25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8</a:t>
                </a:r>
                <a:r>
                  <a:rPr lang="zh-CN" altLang="zh-CN" sz="1800" dirty="0">
                    <a:solidFill>
                      <a:srgbClr val="FF0000"/>
                    </a:solidFill>
                    <a:latin typeface="隶书" panose="02010509060101010101" pitchFamily="49" charset="-122"/>
                    <a:ea typeface="隶书" panose="02010509060101010101" pitchFamily="49" charset="-122"/>
                  </a:rPr>
                  <a:t>）连通、连通图和连通分量</a:t>
                </a:r>
                <a:r>
                  <a:rPr lang="zh-CN" altLang="en-US" sz="1800" dirty="0">
                    <a:solidFill>
                      <a:srgbClr val="FF0000"/>
                    </a:solidFill>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是一个无向图，若</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中二个顶点</a:t>
                </a:r>
                <a14:m>
                  <m:oMath xmlns:m="http://schemas.openxmlformats.org/officeDocument/2006/math">
                    <m:r>
                      <a:rPr lang="en-US" altLang="zh-CN" sz="1800" i="1">
                        <a:latin typeface="Cambria Math" panose="02040503050406030204" pitchFamily="18" charset="0"/>
                      </a:rPr>
                      <m:t>𝑢</m:t>
                    </m:r>
                    <m:r>
                      <a:rPr lang="zh-CN" altLang="zh-CN" sz="1800">
                        <a:latin typeface="Cambria Math" panose="02040503050406030204" pitchFamily="18" charset="0"/>
                      </a:rPr>
                      <m:t>和</m:t>
                    </m:r>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之间有路径存在，则称顶点</a:t>
                </a:r>
                <a14:m>
                  <m:oMath xmlns:m="http://schemas.openxmlformats.org/officeDocument/2006/math">
                    <m:r>
                      <a:rPr lang="en-US" altLang="zh-CN" sz="1800" i="1">
                        <a:latin typeface="Cambria Math" panose="02040503050406030204" pitchFamily="18" charset="0"/>
                      </a:rPr>
                      <m:t>𝑢</m:t>
                    </m:r>
                    <m:r>
                      <a:rPr lang="zh-CN" altLang="zh-CN" sz="1800">
                        <a:latin typeface="Cambria Math" panose="02040503050406030204" pitchFamily="18" charset="0"/>
                      </a:rPr>
                      <m:t>和</m:t>
                    </m:r>
                    <m:r>
                      <a:rPr lang="en-US" altLang="zh-CN" sz="1800" i="1">
                        <a:latin typeface="Cambria Math" panose="02040503050406030204" pitchFamily="18" charset="0"/>
                      </a:rPr>
                      <m:t>𝑣</m:t>
                    </m:r>
                    <m:r>
                      <a:rPr lang="en-US" altLang="zh-CN" sz="1800" i="1">
                        <a:latin typeface="Cambria Math" panose="02040503050406030204" pitchFamily="18" charset="0"/>
                      </a:rPr>
                      <m:t> </m:t>
                    </m:r>
                    <m:r>
                      <a:rPr lang="zh-CN" altLang="zh-CN" sz="1800" smtClean="0">
                        <a:solidFill>
                          <a:srgbClr val="FF0000"/>
                        </a:solidFill>
                        <a:latin typeface="Cambria Math" panose="02040503050406030204" pitchFamily="18" charset="0"/>
                      </a:rPr>
                      <m:t>连通</m:t>
                    </m:r>
                    <m:r>
                      <a:rPr lang="zh-CN"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若</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中任意二个不同的顶点之间都有路径存在，则称</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是一个</a:t>
                </a:r>
                <a:r>
                  <a:rPr lang="zh-CN" altLang="zh-CN" sz="1800" dirty="0">
                    <a:solidFill>
                      <a:srgbClr val="FF0000"/>
                    </a:solidFill>
                    <a:latin typeface="隶书" panose="02010509060101010101" pitchFamily="49" charset="-122"/>
                    <a:ea typeface="隶书" panose="02010509060101010101" pitchFamily="49" charset="-122"/>
                  </a:rPr>
                  <a:t>连通图</a:t>
                </a:r>
                <a:r>
                  <a:rPr lang="zh-CN" altLang="zh-CN" sz="1800" dirty="0">
                    <a:latin typeface="隶书" panose="02010509060101010101" pitchFamily="49" charset="-122"/>
                    <a:ea typeface="隶书" panose="02010509060101010101" pitchFamily="49" charset="-122"/>
                  </a:rPr>
                  <a:t>，否则称</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为</a:t>
                </a:r>
                <a:r>
                  <a:rPr lang="zh-CN" altLang="zh-CN" sz="1800" dirty="0">
                    <a:solidFill>
                      <a:srgbClr val="FF0000"/>
                    </a:solidFill>
                    <a:latin typeface="隶书" panose="02010509060101010101" pitchFamily="49" charset="-122"/>
                    <a:ea typeface="隶书" panose="02010509060101010101" pitchFamily="49" charset="-122"/>
                  </a:rPr>
                  <a:t>不连通图</a:t>
                </a:r>
                <a:r>
                  <a:rPr lang="zh-CN" altLang="zh-CN" sz="1800" dirty="0">
                    <a:latin typeface="隶书" panose="02010509060101010101" pitchFamily="49" charset="-122"/>
                    <a:ea typeface="隶书" panose="02010509060101010101" pitchFamily="49" charset="-122"/>
                  </a:rPr>
                  <a:t>。无向图</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a:t>
                </a:r>
                <a:r>
                  <a:rPr lang="zh-CN" altLang="zh-CN" sz="1800" dirty="0">
                    <a:solidFill>
                      <a:srgbClr val="FF0000"/>
                    </a:solidFill>
                    <a:latin typeface="隶书" panose="02010509060101010101" pitchFamily="49" charset="-122"/>
                    <a:ea typeface="隶书" panose="02010509060101010101" pitchFamily="49" charset="-122"/>
                  </a:rPr>
                  <a:t>极大连通子图</a:t>
                </a:r>
                <a:r>
                  <a:rPr lang="zh-CN" altLang="zh-CN" sz="1800" dirty="0">
                    <a:latin typeface="隶书" panose="02010509060101010101" pitchFamily="49" charset="-122"/>
                    <a:ea typeface="隶书" panose="02010509060101010101" pitchFamily="49" charset="-122"/>
                  </a:rPr>
                  <a:t>称为</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a:t>
                </a:r>
                <a:r>
                  <a:rPr lang="zh-CN" altLang="zh-CN" sz="1800" dirty="0">
                    <a:solidFill>
                      <a:srgbClr val="FF0000"/>
                    </a:solidFill>
                    <a:latin typeface="隶书" panose="02010509060101010101" pitchFamily="49" charset="-122"/>
                    <a:ea typeface="隶书" panose="02010509060101010101" pitchFamily="49" charset="-122"/>
                  </a:rPr>
                  <a:t>连通分量</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gn="just">
                  <a:lnSpc>
                    <a:spcPts val="2500"/>
                  </a:lnSpc>
                  <a:spcBef>
                    <a:spcPts val="0"/>
                  </a:spcBef>
                </a:pP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是一个连通图</a:t>
                </a:r>
                <a:r>
                  <a:rPr lang="en-US" altLang="zh-CN" sz="1800" dirty="0">
                    <a:latin typeface="隶书" panose="02010509060101010101" pitchFamily="49" charset="-122"/>
                    <a:ea typeface="隶书" panose="02010509060101010101" pitchFamily="49" charset="-122"/>
                  </a:rPr>
                  <a:t>;</a:t>
                </a:r>
              </a:p>
              <a:p>
                <a:pPr algn="just">
                  <a:lnSpc>
                    <a:spcPts val="2500"/>
                  </a:lnSpc>
                  <a:spcBef>
                    <a:spcPts val="0"/>
                  </a:spcBef>
                </a:pPr>
                <a:r>
                  <a:rPr lang="zh-CN" altLang="en-US"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是一个非连通图</a:t>
                </a:r>
                <a:r>
                  <a:rPr lang="en-US" altLang="zh-CN" sz="1800" dirty="0">
                    <a:latin typeface="隶书" panose="02010509060101010101" pitchFamily="49" charset="-122"/>
                    <a:ea typeface="隶书" panose="02010509060101010101" pitchFamily="49" charset="-122"/>
                  </a:rPr>
                  <a:t>;</a:t>
                </a:r>
              </a:p>
              <a:p>
                <a:pPr algn="just">
                  <a:lnSpc>
                    <a:spcPts val="2500"/>
                  </a:lnSpc>
                  <a:spcBef>
                    <a:spcPts val="0"/>
                  </a:spcBef>
                </a:pP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(c)</a:t>
                </a:r>
                <a:r>
                  <a:rPr lang="zh-CN" altLang="zh-CN" sz="1800" dirty="0">
                    <a:latin typeface="隶书" panose="02010509060101010101" pitchFamily="49" charset="-122"/>
                    <a:ea typeface="隶书" panose="02010509060101010101" pitchFamily="49" charset="-122"/>
                  </a:rPr>
                  <a:t>是图</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的</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个连通分量。</a:t>
                </a:r>
              </a:p>
              <a:p>
                <a:pPr>
                  <a:lnSpc>
                    <a:spcPts val="2500"/>
                  </a:lnSpc>
                  <a:spcBef>
                    <a:spcPts val="0"/>
                  </a:spcBef>
                </a:pPr>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036496" cy="1867666"/>
              </a:xfrm>
              <a:blipFill rotWithShape="0">
                <a:blip r:embed="rId2"/>
                <a:stretch>
                  <a:fillRect l="-675" t="-2614" r="-877" b="-9150"/>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99592" y="3075806"/>
            <a:ext cx="1656184" cy="1998981"/>
          </a:xfrm>
          <a:prstGeom prst="rect">
            <a:avLst/>
          </a:prstGeom>
        </p:spPr>
      </p:pic>
      <p:pic>
        <p:nvPicPr>
          <p:cNvPr id="7" name="图片 6"/>
          <p:cNvPicPr>
            <a:picLocks noChangeAspect="1"/>
          </p:cNvPicPr>
          <p:nvPr/>
        </p:nvPicPr>
        <p:blipFill>
          <a:blip r:embed="rId4"/>
          <a:stretch>
            <a:fillRect/>
          </a:stretch>
        </p:blipFill>
        <p:spPr>
          <a:xfrm>
            <a:off x="3347864" y="3219822"/>
            <a:ext cx="1588358" cy="1800200"/>
          </a:xfrm>
          <a:prstGeom prst="rect">
            <a:avLst/>
          </a:prstGeom>
        </p:spPr>
      </p:pic>
      <p:pic>
        <p:nvPicPr>
          <p:cNvPr id="8" name="图片 7"/>
          <p:cNvPicPr>
            <a:picLocks noChangeAspect="1"/>
          </p:cNvPicPr>
          <p:nvPr/>
        </p:nvPicPr>
        <p:blipFill>
          <a:blip r:embed="rId5"/>
          <a:stretch>
            <a:fillRect/>
          </a:stretch>
        </p:blipFill>
        <p:spPr>
          <a:xfrm>
            <a:off x="5580112" y="3180895"/>
            <a:ext cx="2198669" cy="1808426"/>
          </a:xfrm>
          <a:prstGeom prst="rect">
            <a:avLst/>
          </a:prstGeom>
        </p:spPr>
      </p:pic>
    </p:spTree>
    <p:extLst>
      <p:ext uri="{BB962C8B-B14F-4D97-AF65-F5344CB8AC3E}">
        <p14:creationId xmlns:p14="http://schemas.microsoft.com/office/powerpoint/2010/main" val="37363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图的基本术语</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856984" cy="3507876"/>
              </a:xfrm>
            </p:spPr>
            <p:txBody>
              <a:bodyPr/>
              <a:lstStyle/>
              <a:p>
                <a:pPr>
                  <a:lnSpc>
                    <a:spcPts val="25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9</a:t>
                </a:r>
                <a:r>
                  <a:rPr lang="zh-CN" altLang="zh-CN" sz="1800" dirty="0">
                    <a:solidFill>
                      <a:srgbClr val="FF0000"/>
                    </a:solidFill>
                    <a:latin typeface="隶书" panose="02010509060101010101" pitchFamily="49" charset="-122"/>
                    <a:ea typeface="隶书" panose="02010509060101010101" pitchFamily="49" charset="-122"/>
                  </a:rPr>
                  <a:t>）连通、强连通图和强连通分量</a:t>
                </a:r>
                <a:r>
                  <a:rPr lang="zh-CN" altLang="en-US" sz="1800" dirty="0">
                    <a:solidFill>
                      <a:srgbClr val="FF0000"/>
                    </a:solidFill>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zh-CN"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是一个有向图，若</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中二个顶点</a:t>
                </a:r>
                <a14:m>
                  <m:oMath xmlns:m="http://schemas.openxmlformats.org/officeDocument/2006/math">
                    <m:r>
                      <a:rPr lang="en-US" altLang="zh-CN" sz="1800" i="1">
                        <a:latin typeface="Cambria Math" panose="02040503050406030204" pitchFamily="18" charset="0"/>
                      </a:rPr>
                      <m:t>𝑢</m:t>
                    </m:r>
                    <m:r>
                      <a:rPr lang="zh-CN" altLang="zh-CN" sz="1800">
                        <a:latin typeface="Cambria Math" panose="02040503050406030204" pitchFamily="18" charset="0"/>
                      </a:rPr>
                      <m:t>和</m:t>
                    </m:r>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之间有路径存在，则称顶点</a:t>
                </a:r>
                <a14:m>
                  <m:oMath xmlns:m="http://schemas.openxmlformats.org/officeDocument/2006/math">
                    <m:r>
                      <a:rPr lang="en-US" altLang="zh-CN" sz="1800" i="1">
                        <a:latin typeface="Cambria Math" panose="02040503050406030204" pitchFamily="18" charset="0"/>
                      </a:rPr>
                      <m:t>𝑢</m:t>
                    </m:r>
                    <m:r>
                      <a:rPr lang="zh-CN" altLang="zh-CN" sz="1800">
                        <a:latin typeface="Cambria Math" panose="02040503050406030204" pitchFamily="18" charset="0"/>
                      </a:rPr>
                      <m:t>和</m:t>
                    </m:r>
                    <m:r>
                      <a:rPr lang="en-US" altLang="zh-CN" sz="1800" i="1">
                        <a:latin typeface="Cambria Math" panose="02040503050406030204" pitchFamily="18" charset="0"/>
                      </a:rPr>
                      <m:t>𝑣</m:t>
                    </m:r>
                    <m:r>
                      <a:rPr lang="en-US" altLang="zh-CN" sz="1800" i="1">
                        <a:latin typeface="Cambria Math" panose="02040503050406030204" pitchFamily="18" charset="0"/>
                      </a:rPr>
                      <m:t> </m:t>
                    </m:r>
                    <m:r>
                      <a:rPr lang="zh-CN" altLang="zh-CN" sz="1800" smtClean="0">
                        <a:solidFill>
                          <a:srgbClr val="FF0000"/>
                        </a:solidFill>
                        <a:latin typeface="Cambria Math" panose="02040503050406030204" pitchFamily="18" charset="0"/>
                      </a:rPr>
                      <m:t>连通</m:t>
                    </m:r>
                    <m:r>
                      <a:rPr lang="zh-CN"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若在每一对顶点</a:t>
                </a:r>
                <a14:m>
                  <m:oMath xmlns:m="http://schemas.openxmlformats.org/officeDocument/2006/math">
                    <m:r>
                      <a:rPr lang="en-US" altLang="zh-CN" sz="1800" i="1">
                        <a:latin typeface="Cambria Math" panose="02040503050406030204" pitchFamily="18" charset="0"/>
                      </a:rPr>
                      <m:t>𝑢</m:t>
                    </m:r>
                    <m:r>
                      <a:rPr lang="zh-CN" altLang="zh-CN" sz="1800">
                        <a:latin typeface="Cambria Math" panose="02040503050406030204" pitchFamily="18" charset="0"/>
                      </a:rPr>
                      <m:t>和</m:t>
                    </m:r>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之间都存在一条从</a:t>
                </a:r>
                <a14:m>
                  <m:oMath xmlns:m="http://schemas.openxmlformats.org/officeDocument/2006/math">
                    <m:r>
                      <a:rPr lang="en-US" altLang="zh-CN" sz="1800" i="1">
                        <a:latin typeface="Cambria Math" panose="02040503050406030204" pitchFamily="18" charset="0"/>
                      </a:rPr>
                      <m:t>𝑢</m:t>
                    </m:r>
                  </m:oMath>
                </a14:m>
                <a:r>
                  <a:rPr lang="zh-CN" altLang="zh-CN" sz="1800" dirty="0">
                    <a:latin typeface="隶书" panose="02010509060101010101" pitchFamily="49" charset="-122"/>
                    <a:ea typeface="隶书" panose="02010509060101010101" pitchFamily="49" charset="-122"/>
                  </a:rPr>
                  <a:t>到</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的路径，也存在一条从</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到</a:t>
                </a:r>
                <a14:m>
                  <m:oMath xmlns:m="http://schemas.openxmlformats.org/officeDocument/2006/math">
                    <m:r>
                      <a:rPr lang="en-US" altLang="zh-CN" sz="1800" i="1">
                        <a:latin typeface="Cambria Math" panose="02040503050406030204" pitchFamily="18" charset="0"/>
                      </a:rPr>
                      <m:t>𝑢</m:t>
                    </m:r>
                  </m:oMath>
                </a14:m>
                <a:r>
                  <a:rPr lang="zh-CN" altLang="zh-CN" sz="1800" dirty="0">
                    <a:latin typeface="隶书" panose="02010509060101010101" pitchFamily="49" charset="-122"/>
                    <a:ea typeface="隶书" panose="02010509060101010101" pitchFamily="49" charset="-122"/>
                  </a:rPr>
                  <a:t>的路径，则称此图是</a:t>
                </a:r>
                <a:r>
                  <a:rPr lang="zh-CN" altLang="zh-CN" sz="1800" dirty="0">
                    <a:solidFill>
                      <a:srgbClr val="FF0000"/>
                    </a:solidFill>
                    <a:latin typeface="隶书" panose="02010509060101010101" pitchFamily="49" charset="-122"/>
                    <a:ea typeface="隶书" panose="02010509060101010101" pitchFamily="49" charset="-122"/>
                  </a:rPr>
                  <a:t>强连通图</a:t>
                </a:r>
                <a:r>
                  <a:rPr lang="zh-CN" altLang="zh-CN" sz="1800" dirty="0">
                    <a:latin typeface="隶书" panose="02010509060101010101" pitchFamily="49" charset="-122"/>
                    <a:ea typeface="隶书" panose="02010509060101010101" pitchFamily="49" charset="-122"/>
                  </a:rPr>
                  <a:t>。有向图</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的极大强连通子图称为</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a:t>
                </a:r>
                <a:r>
                  <a:rPr lang="zh-CN" altLang="zh-CN" sz="1800" dirty="0">
                    <a:solidFill>
                      <a:srgbClr val="FF0000"/>
                    </a:solidFill>
                    <a:latin typeface="隶书" panose="02010509060101010101" pitchFamily="49" charset="-122"/>
                    <a:ea typeface="隶书" panose="02010509060101010101" pitchFamily="49" charset="-122"/>
                  </a:rPr>
                  <a:t>强连通分量</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500"/>
                  </a:lnSpc>
                  <a:spcBef>
                    <a:spcPts val="0"/>
                  </a:spcBef>
                </a:pP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不为强连通图</a:t>
                </a:r>
                <a:r>
                  <a:rPr lang="en-US" altLang="zh-CN" sz="1800" dirty="0">
                    <a:latin typeface="隶书" panose="02010509060101010101" pitchFamily="49" charset="-122"/>
                    <a:ea typeface="隶书" panose="02010509060101010101" pitchFamily="49" charset="-122"/>
                  </a:rPr>
                  <a:t>;</a:t>
                </a:r>
              </a:p>
              <a:p>
                <a:pPr>
                  <a:lnSpc>
                    <a:spcPts val="2500"/>
                  </a:lnSpc>
                  <a:spcBef>
                    <a:spcPts val="0"/>
                  </a:spcBef>
                </a:pP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是图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的</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个强连通分量。</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856984" cy="3507876"/>
              </a:xfrm>
              <a:blipFill rotWithShape="0">
                <a:blip r:embed="rId2"/>
                <a:stretch>
                  <a:fillRect l="-688" t="-139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835696" y="3022037"/>
            <a:ext cx="1764349" cy="1973351"/>
          </a:xfrm>
          <a:prstGeom prst="rect">
            <a:avLst/>
          </a:prstGeom>
        </p:spPr>
      </p:pic>
      <p:pic>
        <p:nvPicPr>
          <p:cNvPr id="6" name="图片 5"/>
          <p:cNvPicPr>
            <a:picLocks noChangeAspect="1"/>
          </p:cNvPicPr>
          <p:nvPr/>
        </p:nvPicPr>
        <p:blipFill>
          <a:blip r:embed="rId4"/>
          <a:stretch>
            <a:fillRect/>
          </a:stretch>
        </p:blipFill>
        <p:spPr>
          <a:xfrm>
            <a:off x="5148064" y="3144179"/>
            <a:ext cx="1519751" cy="1817560"/>
          </a:xfrm>
          <a:prstGeom prst="rect">
            <a:avLst/>
          </a:prstGeom>
        </p:spPr>
      </p:pic>
    </p:spTree>
    <p:extLst>
      <p:ext uri="{BB962C8B-B14F-4D97-AF65-F5344CB8AC3E}">
        <p14:creationId xmlns:p14="http://schemas.microsoft.com/office/powerpoint/2010/main" val="167149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图的基本术语</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9036496" cy="3507876"/>
              </a:xfrm>
            </p:spPr>
            <p:txBody>
              <a:bodyPr/>
              <a:lstStyle/>
              <a:p>
                <a:pPr algn="just"/>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10</a:t>
                </a:r>
                <a:r>
                  <a:rPr lang="zh-CN" altLang="zh-CN" sz="1800" dirty="0">
                    <a:latin typeface="隶书" panose="02010509060101010101" pitchFamily="49" charset="-122"/>
                    <a:ea typeface="隶书" panose="02010509060101010101" pitchFamily="49" charset="-122"/>
                  </a:rPr>
                  <a:t>）</a:t>
                </a:r>
                <a:r>
                  <a:rPr lang="zh-CN" altLang="zh-CN" sz="1800" dirty="0">
                    <a:solidFill>
                      <a:srgbClr val="FF0000"/>
                    </a:solidFill>
                    <a:latin typeface="隶书" panose="02010509060101010101" pitchFamily="49" charset="-122"/>
                    <a:ea typeface="隶书" panose="02010509060101010101" pitchFamily="49" charset="-122"/>
                  </a:rPr>
                  <a:t>权和网</a:t>
                </a:r>
                <a:r>
                  <a:rPr lang="zh-CN" altLang="en-US"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在某些图中，边或弧上具有与它相关的数据信息称之为权。在实际应用中，权值可以有某种含义。例如，在城市交通线路的图中，边上的权值可以表示该线路的长度或交通费用等。边上带权的图称为带权图，也称网。</a:t>
                </a:r>
              </a:p>
              <a:p>
                <a:pPr algn="just"/>
                <a:r>
                  <a:rPr lang="zh-CN" altLang="zh-CN" sz="1800" dirty="0">
                    <a:latin typeface="隶书" panose="02010509060101010101" pitchFamily="49" charset="-122"/>
                    <a:ea typeface="隶书" panose="02010509060101010101" pitchFamily="49" charset="-122"/>
                  </a:rPr>
                  <a:t>（</a:t>
                </a:r>
                <a:r>
                  <a:rPr lang="es-ES" altLang="zh-CN" sz="1800" dirty="0">
                    <a:latin typeface="隶书" panose="02010509060101010101" pitchFamily="49" charset="-122"/>
                    <a:ea typeface="隶书" panose="02010509060101010101" pitchFamily="49" charset="-122"/>
                  </a:rPr>
                  <a:t>11</a:t>
                </a:r>
                <a:r>
                  <a:rPr lang="zh-CN" altLang="zh-CN" sz="1800" dirty="0">
                    <a:latin typeface="隶书" panose="02010509060101010101" pitchFamily="49" charset="-122"/>
                    <a:ea typeface="隶书" panose="02010509060101010101" pitchFamily="49" charset="-122"/>
                  </a:rPr>
                  <a:t>）</a:t>
                </a:r>
                <a:r>
                  <a:rPr lang="zh-CN" altLang="zh-CN" sz="1800" dirty="0">
                    <a:solidFill>
                      <a:srgbClr val="FF0000"/>
                    </a:solidFill>
                    <a:latin typeface="隶书" panose="02010509060101010101" pitchFamily="49" charset="-122"/>
                    <a:ea typeface="隶书" panose="02010509060101010101" pitchFamily="49" charset="-122"/>
                  </a:rPr>
                  <a:t>生成树</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包含</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个顶点的极小连通子图称为图</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的生成树。一棵具有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个顶点的生成树有且仅有</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条边。</a:t>
                </a:r>
              </a:p>
              <a:p>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9036496" cy="3507876"/>
              </a:xfrm>
              <a:blipFill rotWithShape="0">
                <a:blip r:embed="rId2"/>
                <a:stretch>
                  <a:fillRect l="-742" r="-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059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84976" cy="3507876"/>
              </a:xfrm>
            </p:spPr>
            <p:txBody>
              <a:bodyPr/>
              <a:lstStyle/>
              <a:p>
                <a:r>
                  <a:rPr lang="zh-CN" altLang="zh-CN" sz="1800" dirty="0">
                    <a:solidFill>
                      <a:srgbClr val="FF0000"/>
                    </a:solidFill>
                    <a:latin typeface="隶书" panose="02010509060101010101" pitchFamily="49" charset="-122"/>
                    <a:ea typeface="隶书" panose="02010509060101010101" pitchFamily="49" charset="-122"/>
                  </a:rPr>
                  <a:t>例</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solidFill>
                      <a:srgbClr val="FF0000"/>
                    </a:solidFill>
                    <a:latin typeface="隶书" panose="02010509060101010101" pitchFamily="49" charset="-122"/>
                    <a:ea typeface="隶书" panose="02010509060101010101" pitchFamily="49" charset="-122"/>
                  </a:rPr>
                  <a:t>图</a:t>
                </a:r>
                <a14:m>
                  <m:oMath xmlns:m="http://schemas.openxmlformats.org/officeDocument/2006/math">
                    <m:r>
                      <a:rPr lang="en-US" altLang="zh-CN" sz="1800" i="1">
                        <a:solidFill>
                          <a:srgbClr val="FF0000"/>
                        </a:solidFill>
                        <a:latin typeface="Cambria Math" panose="02040503050406030204" pitchFamily="18" charset="0"/>
                      </a:rPr>
                      <m:t>𝐺</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𝑉</m:t>
                    </m:r>
                    <m:r>
                      <a:rPr lang="en-US" altLang="zh-CN" sz="1800">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𝐸</m:t>
                    </m:r>
                    <m:r>
                      <a:rPr lang="en-US" altLang="zh-CN" sz="1800" i="1">
                        <a:solidFill>
                          <a:srgbClr val="FF0000"/>
                        </a:solidFill>
                        <a:latin typeface="Cambria Math" panose="02040503050406030204" pitchFamily="18" charset="0"/>
                      </a:rPr>
                      <m:t>)</m:t>
                    </m:r>
                  </m:oMath>
                </a14:m>
                <a:r>
                  <a:rPr lang="zh-CN" altLang="zh-CN" sz="1800" dirty="0">
                    <a:solidFill>
                      <a:srgbClr val="FF0000"/>
                    </a:solidFill>
                    <a:latin typeface="隶书" panose="02010509060101010101" pitchFamily="49" charset="-122"/>
                    <a:ea typeface="隶书" panose="02010509060101010101" pitchFamily="49" charset="-122"/>
                  </a:rPr>
                  <a:t>是一个非连通无向图，共有</a:t>
                </a:r>
                <a:r>
                  <a:rPr lang="en-US" altLang="zh-CN" sz="1800" dirty="0">
                    <a:solidFill>
                      <a:srgbClr val="FF0000"/>
                    </a:solidFill>
                    <a:latin typeface="隶书" panose="02010509060101010101" pitchFamily="49" charset="-122"/>
                    <a:ea typeface="隶书" panose="02010509060101010101" pitchFamily="49" charset="-122"/>
                  </a:rPr>
                  <a:t>36</a:t>
                </a:r>
                <a:r>
                  <a:rPr lang="zh-CN" altLang="zh-CN" sz="1800" dirty="0">
                    <a:solidFill>
                      <a:srgbClr val="FF0000"/>
                    </a:solidFill>
                    <a:latin typeface="隶书" panose="02010509060101010101" pitchFamily="49" charset="-122"/>
                    <a:ea typeface="隶书" panose="02010509060101010101" pitchFamily="49" charset="-122"/>
                  </a:rPr>
                  <a:t>条边，则该图至少有多少个顶点？</a:t>
                </a:r>
              </a:p>
              <a:p>
                <a:r>
                  <a:rPr lang="zh-CN" altLang="zh-CN" sz="1800" dirty="0">
                    <a:latin typeface="隶书" panose="02010509060101010101" pitchFamily="49" charset="-122"/>
                    <a:ea typeface="隶书" panose="02010509060101010101" pitchFamily="49" charset="-122"/>
                  </a:rPr>
                  <a:t>解：根据图的定义，相同的边数完全图的顶点数最小，由于</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是一个非连通图，所以满足要求的图应该是由一个孤立点和一个完全图构成的非连通图。</a:t>
                </a:r>
                <a:endParaRPr lang="en-US" altLang="zh-CN" sz="1800" dirty="0">
                  <a:latin typeface="隶书" panose="02010509060101010101" pitchFamily="49" charset="-122"/>
                  <a:ea typeface="隶书" panose="02010509060101010101" pitchFamily="49" charset="-122"/>
                </a:endParaRPr>
              </a:p>
              <a:p>
                <a:r>
                  <a:rPr lang="zh-CN" altLang="zh-CN" sz="1800" dirty="0">
                    <a:latin typeface="隶书" panose="02010509060101010101" pitchFamily="49" charset="-122"/>
                    <a:ea typeface="隶书" panose="02010509060101010101" pitchFamily="49" charset="-122"/>
                  </a:rPr>
                  <a:t>设完全子图的顶点数为</a:t>
                </a:r>
                <a14:m>
                  <m:oMath xmlns:m="http://schemas.openxmlformats.org/officeDocument/2006/math">
                    <m:r>
                      <a:rPr lang="en-US" altLang="zh-CN" sz="1800" i="1">
                        <a:latin typeface="Cambria Math" panose="02040503050406030204" pitchFamily="18" charset="0"/>
                      </a:rPr>
                      <m:t>𝑚</m:t>
                    </m:r>
                  </m:oMath>
                </a14:m>
                <a:r>
                  <a:rPr lang="zh-CN" altLang="zh-CN" sz="1800" dirty="0">
                    <a:latin typeface="隶书" panose="02010509060101010101" pitchFamily="49" charset="-122"/>
                    <a:ea typeface="隶书" panose="02010509060101010101" pitchFamily="49" charset="-122"/>
                  </a:rPr>
                  <a:t>，根据完全图的定义知，</a:t>
                </a:r>
                <a14:m>
                  <m:oMath xmlns:m="http://schemas.openxmlformats.org/officeDocument/2006/math">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𝑚</m:t>
                        </m:r>
                        <m:r>
                          <a:rPr lang="en-US" altLang="zh-CN" sz="1800" i="1">
                            <a:latin typeface="Cambria Math" panose="02040503050406030204" pitchFamily="18" charset="0"/>
                          </a:rPr>
                          <m:t>(</m:t>
                        </m:r>
                        <m:r>
                          <a:rPr lang="en-US" altLang="zh-CN" sz="1800" i="1">
                            <a:latin typeface="Cambria Math" panose="02040503050406030204" pitchFamily="18" charset="0"/>
                          </a:rPr>
                          <m:t>𝑚</m:t>
                        </m:r>
                        <m:r>
                          <a:rPr lang="en-US" altLang="zh-CN" sz="1800" i="1">
                            <a:latin typeface="Cambria Math" panose="02040503050406030204" pitchFamily="18" charset="0"/>
                          </a:rPr>
                          <m:t>−1)</m:t>
                        </m:r>
                      </m:num>
                      <m:den>
                        <m:r>
                          <a:rPr lang="en-US" altLang="zh-CN" sz="1800" i="1">
                            <a:latin typeface="Cambria Math" panose="02040503050406030204" pitchFamily="18" charset="0"/>
                          </a:rPr>
                          <m:t>2</m:t>
                        </m:r>
                      </m:den>
                    </m:f>
                    <m:r>
                      <a:rPr lang="en-US" altLang="zh-CN" sz="1800" i="1">
                        <a:latin typeface="Cambria Math" panose="02040503050406030204" pitchFamily="18" charset="0"/>
                      </a:rPr>
                      <m:t>=36</m:t>
                    </m:r>
                  </m:oMath>
                </a14:m>
                <a:r>
                  <a:rPr lang="zh-CN" altLang="zh-CN" sz="1800" dirty="0">
                    <a:latin typeface="隶书" panose="02010509060101010101" pitchFamily="49" charset="-122"/>
                    <a:ea typeface="隶书" panose="02010509060101010101" pitchFamily="49" charset="-122"/>
                  </a:rPr>
                  <a:t>，则</a:t>
                </a:r>
                <a14:m>
                  <m:oMath xmlns:m="http://schemas.openxmlformats.org/officeDocument/2006/math">
                    <m:r>
                      <a:rPr lang="en-US" altLang="zh-CN" sz="1800" i="1">
                        <a:latin typeface="Cambria Math" panose="02040503050406030204" pitchFamily="18" charset="0"/>
                      </a:rPr>
                      <m:t>𝑚</m:t>
                    </m:r>
                    <m:r>
                      <a:rPr lang="en-US" altLang="zh-CN" sz="1800" i="1">
                        <a:latin typeface="Cambria Math" panose="02040503050406030204" pitchFamily="18" charset="0"/>
                      </a:rPr>
                      <m:t>=9</m:t>
                    </m:r>
                  </m:oMath>
                </a14:m>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r>
                  <a:rPr lang="zh-CN" altLang="zh-CN" sz="1800" dirty="0">
                    <a:latin typeface="隶书" panose="02010509060101010101" pitchFamily="49" charset="-122"/>
                    <a:ea typeface="隶书" panose="02010509060101010101" pitchFamily="49" charset="-122"/>
                  </a:rPr>
                  <a:t>因此，该图至少有</a:t>
                </a:r>
                <a:r>
                  <a:rPr lang="en-US" altLang="zh-CN" sz="1800" dirty="0">
                    <a:latin typeface="隶书" panose="02010509060101010101" pitchFamily="49" charset="-122"/>
                    <a:ea typeface="隶书" panose="02010509060101010101" pitchFamily="49" charset="-122"/>
                  </a:rPr>
                  <a:t>10</a:t>
                </a:r>
                <a:r>
                  <a:rPr lang="zh-CN" altLang="zh-CN" sz="1800" dirty="0">
                    <a:latin typeface="隶书" panose="02010509060101010101" pitchFamily="49" charset="-122"/>
                    <a:ea typeface="隶书" panose="02010509060101010101" pitchFamily="49" charset="-122"/>
                  </a:rPr>
                  <a:t>个顶点。</a:t>
                </a:r>
              </a:p>
              <a:p>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84976" cy="3507876"/>
              </a:xfrm>
              <a:blipFill rotWithShape="0">
                <a:blip r:embed="rId2"/>
                <a:stretch>
                  <a:fillRect l="-6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107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图的抽象数据类型定义</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8962" y="987574"/>
                <a:ext cx="5335125" cy="3507876"/>
              </a:xfrm>
            </p:spPr>
            <p:txBody>
              <a:bodyPr/>
              <a:lstStyle/>
              <a:p>
                <a:pPr>
                  <a:lnSpc>
                    <a:spcPts val="2600"/>
                  </a:lnSpc>
                  <a:spcBef>
                    <a:spcPts val="0"/>
                  </a:spcBef>
                </a:pPr>
                <a:r>
                  <a:rPr lang="en-US" altLang="zh-CN" sz="1600" dirty="0">
                    <a:solidFill>
                      <a:srgbClr val="002060"/>
                    </a:solidFill>
                    <a:latin typeface="隶书" panose="02010509060101010101" pitchFamily="49" charset="-122"/>
                    <a:ea typeface="隶书" panose="02010509060101010101" pitchFamily="49" charset="-122"/>
                  </a:rPr>
                  <a:t>ADT Graph{</a:t>
                </a:r>
                <a:endParaRPr lang="zh-CN" altLang="zh-CN" sz="1600" dirty="0">
                  <a:solidFill>
                    <a:srgbClr val="002060"/>
                  </a:solidFill>
                  <a:latin typeface="隶书" panose="02010509060101010101" pitchFamily="49" charset="-122"/>
                  <a:ea typeface="隶书" panose="02010509060101010101" pitchFamily="49" charset="-122"/>
                </a:endParaRPr>
              </a:p>
              <a:p>
                <a:pPr>
                  <a:lnSpc>
                    <a:spcPts val="2600"/>
                  </a:lnSpc>
                  <a:spcBef>
                    <a:spcPts val="0"/>
                  </a:spcBef>
                </a:pPr>
                <a:r>
                  <a:rPr lang="en-US" altLang="zh-CN" sz="1600" dirty="0">
                    <a:solidFill>
                      <a:srgbClr val="002060"/>
                    </a:solidFill>
                    <a:latin typeface="隶书" panose="02010509060101010101" pitchFamily="49" charset="-122"/>
                    <a:ea typeface="隶书" panose="02010509060101010101" pitchFamily="49" charset="-122"/>
                  </a:rPr>
                  <a:t>   </a:t>
                </a:r>
                <a:r>
                  <a:rPr lang="zh-CN" altLang="zh-CN" sz="1600" dirty="0">
                    <a:solidFill>
                      <a:srgbClr val="002060"/>
                    </a:solidFill>
                    <a:latin typeface="隶书" panose="02010509060101010101" pitchFamily="49" charset="-122"/>
                    <a:ea typeface="隶书" panose="02010509060101010101" pitchFamily="49" charset="-122"/>
                  </a:rPr>
                  <a:t>数据对象：</a:t>
                </a:r>
              </a:p>
              <a:p>
                <a:pPr>
                  <a:lnSpc>
                    <a:spcPts val="2600"/>
                  </a:lnSpc>
                  <a:spcBef>
                    <a:spcPts val="0"/>
                  </a:spcBef>
                </a:pPr>
                <a:r>
                  <a:rPr lang="en-US" altLang="zh-CN" sz="1600" dirty="0">
                    <a:solidFill>
                      <a:srgbClr val="002060"/>
                    </a:solidFill>
                    <a:latin typeface="隶书" panose="02010509060101010101" pitchFamily="49" charset="-122"/>
                    <a:ea typeface="隶书" panose="02010509060101010101" pitchFamily="49" charset="-122"/>
                  </a:rPr>
                  <a:t>     </a:t>
                </a:r>
                <a:r>
                  <a:rPr lang="en-US" altLang="zh-CN" sz="1600" i="1" dirty="0">
                    <a:solidFill>
                      <a:srgbClr val="002060"/>
                    </a:solidFill>
                    <a:latin typeface="隶书" panose="02010509060101010101" pitchFamily="49" charset="-122"/>
                    <a:ea typeface="隶书" panose="02010509060101010101" pitchFamily="49" charset="-122"/>
                  </a:rPr>
                  <a:t> </a:t>
                </a:r>
                <a14:m>
                  <m:oMath xmlns:m="http://schemas.openxmlformats.org/officeDocument/2006/math">
                    <m:r>
                      <a:rPr lang="en-US" altLang="zh-CN" sz="1600" i="1">
                        <a:solidFill>
                          <a:srgbClr val="002060"/>
                        </a:solidFill>
                        <a:latin typeface="Cambria Math" panose="02040503050406030204" pitchFamily="18" charset="0"/>
                      </a:rPr>
                      <m:t>𝐷</m:t>
                    </m:r>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𝑉</m:t>
                    </m:r>
                    <m:r>
                      <a:rPr lang="en-US" altLang="zh-CN" sz="1600" i="1">
                        <a:solidFill>
                          <a:srgbClr val="002060"/>
                        </a:solidFill>
                        <a:latin typeface="Cambria Math" panose="02040503050406030204" pitchFamily="18" charset="0"/>
                      </a:rPr>
                      <m:t>=</m:t>
                    </m:r>
                    <m:r>
                      <a:rPr lang="en-US" altLang="zh-CN" sz="1600">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sub>
                    </m:sSub>
                    <m:r>
                      <a:rPr lang="en-US" altLang="zh-CN" sz="1600" i="1">
                        <a:solidFill>
                          <a:srgbClr val="002060"/>
                        </a:solidFill>
                        <a:latin typeface="Cambria Math" panose="02040503050406030204" pitchFamily="18" charset="0"/>
                      </a:rPr>
                      <m:t>|1≤</m:t>
                    </m:r>
                    <m:r>
                      <a:rPr lang="en-US" altLang="zh-CN" sz="1600" i="1">
                        <a:solidFill>
                          <a:srgbClr val="002060"/>
                        </a:solidFill>
                        <a:latin typeface="Cambria Math" panose="02040503050406030204" pitchFamily="18" charset="0"/>
                      </a:rPr>
                      <m:t>𝑖</m:t>
                    </m:r>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sub>
                    </m:sSub>
                    <m:r>
                      <a:rPr lang="en-US" altLang="zh-CN" sz="1600" i="1">
                        <a:solidFill>
                          <a:srgbClr val="002060"/>
                        </a:solidFill>
                        <a:latin typeface="Cambria Math" panose="02040503050406030204" pitchFamily="18" charset="0"/>
                      </a:rPr>
                      <m:t>∈</m:t>
                    </m:r>
                    <m:r>
                      <m:rPr>
                        <m:sty m:val="p"/>
                      </m:rPr>
                      <a:rPr lang="en-US" altLang="zh-CN" sz="1600">
                        <a:solidFill>
                          <a:srgbClr val="002060"/>
                        </a:solidFill>
                        <a:latin typeface="Cambria Math" panose="02040503050406030204" pitchFamily="18" charset="0"/>
                      </a:rPr>
                      <m:t>Elemtype</m:t>
                    </m:r>
                    <m:r>
                      <a:rPr lang="en-US" altLang="zh-CN" sz="1600" i="1">
                        <a:solidFill>
                          <a:srgbClr val="002060"/>
                        </a:solidFill>
                        <a:latin typeface="Cambria Math" panose="02040503050406030204" pitchFamily="18" charset="0"/>
                      </a:rPr>
                      <m:t>}</m:t>
                    </m:r>
                  </m:oMath>
                </a14:m>
                <a:r>
                  <a:rPr lang="en-US" altLang="zh-CN" sz="1600" dirty="0">
                    <a:solidFill>
                      <a:srgbClr val="002060"/>
                    </a:solidFill>
                    <a:latin typeface="隶书" panose="02010509060101010101" pitchFamily="49" charset="-122"/>
                    <a:ea typeface="隶书" panose="02010509060101010101" pitchFamily="49" charset="-122"/>
                  </a:rPr>
                  <a:t> </a:t>
                </a:r>
                <a:endParaRPr lang="zh-CN" altLang="zh-CN" sz="1600" dirty="0">
                  <a:solidFill>
                    <a:srgbClr val="002060"/>
                  </a:solidFill>
                  <a:latin typeface="隶书" panose="02010509060101010101" pitchFamily="49" charset="-122"/>
                  <a:ea typeface="隶书" panose="02010509060101010101" pitchFamily="49" charset="-122"/>
                </a:endParaRPr>
              </a:p>
              <a:p>
                <a:pPr>
                  <a:lnSpc>
                    <a:spcPts val="2600"/>
                  </a:lnSpc>
                  <a:spcBef>
                    <a:spcPts val="0"/>
                  </a:spcBef>
                </a:pPr>
                <a:r>
                  <a:rPr lang="en-US" altLang="zh-CN" sz="1600" dirty="0">
                    <a:solidFill>
                      <a:srgbClr val="002060"/>
                    </a:solidFill>
                    <a:latin typeface="隶书" panose="02010509060101010101" pitchFamily="49" charset="-122"/>
                    <a:ea typeface="隶书" panose="02010509060101010101" pitchFamily="49" charset="-122"/>
                  </a:rPr>
                  <a:t>   </a:t>
                </a:r>
                <a:r>
                  <a:rPr lang="zh-CN" altLang="zh-CN" sz="1600" dirty="0">
                    <a:solidFill>
                      <a:srgbClr val="002060"/>
                    </a:solidFill>
                    <a:latin typeface="隶书" panose="02010509060101010101" pitchFamily="49" charset="-122"/>
                    <a:ea typeface="隶书" panose="02010509060101010101" pitchFamily="49" charset="-122"/>
                  </a:rPr>
                  <a:t>数据关系：</a:t>
                </a:r>
              </a:p>
              <a:p>
                <a:pPr>
                  <a:lnSpc>
                    <a:spcPts val="2600"/>
                  </a:lnSpc>
                  <a:spcBef>
                    <a:spcPts val="0"/>
                  </a:spcBef>
                </a:pPr>
                <a:r>
                  <a:rPr lang="en-US" altLang="zh-CN" sz="1600" dirty="0">
                    <a:solidFill>
                      <a:srgbClr val="002060"/>
                    </a:solidFill>
                    <a:latin typeface="隶书" panose="02010509060101010101" pitchFamily="49" charset="-122"/>
                    <a:ea typeface="隶书" panose="02010509060101010101" pitchFamily="49" charset="-122"/>
                  </a:rPr>
                  <a:t>      </a:t>
                </a:r>
                <a14:m>
                  <m:oMath xmlns:m="http://schemas.openxmlformats.org/officeDocument/2006/math">
                    <m:r>
                      <a:rPr lang="en-US" altLang="zh-CN" sz="1600" i="1">
                        <a:solidFill>
                          <a:srgbClr val="002060"/>
                        </a:solidFill>
                        <a:latin typeface="Cambria Math" panose="02040503050406030204" pitchFamily="18" charset="0"/>
                      </a:rPr>
                      <m:t>𝑅</m:t>
                    </m:r>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𝐸</m:t>
                    </m:r>
                    <m:r>
                      <a:rPr lang="en-US" altLang="zh-CN" sz="1600" i="1">
                        <a:solidFill>
                          <a:srgbClr val="002060"/>
                        </a:solidFill>
                        <a:latin typeface="Cambria Math" panose="02040503050406030204" pitchFamily="18" charset="0"/>
                      </a:rPr>
                      <m:t>=</m:t>
                    </m:r>
                    <m:r>
                      <a:rPr lang="en-US" altLang="zh-CN" sz="1600">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sub>
                    </m:sSub>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𝑗</m:t>
                        </m:r>
                      </m:sub>
                    </m:sSub>
                    <m:r>
                      <a:rPr lang="en-US" altLang="zh-CN" sz="1600" i="1">
                        <a:solidFill>
                          <a:srgbClr val="002060"/>
                        </a:solidFill>
                        <a:latin typeface="Cambria Math" panose="02040503050406030204" pitchFamily="18" charset="0"/>
                      </a:rPr>
                      <m:t>)|1≤</m:t>
                    </m:r>
                    <m:r>
                      <a:rPr lang="en-US" altLang="zh-CN" sz="1600" i="1">
                        <a:solidFill>
                          <a:srgbClr val="002060"/>
                        </a:solidFill>
                        <a:latin typeface="Cambria Math" panose="02040503050406030204" pitchFamily="18" charset="0"/>
                      </a:rPr>
                      <m:t>𝑖</m:t>
                    </m:r>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r>
                      <a:rPr lang="en-US" altLang="zh-CN" sz="1600" i="1">
                        <a:solidFill>
                          <a:srgbClr val="002060"/>
                        </a:solidFill>
                        <a:latin typeface="Cambria Math" panose="02040503050406030204" pitchFamily="18" charset="0"/>
                      </a:rPr>
                      <m:t>𝑗</m:t>
                    </m:r>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sub>
                    </m:sSub>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𝑗</m:t>
                        </m:r>
                      </m:sub>
                    </m:sSub>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𝐷</m:t>
                    </m:r>
                    <m:r>
                      <a:rPr lang="en-US" altLang="zh-CN" sz="1600" i="1">
                        <a:solidFill>
                          <a:srgbClr val="002060"/>
                        </a:solidFill>
                        <a:latin typeface="Cambria Math" panose="02040503050406030204" pitchFamily="18" charset="0"/>
                      </a:rPr>
                      <m:t>}</m:t>
                    </m:r>
                  </m:oMath>
                </a14:m>
                <a:r>
                  <a:rPr lang="en-US" altLang="zh-CN" sz="1600" dirty="0">
                    <a:solidFill>
                      <a:srgbClr val="002060"/>
                    </a:solidFill>
                    <a:latin typeface="隶书" panose="02010509060101010101" pitchFamily="49" charset="-122"/>
                    <a:ea typeface="隶书" panose="02010509060101010101" pitchFamily="49" charset="-122"/>
                  </a:rPr>
                  <a:t> </a:t>
                </a:r>
                <a:endParaRPr lang="zh-CN" altLang="zh-CN" sz="1600" dirty="0">
                  <a:solidFill>
                    <a:srgbClr val="002060"/>
                  </a:solidFill>
                  <a:latin typeface="隶书" panose="02010509060101010101" pitchFamily="49" charset="-122"/>
                  <a:ea typeface="隶书" panose="02010509060101010101" pitchFamily="49" charset="-122"/>
                </a:endParaRPr>
              </a:p>
              <a:p>
                <a:pPr>
                  <a:lnSpc>
                    <a:spcPts val="2600"/>
                  </a:lnSpc>
                  <a:spcBef>
                    <a:spcPts val="0"/>
                  </a:spcBef>
                </a:pPr>
                <a:r>
                  <a:rPr lang="en-US" altLang="zh-CN" sz="1600" dirty="0">
                    <a:solidFill>
                      <a:srgbClr val="002060"/>
                    </a:solidFill>
                    <a:latin typeface="隶书" panose="02010509060101010101" pitchFamily="49" charset="-122"/>
                    <a:ea typeface="隶书" panose="02010509060101010101" pitchFamily="49" charset="-122"/>
                  </a:rPr>
                  <a:t>   </a:t>
                </a:r>
                <a:r>
                  <a:rPr lang="zh-CN" altLang="zh-CN" sz="1600" dirty="0">
                    <a:solidFill>
                      <a:srgbClr val="002060"/>
                    </a:solidFill>
                    <a:latin typeface="隶书" panose="02010509060101010101" pitchFamily="49" charset="-122"/>
                    <a:ea typeface="隶书" panose="02010509060101010101" pitchFamily="49" charset="-122"/>
                  </a:rPr>
                  <a:t>基本操作：</a:t>
                </a:r>
              </a:p>
              <a:p>
                <a:pPr>
                  <a:lnSpc>
                    <a:spcPts val="2600"/>
                  </a:lnSpc>
                  <a:spcBef>
                    <a:spcPts val="0"/>
                  </a:spcBef>
                </a:pPr>
                <a:r>
                  <a:rPr lang="en-US" altLang="zh-CN" sz="1600" dirty="0">
                    <a:solidFill>
                      <a:srgbClr val="002060"/>
                    </a:solidFill>
                    <a:latin typeface="隶书" panose="02010509060101010101" pitchFamily="49" charset="-122"/>
                    <a:ea typeface="隶书" panose="02010509060101010101" pitchFamily="49" charset="-122"/>
                  </a:rPr>
                  <a:t>     </a:t>
                </a:r>
                <a:r>
                  <a:rPr lang="en-US" altLang="zh-CN" sz="1600" dirty="0" err="1">
                    <a:solidFill>
                      <a:srgbClr val="002060"/>
                    </a:solidFill>
                    <a:latin typeface="隶书" panose="02010509060101010101" pitchFamily="49" charset="-122"/>
                    <a:ea typeface="隶书" panose="02010509060101010101" pitchFamily="49" charset="-122"/>
                  </a:rPr>
                  <a:t>InitGraph</a:t>
                </a:r>
                <a:r>
                  <a:rPr lang="en-US" altLang="zh-CN" sz="1600" dirty="0">
                    <a:solidFill>
                      <a:srgbClr val="002060"/>
                    </a:solidFill>
                    <a:latin typeface="隶书" panose="02010509060101010101" pitchFamily="49" charset="-122"/>
                    <a:ea typeface="隶书" panose="02010509060101010101" pitchFamily="49" charset="-122"/>
                  </a:rPr>
                  <a:t>(&amp;</a:t>
                </a:r>
                <a:r>
                  <a:rPr lang="en-US" altLang="zh-CN" sz="1600" dirty="0" err="1">
                    <a:solidFill>
                      <a:srgbClr val="002060"/>
                    </a:solidFill>
                    <a:latin typeface="隶书" panose="02010509060101010101" pitchFamily="49" charset="-122"/>
                    <a:ea typeface="隶书" panose="02010509060101010101" pitchFamily="49" charset="-122"/>
                  </a:rPr>
                  <a:t>g,V,E</a:t>
                </a:r>
                <a:r>
                  <a:rPr lang="en-US" altLang="zh-CN" sz="1600" dirty="0">
                    <a:solidFill>
                      <a:srgbClr val="002060"/>
                    </a:solidFill>
                    <a:latin typeface="隶书" panose="02010509060101010101" pitchFamily="49" charset="-122"/>
                    <a:ea typeface="隶书" panose="02010509060101010101" pitchFamily="49" charset="-122"/>
                  </a:rPr>
                  <a:t>)</a:t>
                </a:r>
                <a:r>
                  <a:rPr lang="zh-CN" altLang="zh-CN" sz="1600" dirty="0">
                    <a:solidFill>
                      <a:srgbClr val="002060"/>
                    </a:solidFill>
                    <a:latin typeface="隶书" panose="02010509060101010101" pitchFamily="49" charset="-122"/>
                    <a:ea typeface="隶书" panose="02010509060101010101" pitchFamily="49" charset="-122"/>
                  </a:rPr>
                  <a:t>：初始化创建一个图</a:t>
                </a:r>
              </a:p>
              <a:p>
                <a:pPr>
                  <a:lnSpc>
                    <a:spcPts val="2600"/>
                  </a:lnSpc>
                  <a:spcBef>
                    <a:spcPts val="0"/>
                  </a:spcBef>
                </a:pPr>
                <a:r>
                  <a:rPr lang="en-US" altLang="zh-CN" sz="1600" dirty="0">
                    <a:solidFill>
                      <a:srgbClr val="002060"/>
                    </a:solidFill>
                    <a:latin typeface="隶书" panose="02010509060101010101" pitchFamily="49" charset="-122"/>
                    <a:ea typeface="隶书" panose="02010509060101010101" pitchFamily="49" charset="-122"/>
                  </a:rPr>
                  <a:t>     </a:t>
                </a:r>
                <a:r>
                  <a:rPr lang="en-US" altLang="zh-CN" sz="1600" dirty="0" err="1">
                    <a:solidFill>
                      <a:srgbClr val="002060"/>
                    </a:solidFill>
                    <a:latin typeface="隶书" panose="02010509060101010101" pitchFamily="49" charset="-122"/>
                    <a:ea typeface="隶书" panose="02010509060101010101" pitchFamily="49" charset="-122"/>
                  </a:rPr>
                  <a:t>DestroyGraph</a:t>
                </a:r>
                <a:r>
                  <a:rPr lang="en-US" altLang="zh-CN" sz="1600" dirty="0">
                    <a:solidFill>
                      <a:srgbClr val="002060"/>
                    </a:solidFill>
                    <a:latin typeface="隶书" panose="02010509060101010101" pitchFamily="49" charset="-122"/>
                    <a:ea typeface="隶书" panose="02010509060101010101" pitchFamily="49" charset="-122"/>
                  </a:rPr>
                  <a:t>(&amp;g)</a:t>
                </a:r>
                <a:r>
                  <a:rPr lang="zh-CN" altLang="zh-CN" sz="1600" dirty="0">
                    <a:solidFill>
                      <a:srgbClr val="002060"/>
                    </a:solidFill>
                    <a:latin typeface="隶书" panose="02010509060101010101" pitchFamily="49" charset="-122"/>
                    <a:ea typeface="隶书" panose="02010509060101010101" pitchFamily="49" charset="-122"/>
                  </a:rPr>
                  <a:t>：</a:t>
                </a:r>
                <a:r>
                  <a:rPr lang="zh-CN" altLang="zh-CN" sz="1400" dirty="0">
                    <a:solidFill>
                      <a:srgbClr val="002060"/>
                    </a:solidFill>
                    <a:latin typeface="隶书" panose="02010509060101010101" pitchFamily="49" charset="-122"/>
                    <a:ea typeface="隶书" panose="02010509060101010101" pitchFamily="49" charset="-122"/>
                  </a:rPr>
                  <a:t>销毁图，释放图占用的存储空间；</a:t>
                </a:r>
              </a:p>
              <a:p>
                <a:pPr>
                  <a:lnSpc>
                    <a:spcPts val="2600"/>
                  </a:lnSpc>
                  <a:spcBef>
                    <a:spcPts val="0"/>
                  </a:spcBef>
                </a:pPr>
                <a:r>
                  <a:rPr lang="en-US" altLang="zh-CN" sz="1600" dirty="0">
                    <a:solidFill>
                      <a:srgbClr val="002060"/>
                    </a:solidFill>
                    <a:latin typeface="隶书" panose="02010509060101010101" pitchFamily="49" charset="-122"/>
                    <a:ea typeface="隶书" panose="02010509060101010101" pitchFamily="49" charset="-122"/>
                  </a:rPr>
                  <a:t>     </a:t>
                </a:r>
                <a:r>
                  <a:rPr lang="en-US" altLang="zh-CN" sz="1600" dirty="0" err="1">
                    <a:solidFill>
                      <a:srgbClr val="002060"/>
                    </a:solidFill>
                    <a:latin typeface="隶书" panose="02010509060101010101" pitchFamily="49" charset="-122"/>
                    <a:ea typeface="隶书" panose="02010509060101010101" pitchFamily="49" charset="-122"/>
                  </a:rPr>
                  <a:t>LoctaeVex</a:t>
                </a:r>
                <a:r>
                  <a:rPr lang="en-US" altLang="zh-CN" sz="1600" dirty="0">
                    <a:solidFill>
                      <a:srgbClr val="002060"/>
                    </a:solidFill>
                    <a:latin typeface="隶书" panose="02010509060101010101" pitchFamily="49" charset="-122"/>
                    <a:ea typeface="隶书" panose="02010509060101010101" pitchFamily="49" charset="-122"/>
                  </a:rPr>
                  <a:t>(</a:t>
                </a:r>
                <a:r>
                  <a:rPr lang="en-US" altLang="zh-CN" sz="1600" dirty="0" err="1">
                    <a:solidFill>
                      <a:srgbClr val="002060"/>
                    </a:solidFill>
                    <a:latin typeface="隶书" panose="02010509060101010101" pitchFamily="49" charset="-122"/>
                    <a:ea typeface="隶书" panose="02010509060101010101" pitchFamily="49" charset="-122"/>
                  </a:rPr>
                  <a:t>g,v</a:t>
                </a:r>
                <a:r>
                  <a:rPr lang="en-US" altLang="zh-CN" sz="1600" dirty="0">
                    <a:solidFill>
                      <a:srgbClr val="002060"/>
                    </a:solidFill>
                    <a:latin typeface="隶书" panose="02010509060101010101" pitchFamily="49" charset="-122"/>
                    <a:ea typeface="隶书" panose="02010509060101010101" pitchFamily="49" charset="-122"/>
                  </a:rPr>
                  <a:t>)</a:t>
                </a:r>
                <a:r>
                  <a:rPr lang="zh-CN" altLang="zh-CN" sz="1600" dirty="0">
                    <a:solidFill>
                      <a:srgbClr val="002060"/>
                    </a:solidFill>
                    <a:latin typeface="隶书" panose="02010509060101010101" pitchFamily="49" charset="-122"/>
                    <a:ea typeface="隶书" panose="02010509060101010101" pitchFamily="49" charset="-122"/>
                  </a:rPr>
                  <a:t>：查找顶点</a:t>
                </a:r>
                <a:r>
                  <a:rPr lang="en-US" altLang="zh-CN" sz="1600" dirty="0">
                    <a:solidFill>
                      <a:srgbClr val="002060"/>
                    </a:solidFill>
                    <a:latin typeface="隶书" panose="02010509060101010101" pitchFamily="49" charset="-122"/>
                    <a:ea typeface="隶书" panose="02010509060101010101" pitchFamily="49" charset="-122"/>
                  </a:rPr>
                  <a:t>v</a:t>
                </a:r>
                <a:r>
                  <a:rPr lang="zh-CN" altLang="zh-CN" sz="1600" dirty="0">
                    <a:solidFill>
                      <a:srgbClr val="002060"/>
                    </a:solidFill>
                    <a:latin typeface="隶书" panose="02010509060101010101" pitchFamily="49" charset="-122"/>
                    <a:ea typeface="隶书" panose="02010509060101010101" pitchFamily="49" charset="-122"/>
                  </a:rPr>
                  <a:t>在图中的位置</a:t>
                </a:r>
              </a:p>
              <a:p>
                <a:pPr>
                  <a:lnSpc>
                    <a:spcPts val="2600"/>
                  </a:lnSpc>
                  <a:spcBef>
                    <a:spcPts val="0"/>
                  </a:spcBef>
                </a:pPr>
                <a:r>
                  <a:rPr lang="en-US" altLang="zh-CN" sz="1600" dirty="0">
                    <a:latin typeface="隶书" panose="02010509060101010101" pitchFamily="49" charset="-122"/>
                    <a:ea typeface="隶书" panose="02010509060101010101" pitchFamily="49" charset="-122"/>
                  </a:rPr>
                  <a:t>          </a:t>
                </a:r>
                <a:endParaRPr lang="zh-CN" altLang="en-US" sz="16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8962" y="987574"/>
                <a:ext cx="5335125" cy="3507876"/>
              </a:xfrm>
              <a:blipFill rotWithShape="0">
                <a:blip r:embed="rId2"/>
                <a:stretch>
                  <a:fillRect l="-914" r="-343"/>
                </a:stretch>
              </a:blipFill>
            </p:spPr>
            <p:txBody>
              <a:bodyPr/>
              <a:lstStyle/>
              <a:p>
                <a:r>
                  <a:rPr lang="zh-CN" altLang="en-US">
                    <a:noFill/>
                  </a:rPr>
                  <a:t> </a:t>
                </a:r>
              </a:p>
            </p:txBody>
          </p:sp>
        </mc:Fallback>
      </mc:AlternateContent>
      <p:sp>
        <p:nvSpPr>
          <p:cNvPr id="4" name="文本框 3"/>
          <p:cNvSpPr txBox="1"/>
          <p:nvPr/>
        </p:nvSpPr>
        <p:spPr>
          <a:xfrm>
            <a:off x="3851920" y="988921"/>
            <a:ext cx="5292080" cy="3005951"/>
          </a:xfrm>
          <a:prstGeom prst="rect">
            <a:avLst/>
          </a:prstGeom>
          <a:solidFill>
            <a:schemeClr val="accent2">
              <a:lumMod val="60000"/>
              <a:lumOff val="40000"/>
            </a:schemeClr>
          </a:solidFill>
        </p:spPr>
        <p:txBody>
          <a:bodyPr wrap="square" rtlCol="0">
            <a:spAutoFit/>
          </a:bodyPr>
          <a:lstStyle/>
          <a:p>
            <a:pPr>
              <a:lnSpc>
                <a:spcPts val="2600"/>
              </a:lnSpc>
              <a:spcBef>
                <a:spcPts val="0"/>
              </a:spcBef>
            </a:pPr>
            <a:r>
              <a:rPr lang="en-US" altLang="zh-CN" sz="1600" dirty="0">
                <a:solidFill>
                  <a:srgbClr val="002060"/>
                </a:solidFill>
              </a:rPr>
              <a:t>  </a:t>
            </a:r>
            <a:r>
              <a:rPr lang="en-US" altLang="zh-CN" sz="1600" dirty="0" err="1">
                <a:solidFill>
                  <a:srgbClr val="002060"/>
                </a:solidFill>
              </a:rPr>
              <a:t>InsertVex</a:t>
            </a:r>
            <a:r>
              <a:rPr lang="en-US" altLang="zh-CN" sz="1600" dirty="0">
                <a:solidFill>
                  <a:srgbClr val="002060"/>
                </a:solidFill>
              </a:rPr>
              <a:t>(&amp;</a:t>
            </a:r>
            <a:r>
              <a:rPr lang="en-US" altLang="zh-CN" sz="1600" dirty="0" err="1">
                <a:solidFill>
                  <a:srgbClr val="002060"/>
                </a:solidFill>
              </a:rPr>
              <a:t>g,v</a:t>
            </a:r>
            <a:r>
              <a:rPr lang="en-US" altLang="zh-CN" sz="1600" dirty="0">
                <a:solidFill>
                  <a:srgbClr val="002060"/>
                </a:solidFill>
              </a:rPr>
              <a:t>)</a:t>
            </a:r>
            <a:r>
              <a:rPr lang="zh-CN" altLang="zh-CN" sz="1600" dirty="0">
                <a:solidFill>
                  <a:srgbClr val="002060"/>
                </a:solidFill>
              </a:rPr>
              <a:t>：在图中插入一个顶点</a:t>
            </a:r>
            <a:r>
              <a:rPr lang="en-US" altLang="zh-CN" sz="1600" dirty="0">
                <a:solidFill>
                  <a:srgbClr val="002060"/>
                </a:solidFill>
              </a:rPr>
              <a:t>v</a:t>
            </a:r>
            <a:endParaRPr lang="zh-CN" altLang="zh-CN" sz="1600" dirty="0">
              <a:solidFill>
                <a:srgbClr val="002060"/>
              </a:solidFill>
            </a:endParaRPr>
          </a:p>
          <a:p>
            <a:pPr>
              <a:lnSpc>
                <a:spcPts val="2600"/>
              </a:lnSpc>
              <a:spcBef>
                <a:spcPts val="0"/>
              </a:spcBef>
            </a:pPr>
            <a:r>
              <a:rPr lang="en-US" altLang="zh-CN" sz="1600" dirty="0">
                <a:solidFill>
                  <a:srgbClr val="002060"/>
                </a:solidFill>
              </a:rPr>
              <a:t>  </a:t>
            </a:r>
            <a:r>
              <a:rPr lang="en-US" altLang="zh-CN" sz="1600" dirty="0" err="1">
                <a:solidFill>
                  <a:srgbClr val="002060"/>
                </a:solidFill>
              </a:rPr>
              <a:t>DeleteVex</a:t>
            </a:r>
            <a:r>
              <a:rPr lang="en-US" altLang="zh-CN" sz="1600" dirty="0">
                <a:solidFill>
                  <a:srgbClr val="002060"/>
                </a:solidFill>
              </a:rPr>
              <a:t>(&amp;</a:t>
            </a:r>
            <a:r>
              <a:rPr lang="en-US" altLang="zh-CN" sz="1600" dirty="0" err="1">
                <a:solidFill>
                  <a:srgbClr val="002060"/>
                </a:solidFill>
              </a:rPr>
              <a:t>g,v</a:t>
            </a:r>
            <a:r>
              <a:rPr lang="en-US" altLang="zh-CN" sz="1600" dirty="0">
                <a:solidFill>
                  <a:srgbClr val="002060"/>
                </a:solidFill>
              </a:rPr>
              <a:t>)</a:t>
            </a:r>
            <a:r>
              <a:rPr lang="zh-CN" altLang="zh-CN" sz="1600" dirty="0">
                <a:solidFill>
                  <a:srgbClr val="002060"/>
                </a:solidFill>
              </a:rPr>
              <a:t>：在图中删除一个顶点</a:t>
            </a:r>
            <a:r>
              <a:rPr lang="en-US" altLang="zh-CN" sz="1600" dirty="0">
                <a:solidFill>
                  <a:srgbClr val="002060"/>
                </a:solidFill>
              </a:rPr>
              <a:t>v</a:t>
            </a:r>
            <a:endParaRPr lang="zh-CN" altLang="zh-CN" sz="1600" dirty="0">
              <a:solidFill>
                <a:srgbClr val="002060"/>
              </a:solidFill>
            </a:endParaRPr>
          </a:p>
          <a:p>
            <a:pPr>
              <a:lnSpc>
                <a:spcPts val="2600"/>
              </a:lnSpc>
              <a:spcBef>
                <a:spcPts val="0"/>
              </a:spcBef>
            </a:pPr>
            <a:r>
              <a:rPr lang="en-US" altLang="zh-CN" sz="1600" dirty="0">
                <a:solidFill>
                  <a:srgbClr val="002060"/>
                </a:solidFill>
              </a:rPr>
              <a:t>  </a:t>
            </a:r>
            <a:r>
              <a:rPr lang="en-US" altLang="zh-CN" sz="1600" dirty="0" err="1">
                <a:solidFill>
                  <a:srgbClr val="002060"/>
                </a:solidFill>
              </a:rPr>
              <a:t>InsertArc</a:t>
            </a:r>
            <a:r>
              <a:rPr lang="en-US" altLang="zh-CN" sz="1600" dirty="0">
                <a:solidFill>
                  <a:srgbClr val="002060"/>
                </a:solidFill>
              </a:rPr>
              <a:t>(&amp;</a:t>
            </a:r>
            <a:r>
              <a:rPr lang="en-US" altLang="zh-CN" sz="1600" dirty="0" err="1">
                <a:solidFill>
                  <a:srgbClr val="002060"/>
                </a:solidFill>
              </a:rPr>
              <a:t>g,u,v</a:t>
            </a:r>
            <a:r>
              <a:rPr lang="en-US" altLang="zh-CN" sz="1600" dirty="0">
                <a:solidFill>
                  <a:srgbClr val="002060"/>
                </a:solidFill>
              </a:rPr>
              <a:t>)</a:t>
            </a:r>
            <a:r>
              <a:rPr lang="zh-CN" altLang="zh-CN" sz="1600" dirty="0">
                <a:solidFill>
                  <a:srgbClr val="002060"/>
                </a:solidFill>
              </a:rPr>
              <a:t>：在图中增加一条边</a:t>
            </a:r>
            <a:r>
              <a:rPr lang="en-US" altLang="zh-CN" sz="1600" dirty="0">
                <a:solidFill>
                  <a:srgbClr val="002060"/>
                </a:solidFill>
              </a:rPr>
              <a:t>(</a:t>
            </a:r>
            <a:r>
              <a:rPr lang="en-US" altLang="zh-CN" sz="1600" dirty="0" err="1">
                <a:solidFill>
                  <a:srgbClr val="002060"/>
                </a:solidFill>
              </a:rPr>
              <a:t>u,v</a:t>
            </a:r>
            <a:r>
              <a:rPr lang="en-US" altLang="zh-CN" sz="1600" dirty="0">
                <a:solidFill>
                  <a:srgbClr val="002060"/>
                </a:solidFill>
              </a:rPr>
              <a:t>)</a:t>
            </a:r>
            <a:endParaRPr lang="zh-CN" altLang="zh-CN" sz="1600" dirty="0">
              <a:solidFill>
                <a:srgbClr val="002060"/>
              </a:solidFill>
            </a:endParaRPr>
          </a:p>
          <a:p>
            <a:pPr>
              <a:lnSpc>
                <a:spcPts val="2600"/>
              </a:lnSpc>
              <a:spcBef>
                <a:spcPts val="0"/>
              </a:spcBef>
            </a:pPr>
            <a:r>
              <a:rPr lang="en-US" altLang="zh-CN" sz="1600" dirty="0">
                <a:solidFill>
                  <a:srgbClr val="002060"/>
                </a:solidFill>
              </a:rPr>
              <a:t>  </a:t>
            </a:r>
            <a:r>
              <a:rPr lang="en-US" altLang="zh-CN" sz="1600" dirty="0" err="1">
                <a:solidFill>
                  <a:srgbClr val="002060"/>
                </a:solidFill>
              </a:rPr>
              <a:t>DeleteArc</a:t>
            </a:r>
            <a:r>
              <a:rPr lang="en-US" altLang="zh-CN" sz="1600" dirty="0">
                <a:solidFill>
                  <a:srgbClr val="002060"/>
                </a:solidFill>
              </a:rPr>
              <a:t>(&amp;</a:t>
            </a:r>
            <a:r>
              <a:rPr lang="en-US" altLang="zh-CN" sz="1600" dirty="0" err="1">
                <a:solidFill>
                  <a:srgbClr val="002060"/>
                </a:solidFill>
              </a:rPr>
              <a:t>g,u,v</a:t>
            </a:r>
            <a:r>
              <a:rPr lang="en-US" altLang="zh-CN" sz="1600" dirty="0">
                <a:solidFill>
                  <a:srgbClr val="002060"/>
                </a:solidFill>
              </a:rPr>
              <a:t>)</a:t>
            </a:r>
            <a:r>
              <a:rPr lang="zh-CN" altLang="zh-CN" sz="1600" dirty="0">
                <a:solidFill>
                  <a:srgbClr val="002060"/>
                </a:solidFill>
              </a:rPr>
              <a:t>：</a:t>
            </a:r>
            <a:r>
              <a:rPr lang="zh-CN" altLang="zh-CN" sz="1400" dirty="0">
                <a:solidFill>
                  <a:srgbClr val="002060"/>
                </a:solidFill>
              </a:rPr>
              <a:t>在图中删除一条边</a:t>
            </a:r>
            <a:r>
              <a:rPr lang="en-US" altLang="zh-CN" sz="1400" dirty="0">
                <a:solidFill>
                  <a:srgbClr val="002060"/>
                </a:solidFill>
              </a:rPr>
              <a:t>(</a:t>
            </a:r>
            <a:r>
              <a:rPr lang="en-US" altLang="zh-CN" sz="1400" dirty="0" err="1">
                <a:solidFill>
                  <a:srgbClr val="002060"/>
                </a:solidFill>
              </a:rPr>
              <a:t>u,v</a:t>
            </a:r>
            <a:r>
              <a:rPr lang="en-US" altLang="zh-CN" sz="1400" dirty="0">
                <a:solidFill>
                  <a:srgbClr val="002060"/>
                </a:solidFill>
              </a:rPr>
              <a:t>)</a:t>
            </a:r>
            <a:endParaRPr lang="zh-CN" altLang="zh-CN" sz="1400" dirty="0">
              <a:solidFill>
                <a:srgbClr val="002060"/>
              </a:solidFill>
            </a:endParaRPr>
          </a:p>
          <a:p>
            <a:pPr>
              <a:lnSpc>
                <a:spcPts val="2600"/>
              </a:lnSpc>
              <a:spcBef>
                <a:spcPts val="0"/>
              </a:spcBef>
            </a:pPr>
            <a:r>
              <a:rPr lang="en-US" altLang="zh-CN" sz="1600" dirty="0">
                <a:solidFill>
                  <a:srgbClr val="002060"/>
                </a:solidFill>
              </a:rPr>
              <a:t>  Degree(</a:t>
            </a:r>
            <a:r>
              <a:rPr lang="en-US" altLang="zh-CN" sz="1600" dirty="0" err="1">
                <a:solidFill>
                  <a:srgbClr val="002060"/>
                </a:solidFill>
              </a:rPr>
              <a:t>g,v</a:t>
            </a:r>
            <a:r>
              <a:rPr lang="en-US" altLang="zh-CN" sz="1600" dirty="0">
                <a:solidFill>
                  <a:srgbClr val="002060"/>
                </a:solidFill>
              </a:rPr>
              <a:t>)</a:t>
            </a:r>
            <a:r>
              <a:rPr lang="zh-CN" altLang="zh-CN" sz="1600" dirty="0">
                <a:solidFill>
                  <a:srgbClr val="002060"/>
                </a:solidFill>
              </a:rPr>
              <a:t>：计算顶点</a:t>
            </a:r>
            <a:r>
              <a:rPr lang="en-US" altLang="zh-CN" sz="1600" dirty="0">
                <a:solidFill>
                  <a:srgbClr val="002060"/>
                </a:solidFill>
              </a:rPr>
              <a:t>v</a:t>
            </a:r>
            <a:r>
              <a:rPr lang="zh-CN" altLang="zh-CN" sz="1600" dirty="0">
                <a:solidFill>
                  <a:srgbClr val="002060"/>
                </a:solidFill>
              </a:rPr>
              <a:t>的度数</a:t>
            </a:r>
          </a:p>
          <a:p>
            <a:pPr>
              <a:lnSpc>
                <a:spcPts val="2600"/>
              </a:lnSpc>
              <a:spcBef>
                <a:spcPts val="0"/>
              </a:spcBef>
            </a:pPr>
            <a:r>
              <a:rPr lang="en-US" altLang="zh-CN" sz="1600" dirty="0">
                <a:solidFill>
                  <a:srgbClr val="002060"/>
                </a:solidFill>
              </a:rPr>
              <a:t>  </a:t>
            </a:r>
            <a:r>
              <a:rPr lang="en-US" altLang="zh-CN" sz="1600" dirty="0" err="1">
                <a:solidFill>
                  <a:srgbClr val="002060"/>
                </a:solidFill>
              </a:rPr>
              <a:t>DFSTraverse</a:t>
            </a:r>
            <a:r>
              <a:rPr lang="en-US" altLang="zh-CN" sz="1600" dirty="0">
                <a:solidFill>
                  <a:srgbClr val="002060"/>
                </a:solidFill>
              </a:rPr>
              <a:t>(</a:t>
            </a:r>
            <a:r>
              <a:rPr lang="en-US" altLang="zh-CN" sz="1600" dirty="0" err="1">
                <a:solidFill>
                  <a:srgbClr val="002060"/>
                </a:solidFill>
              </a:rPr>
              <a:t>g,v</a:t>
            </a:r>
            <a:r>
              <a:rPr lang="en-US" altLang="zh-CN" sz="1600" dirty="0">
                <a:solidFill>
                  <a:srgbClr val="002060"/>
                </a:solidFill>
              </a:rPr>
              <a:t>)</a:t>
            </a:r>
            <a:r>
              <a:rPr lang="zh-CN" altLang="zh-CN" sz="1600" dirty="0">
                <a:solidFill>
                  <a:srgbClr val="002060"/>
                </a:solidFill>
              </a:rPr>
              <a:t>：</a:t>
            </a:r>
            <a:r>
              <a:rPr lang="zh-CN" altLang="zh-CN" sz="1400" dirty="0">
                <a:solidFill>
                  <a:srgbClr val="002060"/>
                </a:solidFill>
              </a:rPr>
              <a:t>从顶点</a:t>
            </a:r>
            <a:r>
              <a:rPr lang="en-US" altLang="zh-CN" sz="1400" dirty="0">
                <a:solidFill>
                  <a:srgbClr val="002060"/>
                </a:solidFill>
              </a:rPr>
              <a:t>v</a:t>
            </a:r>
            <a:r>
              <a:rPr lang="zh-CN" altLang="zh-CN" sz="1400" dirty="0">
                <a:solidFill>
                  <a:srgbClr val="002060"/>
                </a:solidFill>
              </a:rPr>
              <a:t>出发对图进行深度优先遍历</a:t>
            </a:r>
          </a:p>
          <a:p>
            <a:pPr>
              <a:lnSpc>
                <a:spcPts val="2600"/>
              </a:lnSpc>
              <a:spcBef>
                <a:spcPts val="0"/>
              </a:spcBef>
            </a:pPr>
            <a:r>
              <a:rPr lang="en-US" altLang="zh-CN" sz="1600" dirty="0">
                <a:solidFill>
                  <a:srgbClr val="002060"/>
                </a:solidFill>
              </a:rPr>
              <a:t>  </a:t>
            </a:r>
            <a:r>
              <a:rPr lang="en-US" altLang="zh-CN" sz="1600" dirty="0" err="1">
                <a:solidFill>
                  <a:srgbClr val="002060"/>
                </a:solidFill>
              </a:rPr>
              <a:t>BFSTraverse</a:t>
            </a:r>
            <a:r>
              <a:rPr lang="en-US" altLang="zh-CN" sz="1600" dirty="0">
                <a:solidFill>
                  <a:srgbClr val="002060"/>
                </a:solidFill>
              </a:rPr>
              <a:t>(</a:t>
            </a:r>
            <a:r>
              <a:rPr lang="en-US" altLang="zh-CN" sz="1600" dirty="0" err="1">
                <a:solidFill>
                  <a:srgbClr val="002060"/>
                </a:solidFill>
              </a:rPr>
              <a:t>g,v</a:t>
            </a:r>
            <a:r>
              <a:rPr lang="en-US" altLang="zh-CN" sz="1600" dirty="0">
                <a:solidFill>
                  <a:srgbClr val="002060"/>
                </a:solidFill>
              </a:rPr>
              <a:t>)</a:t>
            </a:r>
            <a:r>
              <a:rPr lang="zh-CN" altLang="zh-CN" sz="1600" dirty="0">
                <a:solidFill>
                  <a:srgbClr val="002060"/>
                </a:solidFill>
              </a:rPr>
              <a:t>：从顶点</a:t>
            </a:r>
            <a:r>
              <a:rPr lang="en-US" altLang="zh-CN" sz="1600" dirty="0">
                <a:solidFill>
                  <a:srgbClr val="002060"/>
                </a:solidFill>
              </a:rPr>
              <a:t>v</a:t>
            </a:r>
            <a:r>
              <a:rPr lang="zh-CN" altLang="zh-CN" sz="1600" dirty="0">
                <a:solidFill>
                  <a:srgbClr val="002060"/>
                </a:solidFill>
              </a:rPr>
              <a:t>出发对图进行广度优先遍历</a:t>
            </a:r>
          </a:p>
          <a:p>
            <a:pPr>
              <a:lnSpc>
                <a:spcPts val="2600"/>
              </a:lnSpc>
              <a:spcBef>
                <a:spcPts val="0"/>
              </a:spcBef>
            </a:pPr>
            <a:r>
              <a:rPr lang="en-US" altLang="zh-CN" sz="1600" dirty="0">
                <a:solidFill>
                  <a:srgbClr val="002060"/>
                </a:solidFill>
              </a:rPr>
              <a:t>}ADT Graph</a:t>
            </a:r>
            <a:endParaRPr lang="zh-CN" altLang="zh-CN" sz="1600" dirty="0">
              <a:solidFill>
                <a:srgbClr val="002060"/>
              </a:solidFill>
            </a:endParaRPr>
          </a:p>
          <a:p>
            <a:endParaRPr lang="zh-CN" altLang="en-US" sz="1600" dirty="0">
              <a:solidFill>
                <a:srgbClr val="002060"/>
              </a:solidFill>
            </a:endParaRPr>
          </a:p>
        </p:txBody>
      </p:sp>
    </p:spTree>
    <p:extLst>
      <p:ext uri="{BB962C8B-B14F-4D97-AF65-F5344CB8AC3E}">
        <p14:creationId xmlns:p14="http://schemas.microsoft.com/office/powerpoint/2010/main" val="424877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1000"/>
                                        <p:tgtEl>
                                          <p:spTgt spid="4"/>
                                        </p:tgtEl>
                                      </p:cBhvr>
                                    </p:animEffect>
                                    <p:anim calcmode="lin" valueType="num">
                                      <p:cBhvr>
                                        <p:cTn id="68" dur="1000" fill="hold"/>
                                        <p:tgtEl>
                                          <p:spTgt spid="4"/>
                                        </p:tgtEl>
                                        <p:attrNameLst>
                                          <p:attrName>ppt_x</p:attrName>
                                        </p:attrNameLst>
                                      </p:cBhvr>
                                      <p:tavLst>
                                        <p:tav tm="0">
                                          <p:val>
                                            <p:strVal val="#ppt_x"/>
                                          </p:val>
                                        </p:tav>
                                        <p:tav tm="100000">
                                          <p:val>
                                            <p:strVal val="#ppt_x"/>
                                          </p:val>
                                        </p:tav>
                                      </p:tavLst>
                                    </p:anim>
                                    <p:anim calcmode="lin" valueType="num">
                                      <p:cBhvr>
                                        <p:cTn id="6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
                                            <p:txEl>
                                              <p:pRg st="0" end="0"/>
                                            </p:txEl>
                                          </p:spTgt>
                                        </p:tgtEl>
                                        <p:attrNameLst>
                                          <p:attrName>style.visibility</p:attrName>
                                        </p:attrNameLst>
                                      </p:cBhvr>
                                      <p:to>
                                        <p:strVal val="visible"/>
                                      </p:to>
                                    </p:set>
                                    <p:animEffect transition="in" filter="fade">
                                      <p:cBhvr>
                                        <p:cTn id="74" dur="1000"/>
                                        <p:tgtEl>
                                          <p:spTgt spid="4">
                                            <p:txEl>
                                              <p:pRg st="0" end="0"/>
                                            </p:txEl>
                                          </p:spTgt>
                                        </p:tgtEl>
                                      </p:cBhvr>
                                    </p:animEffect>
                                    <p:anim calcmode="lin" valueType="num">
                                      <p:cBhvr>
                                        <p:cTn id="7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xEl>
                                              <p:pRg st="1" end="1"/>
                                            </p:txEl>
                                          </p:spTgt>
                                        </p:tgtEl>
                                        <p:attrNameLst>
                                          <p:attrName>style.visibility</p:attrName>
                                        </p:attrNameLst>
                                      </p:cBhvr>
                                      <p:to>
                                        <p:strVal val="visible"/>
                                      </p:to>
                                    </p:set>
                                    <p:animEffect transition="in" filter="fade">
                                      <p:cBhvr>
                                        <p:cTn id="81" dur="1000"/>
                                        <p:tgtEl>
                                          <p:spTgt spid="4">
                                            <p:txEl>
                                              <p:pRg st="1" end="1"/>
                                            </p:txEl>
                                          </p:spTgt>
                                        </p:tgtEl>
                                      </p:cBhvr>
                                    </p:animEffect>
                                    <p:anim calcmode="lin" valueType="num">
                                      <p:cBhvr>
                                        <p:cTn id="8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4">
                                            <p:txEl>
                                              <p:pRg st="2" end="2"/>
                                            </p:txEl>
                                          </p:spTgt>
                                        </p:tgtEl>
                                        <p:attrNameLst>
                                          <p:attrName>style.visibility</p:attrName>
                                        </p:attrNameLst>
                                      </p:cBhvr>
                                      <p:to>
                                        <p:strVal val="visible"/>
                                      </p:to>
                                    </p:set>
                                    <p:anim calcmode="lin" valueType="num">
                                      <p:cBhvr additive="base">
                                        <p:cTn id="8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4">
                                            <p:txEl>
                                              <p:pRg st="3" end="3"/>
                                            </p:txEl>
                                          </p:spTgt>
                                        </p:tgtEl>
                                        <p:attrNameLst>
                                          <p:attrName>style.visibility</p:attrName>
                                        </p:attrNameLst>
                                      </p:cBhvr>
                                      <p:to>
                                        <p:strVal val="visible"/>
                                      </p:to>
                                    </p:set>
                                    <p:animEffect transition="in" filter="fade">
                                      <p:cBhvr>
                                        <p:cTn id="94" dur="1000"/>
                                        <p:tgtEl>
                                          <p:spTgt spid="4">
                                            <p:txEl>
                                              <p:pRg st="3" end="3"/>
                                            </p:txEl>
                                          </p:spTgt>
                                        </p:tgtEl>
                                      </p:cBhvr>
                                    </p:animEffect>
                                    <p:anim calcmode="lin" valueType="num">
                                      <p:cBhvr>
                                        <p:cTn id="9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4">
                                            <p:txEl>
                                              <p:pRg st="4" end="4"/>
                                            </p:txEl>
                                          </p:spTgt>
                                        </p:tgtEl>
                                        <p:attrNameLst>
                                          <p:attrName>style.visibility</p:attrName>
                                        </p:attrNameLst>
                                      </p:cBhvr>
                                      <p:to>
                                        <p:strVal val="visible"/>
                                      </p:to>
                                    </p:set>
                                    <p:animEffect transition="in" filter="fade">
                                      <p:cBhvr>
                                        <p:cTn id="101" dur="1000"/>
                                        <p:tgtEl>
                                          <p:spTgt spid="4">
                                            <p:txEl>
                                              <p:pRg st="4" end="4"/>
                                            </p:txEl>
                                          </p:spTgt>
                                        </p:tgtEl>
                                      </p:cBhvr>
                                    </p:animEffect>
                                    <p:anim calcmode="lin" valueType="num">
                                      <p:cBhvr>
                                        <p:cTn id="10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0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4">
                                            <p:txEl>
                                              <p:pRg st="5" end="5"/>
                                            </p:txEl>
                                          </p:spTgt>
                                        </p:tgtEl>
                                        <p:attrNameLst>
                                          <p:attrName>style.visibility</p:attrName>
                                        </p:attrNameLst>
                                      </p:cBhvr>
                                      <p:to>
                                        <p:strVal val="visible"/>
                                      </p:to>
                                    </p:set>
                                    <p:animEffect transition="in" filter="fade">
                                      <p:cBhvr>
                                        <p:cTn id="108" dur="1000"/>
                                        <p:tgtEl>
                                          <p:spTgt spid="4">
                                            <p:txEl>
                                              <p:pRg st="5" end="5"/>
                                            </p:txEl>
                                          </p:spTgt>
                                        </p:tgtEl>
                                      </p:cBhvr>
                                    </p:animEffect>
                                    <p:anim calcmode="lin" valueType="num">
                                      <p:cBhvr>
                                        <p:cTn id="10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1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4">
                                            <p:txEl>
                                              <p:pRg st="6" end="6"/>
                                            </p:txEl>
                                          </p:spTgt>
                                        </p:tgtEl>
                                        <p:attrNameLst>
                                          <p:attrName>style.visibility</p:attrName>
                                        </p:attrNameLst>
                                      </p:cBhvr>
                                      <p:to>
                                        <p:strVal val="visible"/>
                                      </p:to>
                                    </p:set>
                                    <p:animEffect transition="in" filter="fade">
                                      <p:cBhvr>
                                        <p:cTn id="115" dur="1000"/>
                                        <p:tgtEl>
                                          <p:spTgt spid="4">
                                            <p:txEl>
                                              <p:pRg st="6" end="6"/>
                                            </p:txEl>
                                          </p:spTgt>
                                        </p:tgtEl>
                                      </p:cBhvr>
                                    </p:animEffect>
                                    <p:anim calcmode="lin" valueType="num">
                                      <p:cBhvr>
                                        <p:cTn id="11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17"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4">
                                            <p:txEl>
                                              <p:pRg st="7" end="7"/>
                                            </p:txEl>
                                          </p:spTgt>
                                        </p:tgtEl>
                                        <p:attrNameLst>
                                          <p:attrName>style.visibility</p:attrName>
                                        </p:attrNameLst>
                                      </p:cBhvr>
                                      <p:to>
                                        <p:strVal val="visible"/>
                                      </p:to>
                                    </p:set>
                                    <p:animEffect transition="in" filter="fade">
                                      <p:cBhvr>
                                        <p:cTn id="120" dur="1000"/>
                                        <p:tgtEl>
                                          <p:spTgt spid="4">
                                            <p:txEl>
                                              <p:pRg st="7" end="7"/>
                                            </p:txEl>
                                          </p:spTgt>
                                        </p:tgtEl>
                                      </p:cBhvr>
                                    </p:animEffect>
                                    <p:anim calcmode="lin" valueType="num">
                                      <p:cBhvr>
                                        <p:cTn id="121"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22"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图的存储结构</a:t>
            </a:r>
          </a:p>
        </p:txBody>
      </p:sp>
      <p:sp>
        <p:nvSpPr>
          <p:cNvPr id="5" name="文本占位符 4"/>
          <p:cNvSpPr>
            <a:spLocks noGrp="1"/>
          </p:cNvSpPr>
          <p:nvPr>
            <p:ph type="body" sz="quarter" idx="11"/>
          </p:nvPr>
        </p:nvSpPr>
        <p:spPr/>
        <p:txBody>
          <a:bodyPr/>
          <a:lstStyle/>
          <a:p>
            <a:r>
              <a:rPr lang="en-US" altLang="zh-CN" dirty="0"/>
              <a:t>02</a:t>
            </a:r>
            <a:endParaRPr lang="zh-CN" altLang="en-US" dirty="0"/>
          </a:p>
        </p:txBody>
      </p:sp>
      <p:sp>
        <p:nvSpPr>
          <p:cNvPr id="2" name="矩形 1"/>
          <p:cNvSpPr/>
          <p:nvPr/>
        </p:nvSpPr>
        <p:spPr>
          <a:xfrm>
            <a:off x="179512" y="437195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2286503"/>
      </p:ext>
    </p:extLst>
  </p:cSld>
  <p:clrMapOvr>
    <a:masterClrMapping/>
  </p:clrMapOvr>
  <p:transition>
    <p:cover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邻接矩阵存储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44000" cy="3507876"/>
              </a:xfrm>
            </p:spPr>
            <p:txBody>
              <a:bodyPr/>
              <a:lstStyle/>
              <a:p>
                <a:pPr algn="just">
                  <a:lnSpc>
                    <a:spcPts val="2600"/>
                  </a:lnSpc>
                  <a:spcBef>
                    <a:spcPts val="0"/>
                  </a:spcBef>
                </a:pPr>
                <a:r>
                  <a:rPr lang="zh-CN" altLang="zh-CN" sz="1800" dirty="0"/>
                  <a:t>图形表示是图的一种表示方法，它的优点是直观易于理解，图也可以用邻接矩阵来存储。</a:t>
                </a:r>
              </a:p>
              <a:p>
                <a:pPr algn="just">
                  <a:lnSpc>
                    <a:spcPts val="2600"/>
                  </a:lnSpc>
                  <a:spcBef>
                    <a:spcPts val="0"/>
                  </a:spcBef>
                </a:pPr>
                <a:r>
                  <a:rPr lang="zh-CN" altLang="zh-CN" sz="1800" dirty="0"/>
                  <a:t>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t>是一个图，</a:t>
                </a:r>
                <a14:m>
                  <m:oMath xmlns:m="http://schemas.openxmlformats.org/officeDocument/2006/math">
                    <m:d>
                      <m:dPr>
                        <m:begChr m:val="|"/>
                        <m:endChr m:val="|"/>
                        <m:ctrlPr>
                          <a:rPr lang="zh-CN" altLang="zh-CN" sz="1800" i="1">
                            <a:latin typeface="Cambria Math" panose="02040503050406030204" pitchFamily="18" charset="0"/>
                          </a:rPr>
                        </m:ctrlPr>
                      </m:dPr>
                      <m:e>
                        <m:r>
                          <a:rPr lang="en-US" altLang="zh-CN" sz="1800" i="1">
                            <a:latin typeface="Cambria Math" panose="02040503050406030204" pitchFamily="18" charset="0"/>
                          </a:rPr>
                          <m:t>𝑉</m:t>
                        </m:r>
                      </m:e>
                    </m:d>
                    <m:r>
                      <a:rPr lang="en-US" altLang="zh-CN" sz="1800" i="1">
                        <a:latin typeface="Cambria Math" panose="02040503050406030204" pitchFamily="18" charset="0"/>
                      </a:rPr>
                      <m:t>=</m:t>
                    </m:r>
                    <m:r>
                      <a:rPr lang="en-US" altLang="zh-CN" sz="1800" i="1">
                        <a:latin typeface="Cambria Math" panose="02040503050406030204" pitchFamily="18" charset="0"/>
                      </a:rPr>
                      <m:t>𝑛</m:t>
                    </m:r>
                  </m:oMath>
                </a14:m>
                <a:r>
                  <a:rPr lang="zh-CN" altLang="zh-CN" sz="1800" dirty="0"/>
                  <a:t>，</a:t>
                </a:r>
                <a14:m>
                  <m:oMath xmlns:m="http://schemas.openxmlformats.org/officeDocument/2006/math">
                    <m:r>
                      <a:rPr lang="en-US" altLang="zh-CN" sz="1800" i="1">
                        <a:latin typeface="Cambria Math" panose="02040503050406030204" pitchFamily="18" charset="0"/>
                      </a:rPr>
                      <m:t>𝑉</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r>
                      <a:rPr lang="zh-CN" altLang="zh-CN" sz="1800">
                        <a:latin typeface="Cambria Math" panose="02040503050406030204" pitchFamily="18" charset="0"/>
                      </a:rPr>
                      <m:t>，</m:t>
                    </m:r>
                    <m:r>
                      <a:rPr lang="en-US" altLang="zh-CN" sz="1800">
                        <a:latin typeface="Cambria Math" panose="02040503050406030204" pitchFamily="18" charset="0"/>
                      </a:rPr>
                      <m:t>⋯</m:t>
                    </m:r>
                    <m:r>
                      <a:rPr lang="zh-CN"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𝑛</m:t>
                        </m:r>
                      </m:sub>
                    </m:sSub>
                    <m:r>
                      <a:rPr lang="en-US" altLang="zh-CN" sz="1800">
                        <a:latin typeface="Cambria Math" panose="02040503050406030204" pitchFamily="18" charset="0"/>
                      </a:rPr>
                      <m:t>}</m:t>
                    </m:r>
                  </m:oMath>
                </a14:m>
                <a:r>
                  <a:rPr lang="zh-CN" altLang="zh-CN" sz="1800" dirty="0"/>
                  <a:t>，则称</a:t>
                </a:r>
                <a14:m>
                  <m:oMath xmlns:m="http://schemas.openxmlformats.org/officeDocument/2006/math">
                    <m:r>
                      <a:rPr lang="en-US" altLang="zh-CN" sz="1800" i="1">
                        <a:latin typeface="Cambria Math" panose="02040503050406030204" pitchFamily="18" charset="0"/>
                      </a:rPr>
                      <m:t>𝑛</m:t>
                    </m:r>
                  </m:oMath>
                </a14:m>
                <a:r>
                  <a:rPr lang="zh-CN" altLang="zh-CN" sz="1800" dirty="0"/>
                  <a:t>阶矩阵</a:t>
                </a:r>
                <a14:m>
                  <m:oMath xmlns:m="http://schemas.openxmlformats.org/officeDocument/2006/math">
                    <m:r>
                      <a:rPr lang="en-US" altLang="zh-CN" sz="1800" i="1">
                        <a:latin typeface="Cambria Math" panose="02040503050406030204" pitchFamily="18" charset="0"/>
                      </a:rPr>
                      <m:t>𝐴</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𝐺</m:t>
                        </m:r>
                      </m:e>
                    </m:d>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𝛼</m:t>
                        </m:r>
                      </m:e>
                      <m:sub>
                        <m:r>
                          <a:rPr lang="en-US" altLang="zh-CN" sz="1800" i="1">
                            <a:latin typeface="Cambria Math" panose="02040503050406030204" pitchFamily="18" charset="0"/>
                          </a:rPr>
                          <m:t>𝑖𝑗</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e>
                      <m:sub>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𝑛</m:t>
                        </m:r>
                      </m:sub>
                    </m:sSub>
                  </m:oMath>
                </a14:m>
                <a:r>
                  <a:rPr lang="zh-CN" altLang="zh-CN" sz="1800" dirty="0"/>
                  <a:t>为图</a:t>
                </a:r>
                <a14:m>
                  <m:oMath xmlns:m="http://schemas.openxmlformats.org/officeDocument/2006/math">
                    <m:r>
                      <a:rPr lang="en-US" altLang="zh-CN" sz="1800" i="1">
                        <a:latin typeface="Cambria Math" panose="02040503050406030204" pitchFamily="18" charset="0"/>
                      </a:rPr>
                      <m:t>𝐺</m:t>
                    </m:r>
                  </m:oMath>
                </a14:m>
                <a:r>
                  <a:rPr lang="zh-CN" altLang="zh-CN" sz="1800" dirty="0"/>
                  <a:t>的邻接矩阵表示，简称为</a:t>
                </a:r>
                <a14:m>
                  <m:oMath xmlns:m="http://schemas.openxmlformats.org/officeDocument/2006/math">
                    <m:r>
                      <a:rPr lang="en-US" altLang="zh-CN" sz="1800" i="1">
                        <a:latin typeface="Cambria Math" panose="02040503050406030204" pitchFamily="18" charset="0"/>
                      </a:rPr>
                      <m:t>𝐴</m:t>
                    </m:r>
                  </m:oMath>
                </a14:m>
                <a:r>
                  <a:rPr lang="zh-CN" altLang="zh-CN" sz="1800" dirty="0"/>
                  <a:t>。</a:t>
                </a:r>
                <a:r>
                  <a:rPr lang="zh-CN" altLang="en-US" sz="1800" dirty="0"/>
                  <a:t>其中，</a:t>
                </a:r>
                <a:endParaRPr lang="zh-CN" altLang="zh-CN" sz="1800" dirty="0"/>
              </a:p>
              <a:p>
                <a:pPr marL="0" indent="0">
                  <a:lnSpc>
                    <a:spcPts val="2500"/>
                  </a:lnSpc>
                  <a:spcBef>
                    <a:spcPts val="0"/>
                  </a:spcBef>
                  <a:buNone/>
                </a:pPr>
                <a:r>
                  <a:rPr lang="en-US" altLang="zh-CN" sz="1800" dirty="0"/>
                  <a:t> </a:t>
                </a:r>
                <a:r>
                  <a:rPr lang="zh-CN" altLang="zh-CN" sz="1800" dirty="0"/>
                  <a:t>（</a:t>
                </a:r>
                <a:r>
                  <a:rPr lang="en-US" altLang="zh-CN" sz="1800" dirty="0"/>
                  <a:t>1</a:t>
                </a:r>
                <a:r>
                  <a:rPr lang="zh-CN" altLang="zh-CN" sz="1800" dirty="0"/>
                  <a:t>）若</a:t>
                </a:r>
                <a14:m>
                  <m:oMath xmlns:m="http://schemas.openxmlformats.org/officeDocument/2006/math">
                    <m:r>
                      <a:rPr lang="en-US" altLang="zh-CN" sz="1800" i="1">
                        <a:latin typeface="Cambria Math" panose="02040503050406030204" pitchFamily="18" charset="0"/>
                      </a:rPr>
                      <m:t>𝐺</m:t>
                    </m:r>
                  </m:oMath>
                </a14:m>
                <a:r>
                  <a:rPr lang="zh-CN" altLang="zh-CN" sz="1800" dirty="0"/>
                  <a:t>是一个无权图，则</a:t>
                </a:r>
                <a:endParaRPr lang="en-US" altLang="zh-CN" sz="1800" i="1" dirty="0"/>
              </a:p>
              <a:p>
                <a:pPr>
                  <a:lnSpc>
                    <a:spcPts val="2500"/>
                  </a:lnSpc>
                  <a:spcBef>
                    <a:spcPts val="0"/>
                  </a:spcBef>
                </a:pPr>
                <a:endParaRPr lang="en-US" altLang="zh-CN" sz="1800" i="1" dirty="0"/>
              </a:p>
              <a:p>
                <a:pPr>
                  <a:lnSpc>
                    <a:spcPts val="2500"/>
                  </a:lnSpc>
                  <a:spcBef>
                    <a:spcPts val="0"/>
                  </a:spcBef>
                </a:pP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𝛼</m:t>
                        </m:r>
                      </m:e>
                      <m:sub>
                        <m:r>
                          <a:rPr lang="en-US" altLang="zh-CN" sz="1800" i="1">
                            <a:latin typeface="Cambria Math" panose="02040503050406030204" pitchFamily="18" charset="0"/>
                          </a:rPr>
                          <m:t>𝑖𝑗</m:t>
                        </m:r>
                      </m:sub>
                    </m:sSub>
                    <m:r>
                      <a:rPr lang="en-US" altLang="zh-CN" sz="1800" i="1">
                        <a:latin typeface="Cambria Math" panose="02040503050406030204" pitchFamily="18" charset="0"/>
                      </a:rPr>
                      <m:t>=</m:t>
                    </m:r>
                    <m:d>
                      <m:dPr>
                        <m:begChr m:val="{"/>
                        <m:endChr m:val=""/>
                        <m:ctrlPr>
                          <a:rPr lang="zh-CN" altLang="zh-CN" sz="1800" i="1">
                            <a:latin typeface="Cambria Math" panose="02040503050406030204" pitchFamily="18" charset="0"/>
                          </a:rPr>
                        </m:ctrlPr>
                      </m:dPr>
                      <m:e>
                        <m:eqArr>
                          <m:eqArrPr>
                            <m:ctrlPr>
                              <a:rPr lang="zh-CN" altLang="zh-CN" sz="1800" i="1">
                                <a:latin typeface="Cambria Math" panose="02040503050406030204" pitchFamily="18" charset="0"/>
                              </a:rPr>
                            </m:ctrlPr>
                          </m:eqArrPr>
                          <m:e>
                            <m:r>
                              <a:rPr lang="en-US" altLang="zh-CN" sz="1800" i="1">
                                <a:latin typeface="Cambria Math" panose="02040503050406030204" pitchFamily="18" charset="0"/>
                              </a:rPr>
                              <m:t>1                     </m:t>
                            </m:r>
                            <m:r>
                              <a:rPr lang="zh-CN" altLang="zh-CN" sz="1800">
                                <a:latin typeface="Cambria Math" panose="02040503050406030204" pitchFamily="18" charset="0"/>
                              </a:rPr>
                              <m:t>当</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m:t>
                                </m:r>
                                <m:r>
                                  <a:rPr lang="en-US" altLang="zh-CN" sz="1800" i="1">
                                    <a:latin typeface="Cambria Math" panose="02040503050406030204" pitchFamily="18" charset="0"/>
                                  </a:rPr>
                                  <m:t>𝑣</m:t>
                                </m:r>
                              </m:e>
                              <m:sub>
                                <m:r>
                                  <a:rPr lang="en-US" altLang="zh-CN" sz="1800" i="1">
                                    <a:latin typeface="Cambria Math" panose="02040503050406030204" pitchFamily="18" charset="0"/>
                                  </a:rPr>
                                  <m:t>𝑗</m:t>
                                </m:r>
                              </m:sub>
                            </m:sSub>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 </m:t>
                            </m:r>
                          </m:e>
                          <m:e>
                            <m:r>
                              <a:rPr lang="en-US" altLang="zh-CN" sz="1800" i="1">
                                <a:latin typeface="Cambria Math" panose="02040503050406030204" pitchFamily="18" charset="0"/>
                              </a:rPr>
                              <m:t>0                     </m:t>
                            </m:r>
                            <m:r>
                              <a:rPr lang="zh-CN" altLang="zh-CN" sz="1800">
                                <a:latin typeface="Cambria Math" panose="02040503050406030204" pitchFamily="18" charset="0"/>
                              </a:rPr>
                              <m:t>其它</m:t>
                            </m:r>
                            <m:r>
                              <a:rPr lang="en-US" altLang="zh-CN" sz="1800">
                                <a:latin typeface="Cambria Math" panose="02040503050406030204" pitchFamily="18" charset="0"/>
                              </a:rPr>
                              <m:t>                            </m:t>
                            </m:r>
                          </m:e>
                        </m:eqArr>
                      </m:e>
                    </m:d>
                  </m:oMath>
                </a14:m>
                <a:endParaRPr lang="zh-CN" altLang="zh-CN" sz="1800" dirty="0"/>
              </a:p>
              <a:p>
                <a:r>
                  <a:rPr lang="zh-CN" altLang="zh-CN" sz="1800" dirty="0"/>
                  <a:t>（</a:t>
                </a:r>
                <a:r>
                  <a:rPr lang="en-US" altLang="zh-CN" sz="1800" dirty="0"/>
                  <a:t>2</a:t>
                </a:r>
                <a:r>
                  <a:rPr lang="zh-CN" altLang="zh-CN" sz="1800" dirty="0"/>
                  <a:t>）若</a:t>
                </a:r>
                <a14:m>
                  <m:oMath xmlns:m="http://schemas.openxmlformats.org/officeDocument/2006/math">
                    <m:r>
                      <a:rPr lang="en-US" altLang="zh-CN" sz="1800" i="1">
                        <a:latin typeface="Cambria Math" panose="02040503050406030204" pitchFamily="18" charset="0"/>
                      </a:rPr>
                      <m:t>𝐺</m:t>
                    </m:r>
                  </m:oMath>
                </a14:m>
                <a:r>
                  <a:rPr lang="zh-CN" altLang="zh-CN" sz="1800" dirty="0"/>
                  <a:t>是一个带权图（或称网），则</a:t>
                </a:r>
              </a:p>
              <a:p>
                <a:pPr>
                  <a:lnSpc>
                    <a:spcPct val="100000"/>
                  </a:lnSpc>
                  <a:spcBef>
                    <a:spcPts val="0"/>
                  </a:spcBef>
                </a:pP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𝛼</m:t>
                        </m:r>
                      </m:e>
                      <m:sub>
                        <m:r>
                          <a:rPr lang="en-US" altLang="zh-CN" sz="1800" i="1">
                            <a:latin typeface="Cambria Math" panose="02040503050406030204" pitchFamily="18" charset="0"/>
                          </a:rPr>
                          <m:t>𝑖𝑗</m:t>
                        </m:r>
                      </m:sub>
                    </m:sSub>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eqArr>
                          <m:eqArrPr>
                            <m:ctrlPr>
                              <a:rPr lang="zh-CN" altLang="zh-CN" sz="1800" i="1">
                                <a:latin typeface="Cambria Math" panose="02040503050406030204" pitchFamily="18" charset="0"/>
                              </a:rPr>
                            </m:ctrlPr>
                          </m:eqArr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𝑖𝑗</m:t>
                                </m:r>
                              </m:sub>
                            </m:sSub>
                            <m:r>
                              <a:rPr lang="en-US" altLang="zh-CN" sz="1800">
                                <a:latin typeface="Cambria Math" panose="02040503050406030204" pitchFamily="18" charset="0"/>
                              </a:rPr>
                              <m:t>                      </m:t>
                            </m:r>
                            <m:r>
                              <a:rPr lang="zh-CN" altLang="zh-CN" sz="1800">
                                <a:latin typeface="Cambria Math" panose="02040503050406030204" pitchFamily="18" charset="0"/>
                              </a:rPr>
                              <m:t>当</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sSub>
                              <m:sSubPr>
                                <m:ctrlPr>
                                  <a:rPr lang="zh-CN" altLang="zh-CN" sz="1800" i="1">
                                    <a:latin typeface="Cambria Math" panose="02040503050406030204" pitchFamily="18" charset="0"/>
                                  </a:rPr>
                                </m:ctrlPr>
                              </m:sSubPr>
                              <m:e>
                                <m:r>
                                  <a:rPr lang="en-US" altLang="zh-CN" sz="1800">
                                    <a:latin typeface="Cambria Math" panose="02040503050406030204" pitchFamily="18" charset="0"/>
                                  </a:rPr>
                                  <m:t>,</m:t>
                                </m:r>
                                <m:r>
                                  <a:rPr lang="en-US" altLang="zh-CN" sz="1800" i="1">
                                    <a:latin typeface="Cambria Math" panose="02040503050406030204" pitchFamily="18" charset="0"/>
                                  </a:rPr>
                                  <m:t>𝑣</m:t>
                                </m:r>
                              </m:e>
                              <m:sub>
                                <m:r>
                                  <a:rPr lang="en-US" altLang="zh-CN" sz="1800" i="1">
                                    <a:latin typeface="Cambria Math" panose="02040503050406030204" pitchFamily="18" charset="0"/>
                                  </a:rPr>
                                  <m:t>𝑗</m:t>
                                </m:r>
                              </m:sub>
                            </m:sSub>
                            <m:r>
                              <a:rPr lang="en-US" altLang="zh-CN" sz="1800">
                                <a:latin typeface="Cambria Math" panose="02040503050406030204" pitchFamily="18" charset="0"/>
                              </a:rPr>
                              <m:t>}∈</m:t>
                            </m:r>
                            <m:r>
                              <a:rPr lang="en-US" altLang="zh-CN" sz="1800" i="1">
                                <a:latin typeface="Cambria Math" panose="02040503050406030204" pitchFamily="18" charset="0"/>
                              </a:rPr>
                              <m:t>𝐸</m:t>
                            </m:r>
                          </m:e>
                          <m:e>
                            <m:r>
                              <a:rPr lang="en-US" altLang="zh-CN" sz="1800" i="1">
                                <a:latin typeface="Cambria Math" panose="02040503050406030204" pitchFamily="18" charset="0"/>
                              </a:rPr>
                              <m:t>0                         </m:t>
                            </m:r>
                            <m:r>
                              <a:rPr lang="zh-CN" altLang="zh-CN" sz="1800">
                                <a:latin typeface="Cambria Math" panose="02040503050406030204" pitchFamily="18" charset="0"/>
                              </a:rPr>
                              <m:t>当</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                       </m:t>
                            </m:r>
                          </m:e>
                          <m:e>
                            <m:r>
                              <a:rPr lang="en-US" altLang="zh-CN" sz="1800" i="1">
                                <a:latin typeface="Cambria Math" panose="02040503050406030204" pitchFamily="18" charset="0"/>
                              </a:rPr>
                              <m:t>∞                        </m:t>
                            </m:r>
                            <m:r>
                              <a:rPr lang="zh-CN" altLang="zh-CN" sz="1800">
                                <a:latin typeface="Cambria Math" panose="02040503050406030204" pitchFamily="18" charset="0"/>
                              </a:rPr>
                              <m:t>其它</m:t>
                            </m:r>
                            <m:r>
                              <a:rPr lang="en-US" altLang="zh-CN" sz="1800" i="1">
                                <a:latin typeface="Cambria Math" panose="02040503050406030204" pitchFamily="18" charset="0"/>
                              </a:rPr>
                              <m:t>                            </m:t>
                            </m:r>
                          </m:e>
                        </m:eqArr>
                      </m:e>
                    </m:d>
                  </m:oMath>
                </a14:m>
                <a:endParaRPr lang="zh-CN" altLang="zh-CN" sz="1800" dirty="0"/>
              </a:p>
              <a:p>
                <a:pPr>
                  <a:lnSpc>
                    <a:spcPts val="2600"/>
                  </a:lnSpc>
                  <a:spcBef>
                    <a:spcPts val="0"/>
                  </a:spcBef>
                </a:pPr>
                <a:endParaRPr lang="zh-CN"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44000" cy="3507876"/>
              </a:xfrm>
              <a:blipFill rotWithShape="0">
                <a:blip r:embed="rId2"/>
                <a:stretch>
                  <a:fillRect l="-667" t="-1043" r="-3267" b="-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432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邻接矩阵存储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2736304" cy="1075578"/>
              </a:xfrm>
            </p:spPr>
            <p:txBody>
              <a:bodyPr/>
              <a:lstStyle/>
              <a:p>
                <a:pPr algn="just"/>
                <a:r>
                  <a:rPr lang="zh-CN" altLang="zh-CN" sz="1800" dirty="0">
                    <a:solidFill>
                      <a:srgbClr val="002060"/>
                    </a:solidFill>
                    <a:latin typeface="隶书" panose="02010509060101010101" pitchFamily="49" charset="-122"/>
                    <a:ea typeface="隶书" panose="02010509060101010101" pitchFamily="49" charset="-122"/>
                  </a:rPr>
                  <a:t>例如，图</a:t>
                </a:r>
                <a:r>
                  <a:rPr lang="en-US" altLang="zh-CN" sz="1800" dirty="0">
                    <a:solidFill>
                      <a:srgbClr val="002060"/>
                    </a:solidFill>
                    <a:latin typeface="隶书" panose="02010509060101010101" pitchFamily="49" charset="-122"/>
                    <a:ea typeface="隶书" panose="02010509060101010101" pitchFamily="49" charset="-122"/>
                  </a:rPr>
                  <a:t>(a)</a:t>
                </a:r>
                <a:r>
                  <a:rPr lang="zh-CN" altLang="zh-CN" sz="1800" dirty="0">
                    <a:solidFill>
                      <a:srgbClr val="002060"/>
                    </a:solidFill>
                    <a:latin typeface="隶书" panose="02010509060101010101" pitchFamily="49" charset="-122"/>
                    <a:ea typeface="隶书" panose="02010509060101010101" pitchFamily="49" charset="-122"/>
                  </a:rPr>
                  <a:t>中的无向图</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𝐺</m:t>
                        </m:r>
                      </m:e>
                      <m:sub>
                        <m:r>
                          <a:rPr lang="en-US" altLang="zh-CN" sz="1800" i="1">
                            <a:solidFill>
                              <a:srgbClr val="002060"/>
                            </a:solidFill>
                            <a:latin typeface="Cambria Math" panose="02040503050406030204" pitchFamily="18" charset="0"/>
                          </a:rPr>
                          <m:t>1</m:t>
                        </m:r>
                      </m:sub>
                    </m:sSub>
                  </m:oMath>
                </a14:m>
                <a:r>
                  <a:rPr lang="zh-CN" altLang="zh-CN" sz="1800" dirty="0">
                    <a:solidFill>
                      <a:srgbClr val="002060"/>
                    </a:solidFill>
                    <a:latin typeface="隶书" panose="02010509060101010101" pitchFamily="49" charset="-122"/>
                    <a:ea typeface="隶书" panose="02010509060101010101" pitchFamily="49" charset="-122"/>
                  </a:rPr>
                  <a:t>、图</a:t>
                </a:r>
                <a:r>
                  <a:rPr lang="en-US" altLang="zh-CN" sz="1800" dirty="0">
                    <a:solidFill>
                      <a:srgbClr val="002060"/>
                    </a:solidFill>
                    <a:latin typeface="隶书" panose="02010509060101010101" pitchFamily="49" charset="-122"/>
                    <a:ea typeface="隶书" panose="02010509060101010101" pitchFamily="49" charset="-122"/>
                  </a:rPr>
                  <a:t>(b)</a:t>
                </a:r>
                <a:r>
                  <a:rPr lang="zh-CN" altLang="zh-CN" sz="1800" dirty="0">
                    <a:solidFill>
                      <a:srgbClr val="002060"/>
                    </a:solidFill>
                    <a:latin typeface="隶书" panose="02010509060101010101" pitchFamily="49" charset="-122"/>
                    <a:ea typeface="隶书" panose="02010509060101010101" pitchFamily="49" charset="-122"/>
                  </a:rPr>
                  <a:t>中的有向图</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𝐺</m:t>
                        </m:r>
                      </m:e>
                      <m:sub>
                        <m:r>
                          <a:rPr lang="en-US" altLang="zh-CN" sz="1800" i="1">
                            <a:solidFill>
                              <a:srgbClr val="002060"/>
                            </a:solidFill>
                            <a:latin typeface="Cambria Math" panose="02040503050406030204" pitchFamily="18" charset="0"/>
                          </a:rPr>
                          <m:t>2</m:t>
                        </m:r>
                      </m:sub>
                    </m:sSub>
                  </m:oMath>
                </a14:m>
                <a:r>
                  <a:rPr lang="zh-CN" altLang="zh-CN" sz="1800" dirty="0">
                    <a:solidFill>
                      <a:srgbClr val="002060"/>
                    </a:solidFill>
                    <a:latin typeface="隶书" panose="02010509060101010101" pitchFamily="49" charset="-122"/>
                    <a:ea typeface="隶书" panose="02010509060101010101" pitchFamily="49" charset="-122"/>
                  </a:rPr>
                  <a:t>和图</a:t>
                </a:r>
                <a:r>
                  <a:rPr lang="en-US" altLang="zh-CN" sz="1800" dirty="0">
                    <a:solidFill>
                      <a:srgbClr val="002060"/>
                    </a:solidFill>
                    <a:latin typeface="隶书" panose="02010509060101010101" pitchFamily="49" charset="-122"/>
                    <a:ea typeface="隶书" panose="02010509060101010101" pitchFamily="49" charset="-122"/>
                  </a:rPr>
                  <a:t>(c)</a:t>
                </a:r>
                <a:r>
                  <a:rPr lang="zh-CN" altLang="zh-CN" sz="1800" dirty="0">
                    <a:solidFill>
                      <a:srgbClr val="002060"/>
                    </a:solidFill>
                    <a:latin typeface="隶书" panose="02010509060101010101" pitchFamily="49" charset="-122"/>
                    <a:ea typeface="隶书" panose="02010509060101010101" pitchFamily="49" charset="-122"/>
                  </a:rPr>
                  <a:t>中的带权无向图</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𝐺</m:t>
                        </m:r>
                      </m:e>
                      <m:sub>
                        <m:r>
                          <a:rPr lang="en-US" altLang="zh-CN" sz="1800" i="1">
                            <a:solidFill>
                              <a:srgbClr val="002060"/>
                            </a:solidFill>
                            <a:latin typeface="Cambria Math" panose="02040503050406030204" pitchFamily="18" charset="0"/>
                          </a:rPr>
                          <m:t>3</m:t>
                        </m:r>
                      </m:sub>
                    </m:sSub>
                  </m:oMath>
                </a14:m>
                <a:r>
                  <a:rPr lang="zh-CN" altLang="zh-CN" sz="1800" dirty="0">
                    <a:solidFill>
                      <a:srgbClr val="002060"/>
                    </a:solidFill>
                    <a:latin typeface="隶书" panose="02010509060101010101" pitchFamily="49" charset="-122"/>
                    <a:ea typeface="隶书" panose="02010509060101010101" pitchFamily="49" charset="-122"/>
                  </a:rPr>
                  <a:t>分别对应的邻接矩阵</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𝐴</m:t>
                        </m:r>
                      </m:e>
                      <m:sub>
                        <m:r>
                          <a:rPr lang="en-US" altLang="zh-CN" sz="1800" i="1">
                            <a:solidFill>
                              <a:srgbClr val="002060"/>
                            </a:solidFill>
                            <a:latin typeface="Cambria Math" panose="02040503050406030204" pitchFamily="18" charset="0"/>
                          </a:rPr>
                          <m:t>1</m:t>
                        </m:r>
                      </m:sub>
                    </m:sSub>
                  </m:oMath>
                </a14:m>
                <a:r>
                  <a:rPr lang="zh-CN" altLang="zh-CN" sz="1800" dirty="0">
                    <a:solidFill>
                      <a:srgbClr val="002060"/>
                    </a:solidFill>
                    <a:latin typeface="隶书" panose="02010509060101010101" pitchFamily="49" charset="-122"/>
                    <a:ea typeface="隶书" panose="02010509060101010101" pitchFamily="49" charset="-122"/>
                  </a:rPr>
                  <a:t>、</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𝐴</m:t>
                        </m:r>
                      </m:e>
                      <m:sub>
                        <m:r>
                          <a:rPr lang="en-US" altLang="zh-CN" sz="1800" i="1">
                            <a:solidFill>
                              <a:srgbClr val="002060"/>
                            </a:solidFill>
                            <a:latin typeface="Cambria Math" panose="02040503050406030204" pitchFamily="18" charset="0"/>
                          </a:rPr>
                          <m:t>2</m:t>
                        </m:r>
                      </m:sub>
                    </m:sSub>
                  </m:oMath>
                </a14:m>
                <a:r>
                  <a:rPr lang="zh-CN" altLang="zh-CN" sz="1800" dirty="0">
                    <a:solidFill>
                      <a:srgbClr val="002060"/>
                    </a:solidFill>
                    <a:latin typeface="隶书" panose="02010509060101010101" pitchFamily="49" charset="-122"/>
                    <a:ea typeface="隶书" panose="02010509060101010101" pitchFamily="49" charset="-122"/>
                  </a:rPr>
                  <a:t>和</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𝐴</m:t>
                        </m:r>
                      </m:e>
                      <m:sub>
                        <m:r>
                          <a:rPr lang="en-US" altLang="zh-CN" sz="1800" i="1">
                            <a:solidFill>
                              <a:srgbClr val="002060"/>
                            </a:solidFill>
                            <a:latin typeface="Cambria Math" panose="02040503050406030204" pitchFamily="18" charset="0"/>
                          </a:rPr>
                          <m:t>3</m:t>
                        </m:r>
                      </m:sub>
                    </m:sSub>
                  </m:oMath>
                </a14:m>
                <a:r>
                  <a:rPr lang="zh-CN" altLang="zh-CN" sz="1800" dirty="0">
                    <a:solidFill>
                      <a:srgbClr val="002060"/>
                    </a:solidFill>
                    <a:latin typeface="隶书" panose="02010509060101010101" pitchFamily="49" charset="-122"/>
                    <a:ea typeface="隶书" panose="02010509060101010101" pitchFamily="49" charset="-122"/>
                  </a:rPr>
                  <a:t>如下：</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2736304" cy="1075578"/>
              </a:xfrm>
              <a:blipFill rotWithShape="0">
                <a:blip r:embed="rId2"/>
                <a:stretch>
                  <a:fillRect l="-2450" r="-2450" b="-10227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915816" y="596829"/>
            <a:ext cx="5993972" cy="2010168"/>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880354" y="2715766"/>
                <a:ext cx="8064896" cy="13662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a:latin typeface="Cambria Math" panose="02040503050406030204" pitchFamily="18" charset="0"/>
                            </a:rPr>
                            <m:t>1</m:t>
                          </m:r>
                        </m:sub>
                      </m:sSub>
                      <m:r>
                        <a:rPr lang="zh-CN" altLang="en-US">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&amp;0  1  1  1  0</m:t>
                              </m:r>
                            </m:e>
                            <m:e>
                              <m:r>
                                <a:rPr lang="zh-CN" altLang="en-US">
                                  <a:latin typeface="Cambria Math" panose="02040503050406030204" pitchFamily="18" charset="0"/>
                                </a:rPr>
                                <m:t>&amp;1  0  1  1  1</m:t>
                              </m:r>
                            </m:e>
                            <m:e>
                              <m:r>
                                <a:rPr lang="zh-CN" altLang="en-US">
                                  <a:latin typeface="Cambria Math" panose="02040503050406030204" pitchFamily="18" charset="0"/>
                                </a:rPr>
                                <m:t>&amp;1  1  0  0  1</m:t>
                              </m:r>
                            </m:e>
                            <m:e>
                              <m:r>
                                <a:rPr lang="zh-CN" altLang="en-US">
                                  <a:latin typeface="Cambria Math" panose="02040503050406030204" pitchFamily="18" charset="0"/>
                                </a:rPr>
                                <m:t>&amp;1  1  0  0  1</m:t>
                              </m:r>
                            </m:e>
                            <m:e>
                              <m:r>
                                <a:rPr lang="zh-CN" altLang="en-US">
                                  <a:latin typeface="Cambria Math" panose="02040503050406030204" pitchFamily="18" charset="0"/>
                                </a:rPr>
                                <m:t>&amp;0  1  1  1  0</m:t>
                              </m:r>
                            </m:e>
                          </m:eqArr>
                        </m:e>
                      </m:d>
                      <m:r>
                        <a:rPr lang="zh-CN" altLang="en-US">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a:latin typeface="Cambria Math" panose="02040503050406030204" pitchFamily="18" charset="0"/>
                            </a:rPr>
                            <m:t>2</m:t>
                          </m:r>
                        </m:sub>
                      </m:sSub>
                      <m:r>
                        <a:rPr lang="zh-CN" altLang="en-US">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&amp;0  0  1  1  0</m:t>
                              </m:r>
                            </m:e>
                            <m:e>
                              <m:r>
                                <a:rPr lang="zh-CN" altLang="en-US">
                                  <a:latin typeface="Cambria Math" panose="02040503050406030204" pitchFamily="18" charset="0"/>
                                </a:rPr>
                                <m:t>&amp;1  0  1  1  1</m:t>
                              </m:r>
                            </m:e>
                            <m:e>
                              <m:r>
                                <a:rPr lang="zh-CN" altLang="en-US">
                                  <a:latin typeface="Cambria Math" panose="02040503050406030204" pitchFamily="18" charset="0"/>
                                </a:rPr>
                                <m:t>&amp;0  0  0  0  1</m:t>
                              </m:r>
                            </m:e>
                            <m:e>
                              <m:r>
                                <a:rPr lang="zh-CN" altLang="en-US">
                                  <a:latin typeface="Cambria Math" panose="02040503050406030204" pitchFamily="18" charset="0"/>
                                </a:rPr>
                                <m:t>&amp;0  0  0  0  1</m:t>
                              </m:r>
                            </m:e>
                            <m:e>
                              <m:r>
                                <a:rPr lang="zh-CN" altLang="en-US">
                                  <a:latin typeface="Cambria Math" panose="02040503050406030204" pitchFamily="18" charset="0"/>
                                </a:rPr>
                                <m:t>&amp;0  0  0  0  0</m:t>
                              </m:r>
                            </m:e>
                          </m:eqArr>
                        </m:e>
                      </m:d>
                      <m:r>
                        <a:rPr lang="zh-CN" altLang="en-US">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a:latin typeface="Cambria Math" panose="02040503050406030204" pitchFamily="18" charset="0"/>
                            </a:rPr>
                            <m:t>3</m:t>
                          </m:r>
                        </m:sub>
                      </m:sSub>
                      <m:r>
                        <a:rPr lang="zh-CN" altLang="en-US">
                          <a:latin typeface="Cambria Math" panose="02040503050406030204" pitchFamily="18" charset="0"/>
                        </a:rPr>
                        <m:t>=</m:t>
                      </m:r>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&amp;0  2  3  6  ∞</m:t>
                              </m:r>
                            </m:e>
                            <m:e>
                              <m:r>
                                <a:rPr lang="zh-CN" altLang="en-US">
                                  <a:latin typeface="Cambria Math" panose="02040503050406030204" pitchFamily="18" charset="0"/>
                                </a:rPr>
                                <m:t>&amp; 2  0  1  2 10</m:t>
                              </m:r>
                            </m:e>
                            <m:e>
                              <m:r>
                                <a:rPr lang="zh-CN" altLang="en-US">
                                  <a:latin typeface="Cambria Math" panose="02040503050406030204" pitchFamily="18" charset="0"/>
                                </a:rPr>
                                <m:t>&amp;3  1  0  ∞  7</m:t>
                              </m:r>
                            </m:e>
                            <m:e>
                              <m:r>
                                <a:rPr lang="zh-CN" altLang="en-US">
                                  <a:latin typeface="Cambria Math" panose="02040503050406030204" pitchFamily="18" charset="0"/>
                                </a:rPr>
                                <m:t>&amp;6  2  ∞  0  4</m:t>
                              </m:r>
                            </m:e>
                            <m:e>
                              <m:r>
                                <a:rPr lang="zh-CN" altLang="en-US">
                                  <a:latin typeface="Cambria Math" panose="02040503050406030204" pitchFamily="18" charset="0"/>
                                </a:rPr>
                                <m:t>&amp;∞ 10 7  4  0</m:t>
                              </m:r>
                            </m:e>
                          </m:eqArr>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880354" y="2715766"/>
                <a:ext cx="8064896" cy="1366208"/>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052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邻接矩阵存储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31531" y="1059582"/>
                <a:ext cx="9036496" cy="3507876"/>
              </a:xfrm>
            </p:spPr>
            <p:txBody>
              <a:bodyPr/>
              <a:lstStyle/>
              <a:p>
                <a:pPr algn="just">
                  <a:lnSpc>
                    <a:spcPts val="2600"/>
                  </a:lnSpc>
                  <a:spcBef>
                    <a:spcPts val="0"/>
                  </a:spcBef>
                </a:pPr>
                <a:r>
                  <a:rPr lang="zh-CN" altLang="zh-CN" sz="1800" dirty="0">
                    <a:latin typeface="隶书" panose="02010509060101010101" pitchFamily="49" charset="-122"/>
                    <a:ea typeface="隶书" panose="02010509060101010101" pitchFamily="49" charset="-122"/>
                  </a:rPr>
                  <a:t>图的邻接矩阵存储结构具有如下特点：</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）无向图的邻接矩阵是对称矩阵，实际存储时可以采用压缩矩阵存储。</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）有向图的邻接矩阵不一定对称，因此采用邻接矩阵存储具有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个顶点的有向图时，其存储结构的空复杂度为</a:t>
                </a:r>
                <a14:m>
                  <m:oMath xmlns:m="http://schemas.openxmlformats.org/officeDocument/2006/math">
                    <m:r>
                      <m:rPr>
                        <m:sty m:val="p"/>
                      </m:rPr>
                      <a:rPr lang="en-US" altLang="zh-CN" sz="1800">
                        <a:latin typeface="Cambria Math" panose="02040503050406030204" pitchFamily="18" charset="0"/>
                      </a:rPr>
                      <m:t>O</m:t>
                    </m:r>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）无向图邻接矩阵的第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行（或第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列）中非零元素的个数，就是顶点</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的度。</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）有向图邻接矩阵的第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行中非零元素的个数，就是顶点</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的出度，第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列中非零元素的个数，就是顶点</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的入度。</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利用邻接矩阵可以较容易地确定图中两顶点之间是否有边。但若要确定图的总边数，则要按行按列进行查询，耗费的时间代价较大。另外，邻接矩阵用数组表示时，静态数组的局限性不便于图的插入和删除操作，它们是邻接矩阵存储结构的局限性。</a:t>
                </a:r>
              </a:p>
              <a:p>
                <a:pPr>
                  <a:lnSpc>
                    <a:spcPts val="26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31531" y="1059582"/>
                <a:ext cx="9036496" cy="3507876"/>
              </a:xfrm>
              <a:blipFill rotWithShape="0">
                <a:blip r:embed="rId2"/>
                <a:stretch>
                  <a:fillRect l="-742" t="-1043" r="-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293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xmlns="" id="{94BFE1AD-1AA0-4A96-B64B-2E93A0C9842D}"/>
              </a:ext>
            </a:extLst>
          </p:cNvPr>
          <p:cNvSpPr>
            <a:spLocks noGrp="1"/>
          </p:cNvSpPr>
          <p:nvPr>
            <p:ph sz="quarter" idx="11"/>
          </p:nvPr>
        </p:nvSpPr>
        <p:spPr>
          <a:xfrm>
            <a:off x="539552" y="1131590"/>
            <a:ext cx="8064896" cy="4176464"/>
          </a:xfrm>
        </p:spPr>
        <p:txBody>
          <a:bodyPr/>
          <a:lstStyle/>
          <a:p>
            <a:pPr marL="0" indent="0" algn="just" eaLnBrk="0" hangingPunct="0">
              <a:spcBef>
                <a:spcPts val="0"/>
              </a:spcBef>
              <a:buNone/>
            </a:pPr>
            <a:r>
              <a:rPr lang="zh-CN" altLang="en-US" sz="1400" dirty="0"/>
              <a:t>     </a:t>
            </a:r>
            <a:r>
              <a:rPr lang="zh-CN" altLang="en-US" sz="1800" dirty="0"/>
              <a:t>图以离散对象的二元关系结构为研究对象</a:t>
            </a:r>
            <a:r>
              <a:rPr lang="en-US" altLang="zh-CN" sz="1800" dirty="0"/>
              <a:t>, </a:t>
            </a:r>
            <a:r>
              <a:rPr lang="zh-CN" altLang="en-US" sz="1800" dirty="0"/>
              <a:t>是一种复杂的非线性结构。 在现实中的许多 问题中</a:t>
            </a:r>
            <a:r>
              <a:rPr lang="en-US" altLang="zh-CN" sz="1800" dirty="0"/>
              <a:t>, </a:t>
            </a:r>
            <a:r>
              <a:rPr lang="zh-CN" altLang="en-US" sz="1800" dirty="0"/>
              <a:t>如电网络问题、 交通网络问题、 运输的优化问题、 社会学中某类关系的研究</a:t>
            </a:r>
            <a:r>
              <a:rPr lang="en-US" altLang="zh-CN" sz="1800" dirty="0"/>
              <a:t>, </a:t>
            </a:r>
            <a:r>
              <a:rPr lang="zh-CN" altLang="en-US" sz="1800" dirty="0"/>
              <a:t>都可 以用图这类数学模型进行研究和处理。 在计算机科学的许多领域中</a:t>
            </a:r>
            <a:r>
              <a:rPr lang="en-US" altLang="zh-CN" sz="1800" dirty="0"/>
              <a:t>, </a:t>
            </a:r>
            <a:r>
              <a:rPr lang="zh-CN" altLang="en-US" sz="1800" dirty="0"/>
              <a:t>如开关理论与逻辑设 计、 人工智能、 形式语言与自动机、 操作系统、 编译程序、 信息检索、 </a:t>
            </a:r>
            <a:r>
              <a:rPr lang="en-US" altLang="zh-CN" sz="1800" dirty="0"/>
              <a:t>Petri </a:t>
            </a:r>
            <a:r>
              <a:rPr lang="zh-CN" altLang="en-US" sz="1800" dirty="0"/>
              <a:t>网和复杂网络 等</a:t>
            </a:r>
            <a:r>
              <a:rPr lang="en-US" altLang="zh-CN" sz="1800" dirty="0"/>
              <a:t>, </a:t>
            </a:r>
            <a:r>
              <a:rPr lang="zh-CN" altLang="en-US" sz="1800" dirty="0"/>
              <a:t>图和图的理论也有很多重要的应用。</a:t>
            </a:r>
            <a:endParaRPr lang="en-US" altLang="zh-CN" sz="1800" dirty="0"/>
          </a:p>
        </p:txBody>
      </p:sp>
      <p:sp>
        <p:nvSpPr>
          <p:cNvPr id="2" name="文本占位符 1"/>
          <p:cNvSpPr>
            <a:spLocks noGrp="1"/>
          </p:cNvSpPr>
          <p:nvPr>
            <p:ph type="body" sz="quarter" idx="10"/>
          </p:nvPr>
        </p:nvSpPr>
        <p:spPr>
          <a:xfrm>
            <a:off x="1043608" y="186963"/>
            <a:ext cx="6246153" cy="500137"/>
          </a:xfrm>
        </p:spPr>
        <p:txBody>
          <a:bodyPr/>
          <a:lstStyle/>
          <a:p>
            <a:endParaRPr lang="zh-CN" altLang="en-US"/>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邻接矩阵表示的类定义</a:t>
            </a:r>
          </a:p>
        </p:txBody>
      </p:sp>
      <p:sp>
        <p:nvSpPr>
          <p:cNvPr id="3" name="内容占位符 2"/>
          <p:cNvSpPr>
            <a:spLocks noGrp="1"/>
          </p:cNvSpPr>
          <p:nvPr>
            <p:ph sz="quarter" idx="11"/>
          </p:nvPr>
        </p:nvSpPr>
        <p:spPr>
          <a:xfrm>
            <a:off x="20942" y="843558"/>
            <a:ext cx="7137400" cy="3507876"/>
          </a:xfrm>
        </p:spPr>
        <p:txBody>
          <a:bodyPr/>
          <a:lstStyle/>
          <a:p>
            <a:pPr marL="0" indent="0">
              <a:lnSpc>
                <a:spcPts val="2000"/>
              </a:lnSpc>
              <a:spcBef>
                <a:spcPts val="0"/>
              </a:spcBef>
              <a:buNone/>
            </a:pPr>
            <a:r>
              <a:rPr lang="en-US" altLang="zh-CN" sz="1400" dirty="0">
                <a:solidFill>
                  <a:srgbClr val="002060"/>
                </a:solidFill>
              </a:rPr>
              <a:t>#define </a:t>
            </a:r>
            <a:r>
              <a:rPr lang="en-US" altLang="zh-CN" sz="1400" dirty="0" err="1">
                <a:solidFill>
                  <a:srgbClr val="002060"/>
                </a:solidFill>
              </a:rPr>
              <a:t>MaxVex</a:t>
            </a:r>
            <a:r>
              <a:rPr lang="en-US" altLang="zh-CN" sz="1400" dirty="0">
                <a:solidFill>
                  <a:srgbClr val="002060"/>
                </a:solidFill>
              </a:rPr>
              <a:t> 20     //</a:t>
            </a:r>
            <a:r>
              <a:rPr lang="zh-CN" altLang="zh-CN" sz="1400" dirty="0">
                <a:solidFill>
                  <a:srgbClr val="002060"/>
                </a:solidFill>
              </a:rPr>
              <a:t>预设最大顶点数</a:t>
            </a:r>
          </a:p>
          <a:p>
            <a:pPr marL="0" indent="0">
              <a:lnSpc>
                <a:spcPts val="2000"/>
              </a:lnSpc>
              <a:spcBef>
                <a:spcPts val="0"/>
              </a:spcBef>
              <a:buNone/>
            </a:pPr>
            <a:r>
              <a:rPr lang="en-US" altLang="zh-CN" sz="1400" dirty="0" err="1">
                <a:solidFill>
                  <a:srgbClr val="002060"/>
                </a:solidFill>
              </a:rPr>
              <a:t>const</a:t>
            </a:r>
            <a:r>
              <a:rPr lang="en-US" altLang="zh-CN" sz="1400" dirty="0">
                <a:solidFill>
                  <a:srgbClr val="002060"/>
                </a:solidFill>
              </a:rPr>
              <a:t> </a:t>
            </a:r>
            <a:r>
              <a:rPr lang="en-US" altLang="zh-CN" sz="1400" dirty="0" err="1">
                <a:solidFill>
                  <a:srgbClr val="002060"/>
                </a:solidFill>
              </a:rPr>
              <a:t>int</a:t>
            </a:r>
            <a:r>
              <a:rPr lang="en-US" altLang="zh-CN" sz="1400" dirty="0">
                <a:solidFill>
                  <a:srgbClr val="002060"/>
                </a:solidFill>
              </a:rPr>
              <a:t> MAXINT=0xfffffff;//</a:t>
            </a:r>
            <a:r>
              <a:rPr lang="zh-CN" altLang="zh-CN" sz="1400" dirty="0">
                <a:solidFill>
                  <a:srgbClr val="002060"/>
                </a:solidFill>
              </a:rPr>
              <a:t>最大整数，表示无穷大</a:t>
            </a:r>
          </a:p>
          <a:p>
            <a:pPr marL="0" indent="0">
              <a:lnSpc>
                <a:spcPts val="2000"/>
              </a:lnSpc>
              <a:spcBef>
                <a:spcPts val="0"/>
              </a:spcBef>
              <a:buNone/>
            </a:pPr>
            <a:r>
              <a:rPr lang="en-US" altLang="zh-CN" sz="1400" dirty="0" err="1">
                <a:solidFill>
                  <a:srgbClr val="002060"/>
                </a:solidFill>
              </a:rPr>
              <a:t>typedef</a:t>
            </a:r>
            <a:r>
              <a:rPr lang="en-US" altLang="zh-CN" sz="1400" dirty="0">
                <a:solidFill>
                  <a:srgbClr val="002060"/>
                </a:solidFill>
              </a:rPr>
              <a:t> </a:t>
            </a:r>
            <a:r>
              <a:rPr lang="en-US" altLang="zh-CN" sz="1400" dirty="0" err="1">
                <a:solidFill>
                  <a:srgbClr val="002060"/>
                </a:solidFill>
              </a:rPr>
              <a:t>struct</a:t>
            </a:r>
            <a:r>
              <a:rPr lang="en-US" altLang="zh-CN" sz="1400" dirty="0">
                <a:solidFill>
                  <a:srgbClr val="002060"/>
                </a:solidFill>
              </a:rPr>
              <a:t>{</a:t>
            </a:r>
            <a:endParaRPr lang="zh-CN" altLang="zh-CN" sz="1400" dirty="0">
              <a:solidFill>
                <a:srgbClr val="002060"/>
              </a:solidFill>
            </a:endParaRPr>
          </a:p>
          <a:p>
            <a:pPr marL="0" indent="0">
              <a:lnSpc>
                <a:spcPts val="2000"/>
              </a:lnSpc>
              <a:spcBef>
                <a:spcPts val="0"/>
              </a:spcBef>
              <a:buNone/>
            </a:pPr>
            <a:r>
              <a:rPr lang="en-US" altLang="zh-CN" sz="1400" dirty="0">
                <a:solidFill>
                  <a:srgbClr val="002060"/>
                </a:solidFill>
              </a:rPr>
              <a:t>    </a:t>
            </a:r>
            <a:r>
              <a:rPr lang="en-US" altLang="zh-CN" sz="1400" dirty="0" err="1">
                <a:solidFill>
                  <a:srgbClr val="002060"/>
                </a:solidFill>
              </a:rPr>
              <a:t>VRType</a:t>
            </a:r>
            <a:r>
              <a:rPr lang="en-US" altLang="zh-CN" sz="1400" dirty="0">
                <a:solidFill>
                  <a:srgbClr val="002060"/>
                </a:solidFill>
              </a:rPr>
              <a:t> </a:t>
            </a:r>
            <a:r>
              <a:rPr lang="en-US" altLang="zh-CN" sz="1400" dirty="0" err="1">
                <a:solidFill>
                  <a:srgbClr val="002060"/>
                </a:solidFill>
              </a:rPr>
              <a:t>adj</a:t>
            </a:r>
            <a:r>
              <a:rPr lang="en-US" altLang="zh-CN" sz="1400" dirty="0">
                <a:solidFill>
                  <a:srgbClr val="002060"/>
                </a:solidFill>
              </a:rPr>
              <a:t>;//</a:t>
            </a:r>
            <a:r>
              <a:rPr lang="en-US" altLang="zh-CN" sz="1400" dirty="0" err="1">
                <a:solidFill>
                  <a:srgbClr val="002060"/>
                </a:solidFill>
              </a:rPr>
              <a:t>VRType</a:t>
            </a:r>
            <a:r>
              <a:rPr lang="zh-CN" altLang="zh-CN" sz="1400" dirty="0">
                <a:solidFill>
                  <a:srgbClr val="002060"/>
                </a:solidFill>
              </a:rPr>
              <a:t>为顶点关系类型，对无权图值为</a:t>
            </a:r>
            <a:r>
              <a:rPr lang="en-US" altLang="zh-CN" sz="1400" dirty="0">
                <a:solidFill>
                  <a:srgbClr val="002060"/>
                </a:solidFill>
              </a:rPr>
              <a:t>0</a:t>
            </a:r>
            <a:r>
              <a:rPr lang="zh-CN" altLang="zh-CN" sz="1400" dirty="0">
                <a:solidFill>
                  <a:srgbClr val="002060"/>
                </a:solidFill>
              </a:rPr>
              <a:t>或</a:t>
            </a:r>
            <a:r>
              <a:rPr lang="en-US" altLang="zh-CN" sz="1400" dirty="0">
                <a:solidFill>
                  <a:srgbClr val="002060"/>
                </a:solidFill>
              </a:rPr>
              <a:t>1</a:t>
            </a:r>
            <a:r>
              <a:rPr lang="zh-CN" altLang="zh-CN" sz="1400" dirty="0">
                <a:solidFill>
                  <a:srgbClr val="002060"/>
                </a:solidFill>
              </a:rPr>
              <a:t>，表示相</a:t>
            </a:r>
            <a:r>
              <a:rPr lang="zh-CN" altLang="en-US" sz="1400" dirty="0">
                <a:solidFill>
                  <a:srgbClr val="002060"/>
                </a:solidFill>
              </a:rPr>
              <a:t>邻</a:t>
            </a:r>
            <a:r>
              <a:rPr lang="zh-CN" altLang="zh-CN" sz="1400" dirty="0">
                <a:solidFill>
                  <a:srgbClr val="002060"/>
                </a:solidFill>
              </a:rPr>
              <a:t>与否；对于带权图，则为其权值</a:t>
            </a:r>
          </a:p>
          <a:p>
            <a:pPr marL="0" indent="0">
              <a:lnSpc>
                <a:spcPts val="2000"/>
              </a:lnSpc>
              <a:spcBef>
                <a:spcPts val="0"/>
              </a:spcBef>
              <a:buNone/>
            </a:pPr>
            <a:r>
              <a:rPr lang="en-US" altLang="zh-CN" sz="1400" dirty="0">
                <a:solidFill>
                  <a:srgbClr val="002060"/>
                </a:solidFill>
              </a:rPr>
              <a:t>    </a:t>
            </a:r>
            <a:r>
              <a:rPr lang="en-US" altLang="zh-CN" sz="1400" dirty="0" err="1">
                <a:solidFill>
                  <a:srgbClr val="002060"/>
                </a:solidFill>
              </a:rPr>
              <a:t>InfoType</a:t>
            </a:r>
            <a:r>
              <a:rPr lang="en-US" altLang="zh-CN" sz="1400" dirty="0">
                <a:solidFill>
                  <a:srgbClr val="002060"/>
                </a:solidFill>
              </a:rPr>
              <a:t> *info;       //</a:t>
            </a:r>
            <a:r>
              <a:rPr lang="zh-CN" altLang="zh-CN" sz="1400" dirty="0">
                <a:solidFill>
                  <a:srgbClr val="002060"/>
                </a:solidFill>
              </a:rPr>
              <a:t>该弧相关信息指针</a:t>
            </a:r>
          </a:p>
          <a:p>
            <a:pPr marL="0" indent="0">
              <a:lnSpc>
                <a:spcPts val="2000"/>
              </a:lnSpc>
              <a:spcBef>
                <a:spcPts val="0"/>
              </a:spcBef>
              <a:buNone/>
            </a:pPr>
            <a:r>
              <a:rPr lang="en-US" altLang="zh-CN" sz="1400" dirty="0">
                <a:solidFill>
                  <a:srgbClr val="002060"/>
                </a:solidFill>
              </a:rPr>
              <a:t>}</a:t>
            </a:r>
            <a:r>
              <a:rPr lang="en-US" altLang="zh-CN" sz="1400" dirty="0" err="1">
                <a:solidFill>
                  <a:srgbClr val="002060"/>
                </a:solidFill>
              </a:rPr>
              <a:t>ArcBox</a:t>
            </a:r>
            <a:r>
              <a:rPr lang="en-US" altLang="zh-CN" sz="1400" dirty="0">
                <a:solidFill>
                  <a:srgbClr val="002060"/>
                </a:solidFill>
              </a:rPr>
              <a:t>;</a:t>
            </a:r>
            <a:endParaRPr lang="zh-CN" altLang="zh-CN" sz="1400" dirty="0">
              <a:solidFill>
                <a:srgbClr val="002060"/>
              </a:solidFill>
            </a:endParaRPr>
          </a:p>
          <a:p>
            <a:pPr marL="0" indent="0">
              <a:lnSpc>
                <a:spcPts val="2000"/>
              </a:lnSpc>
              <a:spcBef>
                <a:spcPts val="0"/>
              </a:spcBef>
              <a:buNone/>
            </a:pPr>
            <a:r>
              <a:rPr lang="en-US" altLang="zh-CN" sz="1400" dirty="0" err="1">
                <a:solidFill>
                  <a:srgbClr val="002060"/>
                </a:solidFill>
              </a:rPr>
              <a:t>typedef</a:t>
            </a:r>
            <a:r>
              <a:rPr lang="en-US" altLang="zh-CN" sz="1400" dirty="0">
                <a:solidFill>
                  <a:srgbClr val="002060"/>
                </a:solidFill>
              </a:rPr>
              <a:t> </a:t>
            </a:r>
            <a:r>
              <a:rPr lang="en-US" altLang="zh-CN" sz="1400" dirty="0" err="1">
                <a:solidFill>
                  <a:srgbClr val="002060"/>
                </a:solidFill>
              </a:rPr>
              <a:t>struct</a:t>
            </a:r>
            <a:r>
              <a:rPr lang="en-US" altLang="zh-CN" sz="1400" dirty="0">
                <a:solidFill>
                  <a:srgbClr val="002060"/>
                </a:solidFill>
              </a:rPr>
              <a:t>{</a:t>
            </a:r>
            <a:endParaRPr lang="zh-CN" altLang="zh-CN" sz="1400" dirty="0">
              <a:solidFill>
                <a:srgbClr val="002060"/>
              </a:solidFill>
            </a:endParaRPr>
          </a:p>
          <a:p>
            <a:pPr marL="0" indent="0">
              <a:lnSpc>
                <a:spcPts val="2000"/>
              </a:lnSpc>
              <a:spcBef>
                <a:spcPts val="0"/>
              </a:spcBef>
              <a:buNone/>
            </a:pPr>
            <a:r>
              <a:rPr lang="en-US" altLang="zh-CN" sz="1400" dirty="0">
                <a:solidFill>
                  <a:srgbClr val="002060"/>
                </a:solidFill>
              </a:rPr>
              <a:t>  </a:t>
            </a:r>
            <a:r>
              <a:rPr lang="en-US" altLang="zh-CN" sz="1400" dirty="0" err="1">
                <a:solidFill>
                  <a:srgbClr val="002060"/>
                </a:solidFill>
              </a:rPr>
              <a:t>VElemType</a:t>
            </a:r>
            <a:r>
              <a:rPr lang="en-US" altLang="zh-CN" sz="1400" dirty="0">
                <a:solidFill>
                  <a:srgbClr val="002060"/>
                </a:solidFill>
              </a:rPr>
              <a:t> </a:t>
            </a:r>
            <a:r>
              <a:rPr lang="en-US" altLang="zh-CN" sz="1400" dirty="0" err="1">
                <a:solidFill>
                  <a:srgbClr val="002060"/>
                </a:solidFill>
              </a:rPr>
              <a:t>vexs</a:t>
            </a:r>
            <a:r>
              <a:rPr lang="en-US" altLang="zh-CN" sz="1400" dirty="0">
                <a:solidFill>
                  <a:srgbClr val="002060"/>
                </a:solidFill>
              </a:rPr>
              <a:t>[</a:t>
            </a:r>
            <a:r>
              <a:rPr lang="en-US" altLang="zh-CN" sz="1400" dirty="0" err="1">
                <a:solidFill>
                  <a:srgbClr val="002060"/>
                </a:solidFill>
              </a:rPr>
              <a:t>MaxVex</a:t>
            </a:r>
            <a:r>
              <a:rPr lang="en-US" altLang="zh-CN" sz="1400" dirty="0">
                <a:solidFill>
                  <a:srgbClr val="002060"/>
                </a:solidFill>
              </a:rPr>
              <a:t>]; // </a:t>
            </a:r>
            <a:r>
              <a:rPr lang="en-US" altLang="zh-CN" sz="1400" dirty="0" err="1">
                <a:solidFill>
                  <a:srgbClr val="002060"/>
                </a:solidFill>
              </a:rPr>
              <a:t>VElemType</a:t>
            </a:r>
            <a:r>
              <a:rPr lang="zh-CN" altLang="zh-CN" sz="1400" dirty="0">
                <a:solidFill>
                  <a:srgbClr val="002060"/>
                </a:solidFill>
              </a:rPr>
              <a:t>为顶点信息类型</a:t>
            </a:r>
          </a:p>
          <a:p>
            <a:pPr marL="0" indent="0">
              <a:lnSpc>
                <a:spcPts val="2000"/>
              </a:lnSpc>
              <a:spcBef>
                <a:spcPts val="0"/>
              </a:spcBef>
              <a:buNone/>
            </a:pPr>
            <a:r>
              <a:rPr lang="en-US" altLang="zh-CN" sz="1400" dirty="0">
                <a:solidFill>
                  <a:srgbClr val="002060"/>
                </a:solidFill>
              </a:rPr>
              <a:t>  </a:t>
            </a:r>
            <a:r>
              <a:rPr lang="en-US" altLang="zh-CN" sz="1400" dirty="0" err="1">
                <a:solidFill>
                  <a:srgbClr val="002060"/>
                </a:solidFill>
              </a:rPr>
              <a:t>ArcBox</a:t>
            </a:r>
            <a:r>
              <a:rPr lang="en-US" altLang="zh-CN" sz="1400" dirty="0">
                <a:solidFill>
                  <a:srgbClr val="002060"/>
                </a:solidFill>
              </a:rPr>
              <a:t> arcs[</a:t>
            </a:r>
            <a:r>
              <a:rPr lang="en-US" altLang="zh-CN" sz="1400" dirty="0" err="1">
                <a:solidFill>
                  <a:srgbClr val="002060"/>
                </a:solidFill>
              </a:rPr>
              <a:t>MaxVex</a:t>
            </a:r>
            <a:r>
              <a:rPr lang="en-US" altLang="zh-CN" sz="1400" dirty="0">
                <a:solidFill>
                  <a:srgbClr val="002060"/>
                </a:solidFill>
              </a:rPr>
              <a:t>][</a:t>
            </a:r>
            <a:r>
              <a:rPr lang="en-US" altLang="zh-CN" sz="1400" dirty="0" err="1">
                <a:solidFill>
                  <a:srgbClr val="002060"/>
                </a:solidFill>
              </a:rPr>
              <a:t>MaxVex</a:t>
            </a:r>
            <a:r>
              <a:rPr lang="en-US" altLang="zh-CN" sz="1400" dirty="0">
                <a:solidFill>
                  <a:srgbClr val="002060"/>
                </a:solidFill>
              </a:rPr>
              <a:t>];  //</a:t>
            </a:r>
            <a:r>
              <a:rPr lang="zh-CN" altLang="zh-CN" sz="1400" dirty="0">
                <a:solidFill>
                  <a:srgbClr val="002060"/>
                </a:solidFill>
              </a:rPr>
              <a:t>邻接矩阵，即边表</a:t>
            </a:r>
          </a:p>
          <a:p>
            <a:pPr marL="0" indent="0">
              <a:lnSpc>
                <a:spcPts val="2000"/>
              </a:lnSpc>
              <a:spcBef>
                <a:spcPts val="0"/>
              </a:spcBef>
              <a:buNone/>
            </a:pPr>
            <a:r>
              <a:rPr lang="en-US" altLang="zh-CN" sz="1400" dirty="0">
                <a:solidFill>
                  <a:srgbClr val="002060"/>
                </a:solidFill>
              </a:rPr>
              <a:t>  </a:t>
            </a:r>
            <a:r>
              <a:rPr lang="en-US" altLang="zh-CN" sz="1400" dirty="0" err="1">
                <a:solidFill>
                  <a:srgbClr val="002060"/>
                </a:solidFill>
              </a:rPr>
              <a:t>int</a:t>
            </a:r>
            <a:r>
              <a:rPr lang="en-US" altLang="zh-CN" sz="1400" dirty="0">
                <a:solidFill>
                  <a:srgbClr val="002060"/>
                </a:solidFill>
              </a:rPr>
              <a:t> </a:t>
            </a:r>
            <a:r>
              <a:rPr lang="en-US" altLang="zh-CN" sz="1400" dirty="0" err="1">
                <a:solidFill>
                  <a:srgbClr val="002060"/>
                </a:solidFill>
              </a:rPr>
              <a:t>vexnum</a:t>
            </a:r>
            <a:r>
              <a:rPr lang="en-US" altLang="zh-CN" sz="1400" dirty="0">
                <a:solidFill>
                  <a:srgbClr val="002060"/>
                </a:solidFill>
              </a:rPr>
              <a:t>;             //</a:t>
            </a:r>
            <a:r>
              <a:rPr lang="zh-CN" altLang="zh-CN" sz="1400" dirty="0">
                <a:solidFill>
                  <a:srgbClr val="002060"/>
                </a:solidFill>
              </a:rPr>
              <a:t>顶点数</a:t>
            </a:r>
          </a:p>
          <a:p>
            <a:pPr marL="0" indent="0">
              <a:lnSpc>
                <a:spcPts val="2000"/>
              </a:lnSpc>
              <a:spcBef>
                <a:spcPts val="0"/>
              </a:spcBef>
              <a:buNone/>
            </a:pPr>
            <a:r>
              <a:rPr lang="en-US" altLang="zh-CN" sz="1400" dirty="0">
                <a:solidFill>
                  <a:srgbClr val="002060"/>
                </a:solidFill>
              </a:rPr>
              <a:t>  </a:t>
            </a:r>
            <a:r>
              <a:rPr lang="en-US" altLang="zh-CN" sz="1400" dirty="0" err="1">
                <a:solidFill>
                  <a:srgbClr val="002060"/>
                </a:solidFill>
              </a:rPr>
              <a:t>int</a:t>
            </a:r>
            <a:r>
              <a:rPr lang="en-US" altLang="zh-CN" sz="1400" dirty="0">
                <a:solidFill>
                  <a:srgbClr val="002060"/>
                </a:solidFill>
              </a:rPr>
              <a:t> </a:t>
            </a:r>
            <a:r>
              <a:rPr lang="en-US" altLang="zh-CN" sz="1400" dirty="0" err="1">
                <a:solidFill>
                  <a:srgbClr val="002060"/>
                </a:solidFill>
              </a:rPr>
              <a:t>arcnum</a:t>
            </a:r>
            <a:r>
              <a:rPr lang="en-US" altLang="zh-CN" sz="1400" dirty="0">
                <a:solidFill>
                  <a:srgbClr val="002060"/>
                </a:solidFill>
              </a:rPr>
              <a:t>;            //</a:t>
            </a:r>
            <a:r>
              <a:rPr lang="zh-CN" altLang="zh-CN" sz="1400" dirty="0">
                <a:solidFill>
                  <a:srgbClr val="002060"/>
                </a:solidFill>
              </a:rPr>
              <a:t>边数</a:t>
            </a:r>
          </a:p>
          <a:p>
            <a:pPr marL="0" indent="0">
              <a:lnSpc>
                <a:spcPts val="2000"/>
              </a:lnSpc>
              <a:spcBef>
                <a:spcPts val="0"/>
              </a:spcBef>
              <a:buNone/>
            </a:pPr>
            <a:r>
              <a:rPr lang="en-US" altLang="zh-CN" sz="1400" dirty="0">
                <a:solidFill>
                  <a:srgbClr val="002060"/>
                </a:solidFill>
              </a:rPr>
              <a:t>  </a:t>
            </a:r>
            <a:r>
              <a:rPr lang="en-US" altLang="zh-CN" sz="1400" dirty="0" err="1">
                <a:solidFill>
                  <a:srgbClr val="002060"/>
                </a:solidFill>
              </a:rPr>
              <a:t>int</a:t>
            </a:r>
            <a:r>
              <a:rPr lang="en-US" altLang="zh-CN" sz="1400" dirty="0">
                <a:solidFill>
                  <a:srgbClr val="002060"/>
                </a:solidFill>
              </a:rPr>
              <a:t> kind;  //</a:t>
            </a:r>
            <a:r>
              <a:rPr lang="zh-CN" altLang="zh-CN" sz="1400" dirty="0">
                <a:solidFill>
                  <a:srgbClr val="002060"/>
                </a:solidFill>
              </a:rPr>
              <a:t>邻接矩阵存储的图的种类</a:t>
            </a:r>
            <a:r>
              <a:rPr lang="en-US" altLang="zh-CN" sz="1400" dirty="0">
                <a:solidFill>
                  <a:srgbClr val="002060"/>
                </a:solidFill>
              </a:rPr>
              <a:t>1:</a:t>
            </a:r>
            <a:r>
              <a:rPr lang="zh-CN" altLang="zh-CN" sz="1400" dirty="0">
                <a:solidFill>
                  <a:srgbClr val="002060"/>
                </a:solidFill>
              </a:rPr>
              <a:t>有向图</a:t>
            </a:r>
            <a:r>
              <a:rPr lang="en-US" altLang="zh-CN" sz="1400" dirty="0">
                <a:solidFill>
                  <a:srgbClr val="002060"/>
                </a:solidFill>
              </a:rPr>
              <a:t> 2:</a:t>
            </a:r>
            <a:r>
              <a:rPr lang="zh-CN" altLang="zh-CN" sz="1400" dirty="0">
                <a:solidFill>
                  <a:srgbClr val="002060"/>
                </a:solidFill>
              </a:rPr>
              <a:t>无向图</a:t>
            </a:r>
            <a:r>
              <a:rPr lang="en-US" altLang="zh-CN" sz="1400" dirty="0">
                <a:solidFill>
                  <a:srgbClr val="002060"/>
                </a:solidFill>
              </a:rPr>
              <a:t> 3</a:t>
            </a:r>
            <a:r>
              <a:rPr lang="zh-CN" altLang="zh-CN" sz="1400" dirty="0">
                <a:solidFill>
                  <a:srgbClr val="002060"/>
                </a:solidFill>
              </a:rPr>
              <a:t>：有向网</a:t>
            </a:r>
            <a:r>
              <a:rPr lang="en-US" altLang="zh-CN" sz="1400" dirty="0">
                <a:solidFill>
                  <a:srgbClr val="002060"/>
                </a:solidFill>
              </a:rPr>
              <a:t> 4</a:t>
            </a:r>
            <a:r>
              <a:rPr lang="zh-CN" altLang="zh-CN" sz="1400" dirty="0">
                <a:solidFill>
                  <a:srgbClr val="002060"/>
                </a:solidFill>
              </a:rPr>
              <a:t>：无向网</a:t>
            </a:r>
          </a:p>
          <a:p>
            <a:pPr marL="0" indent="0">
              <a:lnSpc>
                <a:spcPts val="2000"/>
              </a:lnSpc>
              <a:spcBef>
                <a:spcPts val="0"/>
              </a:spcBef>
              <a:buNone/>
            </a:pPr>
            <a:r>
              <a:rPr lang="en-US" altLang="zh-CN" sz="1400" dirty="0">
                <a:solidFill>
                  <a:srgbClr val="002060"/>
                </a:solidFill>
              </a:rPr>
              <a:t>}</a:t>
            </a:r>
            <a:r>
              <a:rPr lang="en-US" altLang="zh-CN" sz="1400" dirty="0" err="1">
                <a:solidFill>
                  <a:srgbClr val="002060"/>
                </a:solidFill>
              </a:rPr>
              <a:t>MGraph</a:t>
            </a:r>
            <a:r>
              <a:rPr lang="en-US" altLang="zh-CN" sz="1400" dirty="0">
                <a:solidFill>
                  <a:srgbClr val="002060"/>
                </a:solidFill>
              </a:rPr>
              <a:t>;</a:t>
            </a:r>
            <a:endParaRPr lang="zh-CN" altLang="zh-CN" sz="1400" dirty="0">
              <a:solidFill>
                <a:srgbClr val="002060"/>
              </a:solidFill>
            </a:endParaRPr>
          </a:p>
          <a:p>
            <a:pPr>
              <a:lnSpc>
                <a:spcPts val="2500"/>
              </a:lnSpc>
              <a:spcBef>
                <a:spcPts val="0"/>
              </a:spcBef>
            </a:pPr>
            <a:endParaRPr lang="zh-CN" altLang="en-US" sz="1400" dirty="0">
              <a:solidFill>
                <a:srgbClr val="002060"/>
              </a:solidFill>
            </a:endParaRPr>
          </a:p>
        </p:txBody>
      </p:sp>
      <p:sp>
        <p:nvSpPr>
          <p:cNvPr id="4" name="文本框 3"/>
          <p:cNvSpPr txBox="1"/>
          <p:nvPr/>
        </p:nvSpPr>
        <p:spPr>
          <a:xfrm>
            <a:off x="3707904" y="555526"/>
            <a:ext cx="5256584" cy="4893647"/>
          </a:xfrm>
          <a:prstGeom prst="rect">
            <a:avLst/>
          </a:prstGeom>
          <a:solidFill>
            <a:schemeClr val="accent2">
              <a:lumMod val="60000"/>
              <a:lumOff val="40000"/>
            </a:schemeClr>
          </a:solidFill>
        </p:spPr>
        <p:txBody>
          <a:bodyPr wrap="square" rtlCol="0">
            <a:spAutoFit/>
          </a:bodyPr>
          <a:lstStyle/>
          <a:p>
            <a:r>
              <a:rPr lang="en-US" altLang="zh-CN" sz="1600" dirty="0"/>
              <a:t>class Graph{</a:t>
            </a:r>
            <a:endParaRPr lang="zh-CN" altLang="zh-CN" sz="1600" dirty="0"/>
          </a:p>
          <a:p>
            <a:r>
              <a:rPr lang="en-US" altLang="zh-CN" sz="1600" dirty="0"/>
              <a:t>  private:</a:t>
            </a:r>
            <a:endParaRPr lang="zh-CN" altLang="zh-CN" sz="1600" dirty="0"/>
          </a:p>
          <a:p>
            <a:r>
              <a:rPr lang="en-US" altLang="zh-CN" sz="1600" dirty="0"/>
              <a:t>    </a:t>
            </a:r>
            <a:r>
              <a:rPr lang="en-US" altLang="zh-CN" sz="1600" dirty="0" err="1"/>
              <a:t>MGraph</a:t>
            </a:r>
            <a:r>
              <a:rPr lang="en-US" altLang="zh-CN" sz="1600" dirty="0"/>
              <a:t> mg;</a:t>
            </a:r>
            <a:endParaRPr lang="zh-CN" altLang="zh-CN" sz="1600" dirty="0"/>
          </a:p>
          <a:p>
            <a:r>
              <a:rPr lang="en-US" altLang="zh-CN" sz="1600" dirty="0"/>
              <a:t>  public:</a:t>
            </a:r>
            <a:endParaRPr lang="zh-CN" altLang="zh-CN" sz="1600" dirty="0"/>
          </a:p>
          <a:p>
            <a:r>
              <a:rPr lang="en-US" altLang="zh-CN" sz="1600" dirty="0"/>
              <a:t>    void </a:t>
            </a:r>
            <a:r>
              <a:rPr lang="en-US" altLang="zh-CN" sz="1600" dirty="0" err="1"/>
              <a:t>CreateGraph</a:t>
            </a:r>
            <a:r>
              <a:rPr lang="en-US" altLang="zh-CN" sz="1600" dirty="0"/>
              <a:t>();          //</a:t>
            </a:r>
            <a:r>
              <a:rPr lang="zh-CN" altLang="zh-CN" sz="1600" dirty="0"/>
              <a:t>创建图</a:t>
            </a:r>
          </a:p>
          <a:p>
            <a:r>
              <a:rPr lang="en-US" altLang="zh-CN" sz="1600" dirty="0"/>
              <a:t>    </a:t>
            </a:r>
            <a:r>
              <a:rPr lang="en-US" altLang="zh-CN" sz="1600" dirty="0" err="1"/>
              <a:t>int</a:t>
            </a:r>
            <a:r>
              <a:rPr lang="en-US" altLang="zh-CN" sz="1600" dirty="0"/>
              <a:t> </a:t>
            </a:r>
            <a:r>
              <a:rPr lang="en-US" altLang="zh-CN" sz="1600" dirty="0" err="1"/>
              <a:t>LocateVex</a:t>
            </a:r>
            <a:r>
              <a:rPr lang="en-US" altLang="zh-CN" sz="1600" dirty="0"/>
              <a:t>(</a:t>
            </a:r>
            <a:r>
              <a:rPr lang="en-US" altLang="zh-CN" sz="1600" dirty="0" err="1"/>
              <a:t>VEelemType</a:t>
            </a:r>
            <a:r>
              <a:rPr lang="en-US" altLang="zh-CN" sz="1600" dirty="0"/>
              <a:t> x);      </a:t>
            </a:r>
          </a:p>
          <a:p>
            <a:r>
              <a:rPr lang="en-US" altLang="zh-CN" sz="1600" dirty="0"/>
              <a:t>       //</a:t>
            </a:r>
            <a:r>
              <a:rPr lang="zh-CN" altLang="zh-CN" sz="1600" dirty="0"/>
              <a:t>返回图中顶点</a:t>
            </a:r>
            <a:r>
              <a:rPr lang="en-US" altLang="zh-CN" sz="1600" dirty="0"/>
              <a:t>x</a:t>
            </a:r>
            <a:r>
              <a:rPr lang="zh-CN" altLang="zh-CN" sz="1600" dirty="0"/>
              <a:t>在顶点数组中的下标</a:t>
            </a:r>
          </a:p>
          <a:p>
            <a:r>
              <a:rPr lang="en-US" altLang="zh-CN" sz="1600" dirty="0"/>
              <a:t>    void </a:t>
            </a:r>
            <a:r>
              <a:rPr lang="en-US" altLang="zh-CN" sz="1600" dirty="0" err="1"/>
              <a:t>CreateDG</a:t>
            </a:r>
            <a:r>
              <a:rPr lang="en-US" altLang="zh-CN" sz="1600" dirty="0"/>
              <a:t>();      //</a:t>
            </a:r>
            <a:r>
              <a:rPr lang="zh-CN" altLang="zh-CN" sz="1600" dirty="0"/>
              <a:t>构造有向图</a:t>
            </a:r>
          </a:p>
          <a:p>
            <a:r>
              <a:rPr lang="en-US" altLang="zh-CN" sz="1600" dirty="0"/>
              <a:t>    void </a:t>
            </a:r>
            <a:r>
              <a:rPr lang="en-US" altLang="zh-CN" sz="1600" dirty="0" err="1"/>
              <a:t>CreateUDG</a:t>
            </a:r>
            <a:r>
              <a:rPr lang="en-US" altLang="zh-CN" sz="1600" dirty="0"/>
              <a:t>();        //</a:t>
            </a:r>
            <a:r>
              <a:rPr lang="zh-CN" altLang="zh-CN" sz="1600" dirty="0"/>
              <a:t>构造无向图</a:t>
            </a:r>
          </a:p>
          <a:p>
            <a:r>
              <a:rPr lang="en-US" altLang="zh-CN" sz="1600" dirty="0"/>
              <a:t>    void </a:t>
            </a:r>
            <a:r>
              <a:rPr lang="en-US" altLang="zh-CN" sz="1600" dirty="0" err="1"/>
              <a:t>CreateDN</a:t>
            </a:r>
            <a:r>
              <a:rPr lang="en-US" altLang="zh-CN" sz="1600" dirty="0"/>
              <a:t>();           //</a:t>
            </a:r>
            <a:r>
              <a:rPr lang="zh-CN" altLang="zh-CN" sz="1600" dirty="0"/>
              <a:t>构造有向网</a:t>
            </a:r>
          </a:p>
          <a:p>
            <a:r>
              <a:rPr lang="en-US" altLang="zh-CN" sz="1600" dirty="0"/>
              <a:t>    void </a:t>
            </a:r>
            <a:r>
              <a:rPr lang="en-US" altLang="zh-CN" sz="1600" dirty="0" err="1"/>
              <a:t>CreateUDN</a:t>
            </a:r>
            <a:r>
              <a:rPr lang="en-US" altLang="zh-CN" sz="1600" dirty="0"/>
              <a:t>();        //</a:t>
            </a:r>
            <a:r>
              <a:rPr lang="zh-CN" altLang="zh-CN" sz="1600" dirty="0"/>
              <a:t>构造无向网</a:t>
            </a:r>
          </a:p>
          <a:p>
            <a:r>
              <a:rPr lang="en-US" altLang="zh-CN" sz="1600" dirty="0"/>
              <a:t>    </a:t>
            </a:r>
            <a:r>
              <a:rPr lang="en-US" altLang="zh-CN" sz="1600" dirty="0" err="1"/>
              <a:t>int</a:t>
            </a:r>
            <a:r>
              <a:rPr lang="en-US" altLang="zh-CN" sz="1600" dirty="0"/>
              <a:t> </a:t>
            </a:r>
            <a:r>
              <a:rPr lang="en-US" altLang="zh-CN" sz="1600" dirty="0" err="1"/>
              <a:t>DegreeGraph</a:t>
            </a:r>
            <a:r>
              <a:rPr lang="en-US" altLang="zh-CN" sz="1600" dirty="0"/>
              <a:t>(</a:t>
            </a:r>
            <a:r>
              <a:rPr lang="en-US" altLang="zh-CN" sz="1600" dirty="0" err="1"/>
              <a:t>VElemType</a:t>
            </a:r>
            <a:r>
              <a:rPr lang="en-US" altLang="zh-CN" sz="1600" dirty="0"/>
              <a:t> x);  //</a:t>
            </a:r>
            <a:r>
              <a:rPr lang="zh-CN" altLang="zh-CN" sz="1600" dirty="0"/>
              <a:t>计算顶点的度数</a:t>
            </a:r>
          </a:p>
          <a:p>
            <a:r>
              <a:rPr lang="en-US" altLang="zh-CN" sz="1600" dirty="0"/>
              <a:t>    </a:t>
            </a:r>
            <a:r>
              <a:rPr lang="en-US" altLang="zh-CN" sz="1600" dirty="0">
                <a:solidFill>
                  <a:srgbClr val="C00000"/>
                </a:solidFill>
              </a:rPr>
              <a:t>void </a:t>
            </a:r>
            <a:r>
              <a:rPr lang="en-US" altLang="zh-CN" sz="1600" dirty="0" err="1">
                <a:solidFill>
                  <a:srgbClr val="C00000"/>
                </a:solidFill>
              </a:rPr>
              <a:t>ShortPath_DIJ</a:t>
            </a:r>
            <a:r>
              <a:rPr lang="en-US" altLang="zh-CN" sz="1600" dirty="0">
                <a:solidFill>
                  <a:srgbClr val="C00000"/>
                </a:solidFill>
              </a:rPr>
              <a:t>(</a:t>
            </a:r>
            <a:r>
              <a:rPr lang="en-US" altLang="zh-CN" sz="1600" dirty="0" err="1">
                <a:solidFill>
                  <a:srgbClr val="C00000"/>
                </a:solidFill>
              </a:rPr>
              <a:t>VElemType</a:t>
            </a:r>
            <a:r>
              <a:rPr lang="en-US" altLang="zh-CN" sz="1600" dirty="0">
                <a:solidFill>
                  <a:srgbClr val="C00000"/>
                </a:solidFill>
              </a:rPr>
              <a:t> v);      //</a:t>
            </a:r>
            <a:r>
              <a:rPr lang="zh-CN" altLang="zh-CN" sz="1600" dirty="0">
                <a:solidFill>
                  <a:srgbClr val="C00000"/>
                </a:solidFill>
              </a:rPr>
              <a:t>求最短路径</a:t>
            </a:r>
          </a:p>
          <a:p>
            <a:r>
              <a:rPr lang="en-US" altLang="zh-CN" sz="1600" dirty="0">
                <a:solidFill>
                  <a:srgbClr val="C00000"/>
                </a:solidFill>
              </a:rPr>
              <a:t>    void </a:t>
            </a:r>
            <a:r>
              <a:rPr lang="en-US" altLang="zh-CN" sz="1600" dirty="0" err="1">
                <a:solidFill>
                  <a:srgbClr val="C00000"/>
                </a:solidFill>
              </a:rPr>
              <a:t>Dispath</a:t>
            </a:r>
            <a:r>
              <a:rPr lang="en-US" altLang="zh-CN" sz="1600" dirty="0">
                <a:solidFill>
                  <a:srgbClr val="C00000"/>
                </a:solidFill>
              </a:rPr>
              <a:t>(</a:t>
            </a:r>
            <a:r>
              <a:rPr lang="en-US" altLang="zh-CN" sz="1600" dirty="0" err="1">
                <a:solidFill>
                  <a:srgbClr val="C00000"/>
                </a:solidFill>
              </a:rPr>
              <a:t>int</a:t>
            </a:r>
            <a:r>
              <a:rPr lang="en-US" altLang="zh-CN" sz="1600" dirty="0">
                <a:solidFill>
                  <a:srgbClr val="C00000"/>
                </a:solidFill>
              </a:rPr>
              <a:t> </a:t>
            </a:r>
            <a:r>
              <a:rPr lang="en-US" altLang="zh-CN" sz="1600" dirty="0" err="1">
                <a:solidFill>
                  <a:srgbClr val="C00000"/>
                </a:solidFill>
              </a:rPr>
              <a:t>dist</a:t>
            </a:r>
            <a:r>
              <a:rPr lang="en-US" altLang="zh-CN" sz="1600" dirty="0">
                <a:solidFill>
                  <a:srgbClr val="C00000"/>
                </a:solidFill>
              </a:rPr>
              <a:t>[],</a:t>
            </a:r>
            <a:r>
              <a:rPr lang="en-US" altLang="zh-CN" sz="1600" dirty="0" err="1">
                <a:solidFill>
                  <a:srgbClr val="C00000"/>
                </a:solidFill>
              </a:rPr>
              <a:t>int</a:t>
            </a:r>
            <a:r>
              <a:rPr lang="en-US" altLang="zh-CN" sz="1600" dirty="0">
                <a:solidFill>
                  <a:srgbClr val="C00000"/>
                </a:solidFill>
              </a:rPr>
              <a:t> path[],</a:t>
            </a:r>
            <a:r>
              <a:rPr lang="en-US" altLang="zh-CN" sz="1600" dirty="0" err="1">
                <a:solidFill>
                  <a:srgbClr val="C00000"/>
                </a:solidFill>
              </a:rPr>
              <a:t>int</a:t>
            </a:r>
            <a:r>
              <a:rPr lang="en-US" altLang="zh-CN" sz="1600" dirty="0">
                <a:solidFill>
                  <a:srgbClr val="C00000"/>
                </a:solidFill>
              </a:rPr>
              <a:t> s[],</a:t>
            </a:r>
            <a:r>
              <a:rPr lang="en-US" altLang="zh-CN" sz="1600" dirty="0" err="1">
                <a:solidFill>
                  <a:srgbClr val="C00000"/>
                </a:solidFill>
              </a:rPr>
              <a:t>VElemType</a:t>
            </a:r>
            <a:r>
              <a:rPr lang="en-US" altLang="zh-CN" sz="1600" dirty="0">
                <a:solidFill>
                  <a:srgbClr val="C00000"/>
                </a:solidFill>
              </a:rPr>
              <a:t> x);</a:t>
            </a:r>
          </a:p>
          <a:p>
            <a:r>
              <a:rPr lang="en-US" altLang="zh-CN" sz="1600" dirty="0">
                <a:solidFill>
                  <a:srgbClr val="C00000"/>
                </a:solidFill>
              </a:rPr>
              <a:t>      //  </a:t>
            </a:r>
            <a:r>
              <a:rPr lang="zh-CN" altLang="zh-CN" sz="1600" dirty="0">
                <a:solidFill>
                  <a:srgbClr val="C00000"/>
                </a:solidFill>
              </a:rPr>
              <a:t>输出最短路</a:t>
            </a:r>
            <a:r>
              <a:rPr lang="zh-CN" altLang="en-US" sz="1600" dirty="0">
                <a:solidFill>
                  <a:srgbClr val="C00000"/>
                </a:solidFill>
              </a:rPr>
              <a:t>径</a:t>
            </a:r>
            <a:endParaRPr lang="zh-CN" altLang="zh-CN" sz="1600" dirty="0">
              <a:solidFill>
                <a:srgbClr val="C00000"/>
              </a:solidFill>
            </a:endParaRPr>
          </a:p>
          <a:p>
            <a:r>
              <a:rPr lang="en-US" altLang="zh-CN" sz="1600" dirty="0">
                <a:solidFill>
                  <a:srgbClr val="C00000"/>
                </a:solidFill>
              </a:rPr>
              <a:t>    void Floyd();  //Floyd</a:t>
            </a:r>
            <a:r>
              <a:rPr lang="zh-CN" altLang="zh-CN" sz="1600" dirty="0">
                <a:solidFill>
                  <a:srgbClr val="C00000"/>
                </a:solidFill>
              </a:rPr>
              <a:t>算法求最短路径</a:t>
            </a:r>
            <a:endParaRPr lang="en-US" altLang="zh-CN" sz="1600" dirty="0">
              <a:solidFill>
                <a:srgbClr val="C00000"/>
              </a:solidFill>
            </a:endParaRPr>
          </a:p>
          <a:p>
            <a:r>
              <a:rPr lang="en-US" altLang="zh-CN" sz="1200" dirty="0">
                <a:solidFill>
                  <a:srgbClr val="C00000"/>
                </a:solidFill>
              </a:rPr>
              <a:t>     void </a:t>
            </a:r>
            <a:r>
              <a:rPr lang="en-US" altLang="zh-CN" sz="1200" dirty="0" err="1">
                <a:solidFill>
                  <a:srgbClr val="C00000"/>
                </a:solidFill>
              </a:rPr>
              <a:t>Dispath</a:t>
            </a:r>
            <a:r>
              <a:rPr lang="en-US" altLang="zh-CN" sz="1200" dirty="0">
                <a:solidFill>
                  <a:srgbClr val="C00000"/>
                </a:solidFill>
              </a:rPr>
              <a:t>(</a:t>
            </a:r>
            <a:r>
              <a:rPr lang="en-US" altLang="zh-CN" sz="1200" dirty="0" err="1">
                <a:solidFill>
                  <a:srgbClr val="C00000"/>
                </a:solidFill>
              </a:rPr>
              <a:t>int</a:t>
            </a:r>
            <a:r>
              <a:rPr lang="en-US" altLang="zh-CN" sz="1200" dirty="0">
                <a:solidFill>
                  <a:srgbClr val="C00000"/>
                </a:solidFill>
              </a:rPr>
              <a:t> </a:t>
            </a:r>
            <a:r>
              <a:rPr lang="en-US" altLang="zh-CN" sz="1200" dirty="0" err="1">
                <a:solidFill>
                  <a:srgbClr val="C00000"/>
                </a:solidFill>
              </a:rPr>
              <a:t>dist</a:t>
            </a:r>
            <a:r>
              <a:rPr lang="en-US" altLang="zh-CN" sz="1200" dirty="0">
                <a:solidFill>
                  <a:srgbClr val="C00000"/>
                </a:solidFill>
              </a:rPr>
              <a:t>[</a:t>
            </a:r>
            <a:r>
              <a:rPr lang="en-US" altLang="zh-CN" sz="1200" dirty="0" err="1">
                <a:solidFill>
                  <a:srgbClr val="C00000"/>
                </a:solidFill>
              </a:rPr>
              <a:t>MaxVex</a:t>
            </a:r>
            <a:r>
              <a:rPr lang="en-US" altLang="zh-CN" sz="1200" dirty="0">
                <a:solidFill>
                  <a:srgbClr val="C00000"/>
                </a:solidFill>
              </a:rPr>
              <a:t>][</a:t>
            </a:r>
            <a:r>
              <a:rPr lang="en-US" altLang="zh-CN" sz="1200" dirty="0" err="1">
                <a:solidFill>
                  <a:srgbClr val="C00000"/>
                </a:solidFill>
              </a:rPr>
              <a:t>MaxVex</a:t>
            </a:r>
            <a:r>
              <a:rPr lang="en-US" altLang="zh-CN" sz="1200" dirty="0">
                <a:solidFill>
                  <a:srgbClr val="C00000"/>
                </a:solidFill>
              </a:rPr>
              <a:t>],</a:t>
            </a:r>
            <a:r>
              <a:rPr lang="en-US" altLang="zh-CN" sz="1200" dirty="0" err="1">
                <a:solidFill>
                  <a:srgbClr val="C00000"/>
                </a:solidFill>
              </a:rPr>
              <a:t>int</a:t>
            </a:r>
            <a:r>
              <a:rPr lang="en-US" altLang="zh-CN" sz="1200" dirty="0">
                <a:solidFill>
                  <a:srgbClr val="C00000"/>
                </a:solidFill>
              </a:rPr>
              <a:t> path[</a:t>
            </a:r>
            <a:r>
              <a:rPr lang="en-US" altLang="zh-CN" sz="1200" dirty="0" err="1">
                <a:solidFill>
                  <a:srgbClr val="C00000"/>
                </a:solidFill>
              </a:rPr>
              <a:t>MaxVex</a:t>
            </a:r>
            <a:r>
              <a:rPr lang="en-US" altLang="zh-CN" sz="1200" dirty="0">
                <a:solidFill>
                  <a:srgbClr val="C00000"/>
                </a:solidFill>
              </a:rPr>
              <a:t>][</a:t>
            </a:r>
            <a:r>
              <a:rPr lang="en-US" altLang="zh-CN" sz="1200" dirty="0" err="1">
                <a:solidFill>
                  <a:srgbClr val="C00000"/>
                </a:solidFill>
              </a:rPr>
              <a:t>MaxVex</a:t>
            </a:r>
            <a:r>
              <a:rPr lang="en-US" altLang="zh-CN" sz="1200" dirty="0">
                <a:solidFill>
                  <a:srgbClr val="C00000"/>
                </a:solidFill>
              </a:rPr>
              <a:t>]); </a:t>
            </a:r>
          </a:p>
          <a:p>
            <a:r>
              <a:rPr lang="en-US" altLang="zh-CN" sz="1200" dirty="0">
                <a:solidFill>
                  <a:srgbClr val="C00000"/>
                </a:solidFill>
              </a:rPr>
              <a:t>      //</a:t>
            </a:r>
            <a:r>
              <a:rPr lang="zh-CN" altLang="zh-CN" sz="1200" dirty="0">
                <a:solidFill>
                  <a:srgbClr val="C00000"/>
                </a:solidFill>
              </a:rPr>
              <a:t>输出最短路径</a:t>
            </a:r>
          </a:p>
          <a:p>
            <a:r>
              <a:rPr lang="en-US" altLang="zh-CN" sz="1600" dirty="0">
                <a:solidFill>
                  <a:srgbClr val="C00000"/>
                </a:solidFill>
              </a:rPr>
              <a:t>};</a:t>
            </a:r>
            <a:endParaRPr lang="zh-CN" altLang="zh-CN" sz="1600" dirty="0">
              <a:solidFill>
                <a:srgbClr val="C00000"/>
              </a:solidFill>
            </a:endParaRPr>
          </a:p>
          <a:p>
            <a:endParaRPr lang="zh-CN" altLang="en-US" sz="1600" dirty="0"/>
          </a:p>
        </p:txBody>
      </p:sp>
    </p:spTree>
    <p:extLst>
      <p:ext uri="{BB962C8B-B14F-4D97-AF65-F5344CB8AC3E}">
        <p14:creationId xmlns:p14="http://schemas.microsoft.com/office/powerpoint/2010/main" val="205019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4">
                                            <p:txEl>
                                              <p:pRg st="0" end="0"/>
                                            </p:txEl>
                                          </p:spTgt>
                                        </p:tgtEl>
                                        <p:attrNameLst>
                                          <p:attrName>style.visibility</p:attrName>
                                        </p:attrNameLst>
                                      </p:cBhvr>
                                      <p:to>
                                        <p:strVal val="visible"/>
                                      </p:to>
                                    </p:set>
                                    <p:animEffect transition="in" filter="fade">
                                      <p:cBhvr>
                                        <p:cTn id="91" dur="1000"/>
                                        <p:tgtEl>
                                          <p:spTgt spid="4">
                                            <p:txEl>
                                              <p:pRg st="0" end="0"/>
                                            </p:txEl>
                                          </p:spTgt>
                                        </p:tgtEl>
                                      </p:cBhvr>
                                    </p:animEffect>
                                    <p:anim calcmode="lin" valueType="num">
                                      <p:cBhvr>
                                        <p:cTn id="9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4">
                                            <p:txEl>
                                              <p:pRg st="1" end="1"/>
                                            </p:txEl>
                                          </p:spTgt>
                                        </p:tgtEl>
                                        <p:attrNameLst>
                                          <p:attrName>style.visibility</p:attrName>
                                        </p:attrNameLst>
                                      </p:cBhvr>
                                      <p:to>
                                        <p:strVal val="visible"/>
                                      </p:to>
                                    </p:set>
                                    <p:anim calcmode="lin" valueType="num">
                                      <p:cBhvr additive="base">
                                        <p:cTn id="9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4">
                                            <p:txEl>
                                              <p:pRg st="2" end="2"/>
                                            </p:txEl>
                                          </p:spTgt>
                                        </p:tgtEl>
                                        <p:attrNameLst>
                                          <p:attrName>style.visibility</p:attrName>
                                        </p:attrNameLst>
                                      </p:cBhvr>
                                      <p:to>
                                        <p:strVal val="visible"/>
                                      </p:to>
                                    </p:set>
                                    <p:anim calcmode="lin" valueType="num">
                                      <p:cBhvr additive="base">
                                        <p:cTn id="10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4">
                                            <p:txEl>
                                              <p:pRg st="3" end="3"/>
                                            </p:txEl>
                                          </p:spTgt>
                                        </p:tgtEl>
                                        <p:attrNameLst>
                                          <p:attrName>style.visibility</p:attrName>
                                        </p:attrNameLst>
                                      </p:cBhvr>
                                      <p:to>
                                        <p:strVal val="visible"/>
                                      </p:to>
                                    </p:set>
                                    <p:animEffect transition="in" filter="fade">
                                      <p:cBhvr>
                                        <p:cTn id="108" dur="1000"/>
                                        <p:tgtEl>
                                          <p:spTgt spid="4">
                                            <p:txEl>
                                              <p:pRg st="3" end="3"/>
                                            </p:txEl>
                                          </p:spTgt>
                                        </p:tgtEl>
                                      </p:cBhvr>
                                    </p:animEffect>
                                    <p:anim calcmode="lin" valueType="num">
                                      <p:cBhvr>
                                        <p:cTn id="10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1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4">
                                            <p:txEl>
                                              <p:pRg st="4" end="4"/>
                                            </p:txEl>
                                          </p:spTgt>
                                        </p:tgtEl>
                                        <p:attrNameLst>
                                          <p:attrName>style.visibility</p:attrName>
                                        </p:attrNameLst>
                                      </p:cBhvr>
                                      <p:to>
                                        <p:strVal val="visible"/>
                                      </p:to>
                                    </p:set>
                                    <p:animEffect transition="in" filter="fade">
                                      <p:cBhvr>
                                        <p:cTn id="115" dur="1000"/>
                                        <p:tgtEl>
                                          <p:spTgt spid="4">
                                            <p:txEl>
                                              <p:pRg st="4" end="4"/>
                                            </p:txEl>
                                          </p:spTgt>
                                        </p:tgtEl>
                                      </p:cBhvr>
                                    </p:animEffect>
                                    <p:anim calcmode="lin" valueType="num">
                                      <p:cBhvr>
                                        <p:cTn id="11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1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4">
                                            <p:txEl>
                                              <p:pRg st="5" end="5"/>
                                            </p:txEl>
                                          </p:spTgt>
                                        </p:tgtEl>
                                        <p:attrNameLst>
                                          <p:attrName>style.visibility</p:attrName>
                                        </p:attrNameLst>
                                      </p:cBhvr>
                                      <p:to>
                                        <p:strVal val="visible"/>
                                      </p:to>
                                    </p:set>
                                    <p:animEffect transition="in" filter="fade">
                                      <p:cBhvr>
                                        <p:cTn id="122" dur="1000"/>
                                        <p:tgtEl>
                                          <p:spTgt spid="4">
                                            <p:txEl>
                                              <p:pRg st="5" end="5"/>
                                            </p:txEl>
                                          </p:spTgt>
                                        </p:tgtEl>
                                      </p:cBhvr>
                                    </p:animEffect>
                                    <p:anim calcmode="lin" valueType="num">
                                      <p:cBhvr>
                                        <p:cTn id="1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4">
                                            <p:txEl>
                                              <p:pRg st="6" end="6"/>
                                            </p:txEl>
                                          </p:spTgt>
                                        </p:tgtEl>
                                        <p:attrNameLst>
                                          <p:attrName>style.visibility</p:attrName>
                                        </p:attrNameLst>
                                      </p:cBhvr>
                                      <p:to>
                                        <p:strVal val="visible"/>
                                      </p:to>
                                    </p:set>
                                    <p:animEffect transition="in" filter="fade">
                                      <p:cBhvr>
                                        <p:cTn id="129" dur="1000"/>
                                        <p:tgtEl>
                                          <p:spTgt spid="4">
                                            <p:txEl>
                                              <p:pRg st="6" end="6"/>
                                            </p:txEl>
                                          </p:spTgt>
                                        </p:tgtEl>
                                      </p:cBhvr>
                                    </p:animEffect>
                                    <p:anim calcmode="lin" valueType="num">
                                      <p:cBhvr>
                                        <p:cTn id="13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3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4">
                                            <p:txEl>
                                              <p:pRg st="7" end="7"/>
                                            </p:txEl>
                                          </p:spTgt>
                                        </p:tgtEl>
                                        <p:attrNameLst>
                                          <p:attrName>style.visibility</p:attrName>
                                        </p:attrNameLst>
                                      </p:cBhvr>
                                      <p:to>
                                        <p:strVal val="visible"/>
                                      </p:to>
                                    </p:set>
                                    <p:anim calcmode="lin" valueType="num">
                                      <p:cBhvr additive="base">
                                        <p:cTn id="136"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4">
                                            <p:txEl>
                                              <p:pRg st="8" end="8"/>
                                            </p:txEl>
                                          </p:spTgt>
                                        </p:tgtEl>
                                        <p:attrNameLst>
                                          <p:attrName>style.visibility</p:attrName>
                                        </p:attrNameLst>
                                      </p:cBhvr>
                                      <p:to>
                                        <p:strVal val="visible"/>
                                      </p:to>
                                    </p:set>
                                    <p:animEffect transition="in" filter="fade">
                                      <p:cBhvr>
                                        <p:cTn id="142" dur="1000"/>
                                        <p:tgtEl>
                                          <p:spTgt spid="4">
                                            <p:txEl>
                                              <p:pRg st="8" end="8"/>
                                            </p:txEl>
                                          </p:spTgt>
                                        </p:tgtEl>
                                      </p:cBhvr>
                                    </p:animEffect>
                                    <p:anim calcmode="lin" valueType="num">
                                      <p:cBhvr>
                                        <p:cTn id="14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44"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4">
                                            <p:txEl>
                                              <p:pRg st="9" end="9"/>
                                            </p:txEl>
                                          </p:spTgt>
                                        </p:tgtEl>
                                        <p:attrNameLst>
                                          <p:attrName>style.visibility</p:attrName>
                                        </p:attrNameLst>
                                      </p:cBhvr>
                                      <p:to>
                                        <p:strVal val="visible"/>
                                      </p:to>
                                    </p:set>
                                    <p:animEffect transition="in" filter="fade">
                                      <p:cBhvr>
                                        <p:cTn id="149" dur="1000"/>
                                        <p:tgtEl>
                                          <p:spTgt spid="4">
                                            <p:txEl>
                                              <p:pRg st="9" end="9"/>
                                            </p:txEl>
                                          </p:spTgt>
                                        </p:tgtEl>
                                      </p:cBhvr>
                                    </p:animEffect>
                                    <p:anim calcmode="lin" valueType="num">
                                      <p:cBhvr>
                                        <p:cTn id="150"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51"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4">
                                            <p:txEl>
                                              <p:pRg st="10" end="10"/>
                                            </p:txEl>
                                          </p:spTgt>
                                        </p:tgtEl>
                                        <p:attrNameLst>
                                          <p:attrName>style.visibility</p:attrName>
                                        </p:attrNameLst>
                                      </p:cBhvr>
                                      <p:to>
                                        <p:strVal val="visible"/>
                                      </p:to>
                                    </p:set>
                                    <p:animEffect transition="in" filter="fade">
                                      <p:cBhvr>
                                        <p:cTn id="156" dur="1000"/>
                                        <p:tgtEl>
                                          <p:spTgt spid="4">
                                            <p:txEl>
                                              <p:pRg st="10" end="10"/>
                                            </p:txEl>
                                          </p:spTgt>
                                        </p:tgtEl>
                                      </p:cBhvr>
                                    </p:animEffect>
                                    <p:anim calcmode="lin" valueType="num">
                                      <p:cBhvr>
                                        <p:cTn id="157"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58"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42" presetClass="entr" presetSubtype="0" fill="hold" nodeType="clickEffect">
                                  <p:stCondLst>
                                    <p:cond delay="0"/>
                                  </p:stCondLst>
                                  <p:childTnLst>
                                    <p:set>
                                      <p:cBhvr>
                                        <p:cTn id="162" dur="1" fill="hold">
                                          <p:stCondLst>
                                            <p:cond delay="0"/>
                                          </p:stCondLst>
                                        </p:cTn>
                                        <p:tgtEl>
                                          <p:spTgt spid="4">
                                            <p:txEl>
                                              <p:pRg st="11" end="11"/>
                                            </p:txEl>
                                          </p:spTgt>
                                        </p:tgtEl>
                                        <p:attrNameLst>
                                          <p:attrName>style.visibility</p:attrName>
                                        </p:attrNameLst>
                                      </p:cBhvr>
                                      <p:to>
                                        <p:strVal val="visible"/>
                                      </p:to>
                                    </p:set>
                                    <p:animEffect transition="in" filter="fade">
                                      <p:cBhvr>
                                        <p:cTn id="163" dur="1000"/>
                                        <p:tgtEl>
                                          <p:spTgt spid="4">
                                            <p:txEl>
                                              <p:pRg st="11" end="11"/>
                                            </p:txEl>
                                          </p:spTgt>
                                        </p:tgtEl>
                                      </p:cBhvr>
                                    </p:animEffect>
                                    <p:anim calcmode="lin" valueType="num">
                                      <p:cBhvr>
                                        <p:cTn id="164"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165"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42" presetClass="entr" presetSubtype="0" fill="hold" nodeType="clickEffect">
                                  <p:stCondLst>
                                    <p:cond delay="0"/>
                                  </p:stCondLst>
                                  <p:childTnLst>
                                    <p:set>
                                      <p:cBhvr>
                                        <p:cTn id="169" dur="1" fill="hold">
                                          <p:stCondLst>
                                            <p:cond delay="0"/>
                                          </p:stCondLst>
                                        </p:cTn>
                                        <p:tgtEl>
                                          <p:spTgt spid="4">
                                            <p:txEl>
                                              <p:pRg st="12" end="12"/>
                                            </p:txEl>
                                          </p:spTgt>
                                        </p:tgtEl>
                                        <p:attrNameLst>
                                          <p:attrName>style.visibility</p:attrName>
                                        </p:attrNameLst>
                                      </p:cBhvr>
                                      <p:to>
                                        <p:strVal val="visible"/>
                                      </p:to>
                                    </p:set>
                                    <p:animEffect transition="in" filter="fade">
                                      <p:cBhvr>
                                        <p:cTn id="170" dur="1000"/>
                                        <p:tgtEl>
                                          <p:spTgt spid="4">
                                            <p:txEl>
                                              <p:pRg st="12" end="12"/>
                                            </p:txEl>
                                          </p:spTgt>
                                        </p:tgtEl>
                                      </p:cBhvr>
                                    </p:animEffect>
                                    <p:anim calcmode="lin" valueType="num">
                                      <p:cBhvr>
                                        <p:cTn id="171"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172"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0"/>
                                  </p:stCondLst>
                                  <p:childTnLst>
                                    <p:set>
                                      <p:cBhvr>
                                        <p:cTn id="174" dur="1" fill="hold">
                                          <p:stCondLst>
                                            <p:cond delay="0"/>
                                          </p:stCondLst>
                                        </p:cTn>
                                        <p:tgtEl>
                                          <p:spTgt spid="4">
                                            <p:txEl>
                                              <p:pRg st="13" end="13"/>
                                            </p:txEl>
                                          </p:spTgt>
                                        </p:tgtEl>
                                        <p:attrNameLst>
                                          <p:attrName>style.visibility</p:attrName>
                                        </p:attrNameLst>
                                      </p:cBhvr>
                                      <p:to>
                                        <p:strVal val="visible"/>
                                      </p:to>
                                    </p:set>
                                    <p:animEffect transition="in" filter="fade">
                                      <p:cBhvr>
                                        <p:cTn id="175" dur="1000"/>
                                        <p:tgtEl>
                                          <p:spTgt spid="4">
                                            <p:txEl>
                                              <p:pRg st="13" end="13"/>
                                            </p:txEl>
                                          </p:spTgt>
                                        </p:tgtEl>
                                      </p:cBhvr>
                                    </p:animEffect>
                                    <p:anim calcmode="lin" valueType="num">
                                      <p:cBhvr>
                                        <p:cTn id="176"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177" dur="1000" fill="hold"/>
                                        <p:tgtEl>
                                          <p:spTgt spid="4">
                                            <p:txEl>
                                              <p:pRg st="13" end="13"/>
                                            </p:txEl>
                                          </p:spTgt>
                                        </p:tgtEl>
                                        <p:attrNameLst>
                                          <p:attrName>ppt_y</p:attrName>
                                        </p:attrNameLst>
                                      </p:cBhvr>
                                      <p:tavLst>
                                        <p:tav tm="0">
                                          <p:val>
                                            <p:strVal val="#ppt_y+.1"/>
                                          </p:val>
                                        </p:tav>
                                        <p:tav tm="100000">
                                          <p:val>
                                            <p:strVal val="#ppt_y"/>
                                          </p:val>
                                        </p:tav>
                                      </p:tavLst>
                                    </p:anim>
                                  </p:childTnLst>
                                </p:cTn>
                              </p:par>
                              <p:par>
                                <p:cTn id="178" presetID="42" presetClass="entr" presetSubtype="0" fill="hold" nodeType="withEffect">
                                  <p:stCondLst>
                                    <p:cond delay="0"/>
                                  </p:stCondLst>
                                  <p:childTnLst>
                                    <p:set>
                                      <p:cBhvr>
                                        <p:cTn id="179" dur="1" fill="hold">
                                          <p:stCondLst>
                                            <p:cond delay="0"/>
                                          </p:stCondLst>
                                        </p:cTn>
                                        <p:tgtEl>
                                          <p:spTgt spid="4">
                                            <p:txEl>
                                              <p:pRg st="14" end="14"/>
                                            </p:txEl>
                                          </p:spTgt>
                                        </p:tgtEl>
                                        <p:attrNameLst>
                                          <p:attrName>style.visibility</p:attrName>
                                        </p:attrNameLst>
                                      </p:cBhvr>
                                      <p:to>
                                        <p:strVal val="visible"/>
                                      </p:to>
                                    </p:set>
                                    <p:animEffect transition="in" filter="fade">
                                      <p:cBhvr>
                                        <p:cTn id="180" dur="1000"/>
                                        <p:tgtEl>
                                          <p:spTgt spid="4">
                                            <p:txEl>
                                              <p:pRg st="14" end="14"/>
                                            </p:txEl>
                                          </p:spTgt>
                                        </p:tgtEl>
                                      </p:cBhvr>
                                    </p:animEffect>
                                    <p:anim calcmode="lin" valueType="num">
                                      <p:cBhvr>
                                        <p:cTn id="181"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182" dur="1000" fill="hold"/>
                                        <p:tgtEl>
                                          <p:spTgt spid="4">
                                            <p:txEl>
                                              <p:pRg st="14" end="14"/>
                                            </p:txEl>
                                          </p:spTgt>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4">
                                            <p:txEl>
                                              <p:pRg st="15" end="15"/>
                                            </p:txEl>
                                          </p:spTgt>
                                        </p:tgtEl>
                                        <p:attrNameLst>
                                          <p:attrName>style.visibility</p:attrName>
                                        </p:attrNameLst>
                                      </p:cBhvr>
                                      <p:to>
                                        <p:strVal val="visible"/>
                                      </p:to>
                                    </p:set>
                                    <p:animEffect transition="in" filter="fade">
                                      <p:cBhvr>
                                        <p:cTn id="185" dur="1000"/>
                                        <p:tgtEl>
                                          <p:spTgt spid="4">
                                            <p:txEl>
                                              <p:pRg st="15" end="15"/>
                                            </p:txEl>
                                          </p:spTgt>
                                        </p:tgtEl>
                                      </p:cBhvr>
                                    </p:animEffect>
                                    <p:anim calcmode="lin" valueType="num">
                                      <p:cBhvr>
                                        <p:cTn id="186"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187" dur="1000" fill="hold"/>
                                        <p:tgtEl>
                                          <p:spTgt spid="4">
                                            <p:txEl>
                                              <p:pRg st="15" end="15"/>
                                            </p:txEl>
                                          </p:spTgt>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4">
                                            <p:txEl>
                                              <p:pRg st="16" end="16"/>
                                            </p:txEl>
                                          </p:spTgt>
                                        </p:tgtEl>
                                        <p:attrNameLst>
                                          <p:attrName>style.visibility</p:attrName>
                                        </p:attrNameLst>
                                      </p:cBhvr>
                                      <p:to>
                                        <p:strVal val="visible"/>
                                      </p:to>
                                    </p:set>
                                    <p:animEffect transition="in" filter="fade">
                                      <p:cBhvr>
                                        <p:cTn id="190" dur="1000"/>
                                        <p:tgtEl>
                                          <p:spTgt spid="4">
                                            <p:txEl>
                                              <p:pRg st="16" end="16"/>
                                            </p:txEl>
                                          </p:spTgt>
                                        </p:tgtEl>
                                      </p:cBhvr>
                                    </p:animEffect>
                                    <p:anim calcmode="lin" valueType="num">
                                      <p:cBhvr>
                                        <p:cTn id="191" dur="1000" fill="hold"/>
                                        <p:tgtEl>
                                          <p:spTgt spid="4">
                                            <p:txEl>
                                              <p:pRg st="16" end="16"/>
                                            </p:txEl>
                                          </p:spTgt>
                                        </p:tgtEl>
                                        <p:attrNameLst>
                                          <p:attrName>ppt_x</p:attrName>
                                        </p:attrNameLst>
                                      </p:cBhvr>
                                      <p:tavLst>
                                        <p:tav tm="0">
                                          <p:val>
                                            <p:strVal val="#ppt_x"/>
                                          </p:val>
                                        </p:tav>
                                        <p:tav tm="100000">
                                          <p:val>
                                            <p:strVal val="#ppt_x"/>
                                          </p:val>
                                        </p:tav>
                                      </p:tavLst>
                                    </p:anim>
                                    <p:anim calcmode="lin" valueType="num">
                                      <p:cBhvr>
                                        <p:cTn id="192" dur="1000" fill="hold"/>
                                        <p:tgtEl>
                                          <p:spTgt spid="4">
                                            <p:txEl>
                                              <p:pRg st="16" end="16"/>
                                            </p:txEl>
                                          </p:spTgt>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0"/>
                                  </p:stCondLst>
                                  <p:childTnLst>
                                    <p:set>
                                      <p:cBhvr>
                                        <p:cTn id="194" dur="1" fill="hold">
                                          <p:stCondLst>
                                            <p:cond delay="0"/>
                                          </p:stCondLst>
                                        </p:cTn>
                                        <p:tgtEl>
                                          <p:spTgt spid="4">
                                            <p:txEl>
                                              <p:pRg st="17" end="17"/>
                                            </p:txEl>
                                          </p:spTgt>
                                        </p:tgtEl>
                                        <p:attrNameLst>
                                          <p:attrName>style.visibility</p:attrName>
                                        </p:attrNameLst>
                                      </p:cBhvr>
                                      <p:to>
                                        <p:strVal val="visible"/>
                                      </p:to>
                                    </p:set>
                                    <p:animEffect transition="in" filter="fade">
                                      <p:cBhvr>
                                        <p:cTn id="195" dur="1000"/>
                                        <p:tgtEl>
                                          <p:spTgt spid="4">
                                            <p:txEl>
                                              <p:pRg st="17" end="17"/>
                                            </p:txEl>
                                          </p:spTgt>
                                        </p:tgtEl>
                                      </p:cBhvr>
                                    </p:animEffect>
                                    <p:anim calcmode="lin" valueType="num">
                                      <p:cBhvr>
                                        <p:cTn id="196" dur="1000" fill="hold"/>
                                        <p:tgtEl>
                                          <p:spTgt spid="4">
                                            <p:txEl>
                                              <p:pRg st="17" end="17"/>
                                            </p:txEl>
                                          </p:spTgt>
                                        </p:tgtEl>
                                        <p:attrNameLst>
                                          <p:attrName>ppt_x</p:attrName>
                                        </p:attrNameLst>
                                      </p:cBhvr>
                                      <p:tavLst>
                                        <p:tav tm="0">
                                          <p:val>
                                            <p:strVal val="#ppt_x"/>
                                          </p:val>
                                        </p:tav>
                                        <p:tav tm="100000">
                                          <p:val>
                                            <p:strVal val="#ppt_x"/>
                                          </p:val>
                                        </p:tav>
                                      </p:tavLst>
                                    </p:anim>
                                    <p:anim calcmode="lin" valueType="num">
                                      <p:cBhvr>
                                        <p:cTn id="197" dur="1000" fill="hold"/>
                                        <p:tgtEl>
                                          <p:spTgt spid="4">
                                            <p:txEl>
                                              <p:pRg st="17" end="17"/>
                                            </p:txEl>
                                          </p:spTgt>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4">
                                            <p:txEl>
                                              <p:pRg st="18" end="18"/>
                                            </p:txEl>
                                          </p:spTgt>
                                        </p:tgtEl>
                                        <p:attrNameLst>
                                          <p:attrName>style.visibility</p:attrName>
                                        </p:attrNameLst>
                                      </p:cBhvr>
                                      <p:to>
                                        <p:strVal val="visible"/>
                                      </p:to>
                                    </p:set>
                                    <p:animEffect transition="in" filter="fade">
                                      <p:cBhvr>
                                        <p:cTn id="200" dur="1000"/>
                                        <p:tgtEl>
                                          <p:spTgt spid="4">
                                            <p:txEl>
                                              <p:pRg st="18" end="18"/>
                                            </p:txEl>
                                          </p:spTgt>
                                        </p:tgtEl>
                                      </p:cBhvr>
                                    </p:animEffect>
                                    <p:anim calcmode="lin" valueType="num">
                                      <p:cBhvr>
                                        <p:cTn id="201" dur="1000" fill="hold"/>
                                        <p:tgtEl>
                                          <p:spTgt spid="4">
                                            <p:txEl>
                                              <p:pRg st="18" end="18"/>
                                            </p:txEl>
                                          </p:spTgt>
                                        </p:tgtEl>
                                        <p:attrNameLst>
                                          <p:attrName>ppt_x</p:attrName>
                                        </p:attrNameLst>
                                      </p:cBhvr>
                                      <p:tavLst>
                                        <p:tav tm="0">
                                          <p:val>
                                            <p:strVal val="#ppt_x"/>
                                          </p:val>
                                        </p:tav>
                                        <p:tav tm="100000">
                                          <p:val>
                                            <p:strVal val="#ppt_x"/>
                                          </p:val>
                                        </p:tav>
                                      </p:tavLst>
                                    </p:anim>
                                    <p:anim calcmode="lin" valueType="num">
                                      <p:cBhvr>
                                        <p:cTn id="202" dur="1000" fill="hold"/>
                                        <p:tgtEl>
                                          <p:spTgt spid="4">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创建图</a:t>
            </a:r>
          </a:p>
        </p:txBody>
      </p:sp>
      <p:sp>
        <p:nvSpPr>
          <p:cNvPr id="3" name="内容占位符 2"/>
          <p:cNvSpPr>
            <a:spLocks noGrp="1"/>
          </p:cNvSpPr>
          <p:nvPr>
            <p:ph sz="quarter" idx="11"/>
          </p:nvPr>
        </p:nvSpPr>
        <p:spPr>
          <a:xfrm>
            <a:off x="539552" y="915566"/>
            <a:ext cx="7776864" cy="3507876"/>
          </a:xfrm>
        </p:spPr>
        <p:txBody>
          <a:bodyPr/>
          <a:lstStyle/>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void Graph:: </a:t>
            </a:r>
            <a:r>
              <a:rPr lang="en-US" altLang="zh-CN" sz="1800" dirty="0" err="1">
                <a:solidFill>
                  <a:srgbClr val="002060"/>
                </a:solidFill>
                <a:latin typeface="隶书" panose="02010509060101010101" pitchFamily="49" charset="-122"/>
                <a:ea typeface="隶书" panose="02010509060101010101" pitchFamily="49" charset="-122"/>
              </a:rPr>
              <a:t>CreateGraph</a:t>
            </a:r>
            <a:r>
              <a:rPr lang="en-US" altLang="zh-CN" sz="1800" dirty="0">
                <a:solidFill>
                  <a:srgbClr val="002060"/>
                </a:solidFill>
                <a:latin typeface="隶书" panose="02010509060101010101" pitchFamily="49" charset="-122"/>
                <a:ea typeface="隶书" panose="02010509060101010101" pitchFamily="49" charset="-122"/>
              </a:rPr>
              <a:t>(){</a:t>
            </a:r>
            <a:endParaRPr lang="zh-CN" altLang="zh-CN" sz="1800" dirty="0">
              <a:solidFill>
                <a:srgbClr val="002060"/>
              </a:solidFill>
              <a:latin typeface="隶书" panose="02010509060101010101" pitchFamily="49" charset="-122"/>
              <a:ea typeface="隶书" panose="02010509060101010101" pitchFamily="49" charset="-122"/>
            </a:endParaRPr>
          </a:p>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   </a:t>
            </a:r>
            <a:r>
              <a:rPr lang="en-US" altLang="zh-CN" sz="1800" dirty="0" err="1">
                <a:solidFill>
                  <a:srgbClr val="002060"/>
                </a:solidFill>
                <a:latin typeface="隶书" panose="02010509060101010101" pitchFamily="49" charset="-122"/>
                <a:ea typeface="隶书" panose="02010509060101010101" pitchFamily="49" charset="-122"/>
              </a:rPr>
              <a:t>cout</a:t>
            </a:r>
            <a:r>
              <a:rPr lang="en-US" altLang="zh-CN" sz="1800" dirty="0">
                <a:solidFill>
                  <a:srgbClr val="002060"/>
                </a:solidFill>
                <a:latin typeface="隶书" panose="02010509060101010101" pitchFamily="49" charset="-122"/>
                <a:ea typeface="隶书" panose="02010509060101010101" pitchFamily="49" charset="-122"/>
              </a:rPr>
              <a:t>&lt;&lt;”</a:t>
            </a:r>
            <a:r>
              <a:rPr lang="zh-CN" altLang="zh-CN" sz="1800" dirty="0">
                <a:solidFill>
                  <a:srgbClr val="002060"/>
                </a:solidFill>
                <a:latin typeface="隶书" panose="02010509060101010101" pitchFamily="49" charset="-122"/>
                <a:ea typeface="隶书" panose="02010509060101010101" pitchFamily="49" charset="-122"/>
              </a:rPr>
              <a:t>输入图的种类</a:t>
            </a:r>
            <a:r>
              <a:rPr lang="en-US" altLang="zh-CN" sz="1800" dirty="0">
                <a:solidFill>
                  <a:srgbClr val="002060"/>
                </a:solidFill>
                <a:latin typeface="隶书" panose="02010509060101010101" pitchFamily="49" charset="-122"/>
                <a:ea typeface="隶书" panose="02010509060101010101" pitchFamily="49" charset="-122"/>
              </a:rPr>
              <a:t>: 1:</a:t>
            </a:r>
            <a:r>
              <a:rPr lang="zh-CN" altLang="zh-CN" sz="1800" dirty="0">
                <a:solidFill>
                  <a:srgbClr val="002060"/>
                </a:solidFill>
                <a:latin typeface="隶书" panose="02010509060101010101" pitchFamily="49" charset="-122"/>
                <a:ea typeface="隶书" panose="02010509060101010101" pitchFamily="49" charset="-122"/>
              </a:rPr>
              <a:t>有向图</a:t>
            </a:r>
            <a:r>
              <a:rPr lang="en-US" altLang="zh-CN" sz="1800" dirty="0">
                <a:solidFill>
                  <a:srgbClr val="002060"/>
                </a:solidFill>
                <a:latin typeface="隶书" panose="02010509060101010101" pitchFamily="49" charset="-122"/>
                <a:ea typeface="隶书" panose="02010509060101010101" pitchFamily="49" charset="-122"/>
              </a:rPr>
              <a:t> 2:</a:t>
            </a:r>
            <a:r>
              <a:rPr lang="zh-CN" altLang="zh-CN" sz="1800" dirty="0">
                <a:solidFill>
                  <a:srgbClr val="002060"/>
                </a:solidFill>
                <a:latin typeface="隶书" panose="02010509060101010101" pitchFamily="49" charset="-122"/>
                <a:ea typeface="隶书" panose="02010509060101010101" pitchFamily="49" charset="-122"/>
              </a:rPr>
              <a:t>无向图</a:t>
            </a:r>
            <a:r>
              <a:rPr lang="en-US" altLang="zh-CN" sz="1800" dirty="0">
                <a:solidFill>
                  <a:srgbClr val="002060"/>
                </a:solidFill>
                <a:latin typeface="隶书" panose="02010509060101010101" pitchFamily="49" charset="-122"/>
                <a:ea typeface="隶书" panose="02010509060101010101" pitchFamily="49" charset="-122"/>
              </a:rPr>
              <a:t> 3</a:t>
            </a:r>
            <a:r>
              <a:rPr lang="zh-CN" altLang="zh-CN" sz="1800" dirty="0">
                <a:solidFill>
                  <a:srgbClr val="002060"/>
                </a:solidFill>
                <a:latin typeface="隶书" panose="02010509060101010101" pitchFamily="49" charset="-122"/>
                <a:ea typeface="隶书" panose="02010509060101010101" pitchFamily="49" charset="-122"/>
              </a:rPr>
              <a:t>：有向网</a:t>
            </a:r>
            <a:r>
              <a:rPr lang="en-US" altLang="zh-CN" sz="1800" dirty="0">
                <a:solidFill>
                  <a:srgbClr val="002060"/>
                </a:solidFill>
                <a:latin typeface="隶书" panose="02010509060101010101" pitchFamily="49" charset="-122"/>
                <a:ea typeface="隶书" panose="02010509060101010101" pitchFamily="49" charset="-122"/>
              </a:rPr>
              <a:t> 4</a:t>
            </a:r>
            <a:r>
              <a:rPr lang="zh-CN" altLang="zh-CN" sz="1800" dirty="0">
                <a:solidFill>
                  <a:srgbClr val="002060"/>
                </a:solidFill>
                <a:latin typeface="隶书" panose="02010509060101010101" pitchFamily="49" charset="-122"/>
                <a:ea typeface="隶书" panose="02010509060101010101" pitchFamily="49" charset="-122"/>
              </a:rPr>
              <a:t>：无向网</a:t>
            </a:r>
            <a:r>
              <a:rPr lang="en-US" altLang="zh-CN" sz="1800" dirty="0">
                <a:solidFill>
                  <a:srgbClr val="002060"/>
                </a:solidFill>
                <a:latin typeface="隶书" panose="02010509060101010101" pitchFamily="49" charset="-122"/>
                <a:ea typeface="隶书" panose="02010509060101010101" pitchFamily="49" charset="-122"/>
              </a:rPr>
              <a:t>”;</a:t>
            </a:r>
            <a:endParaRPr lang="zh-CN" altLang="zh-CN" sz="1800" dirty="0">
              <a:solidFill>
                <a:srgbClr val="002060"/>
              </a:solidFill>
              <a:latin typeface="隶书" panose="02010509060101010101" pitchFamily="49" charset="-122"/>
              <a:ea typeface="隶书" panose="02010509060101010101" pitchFamily="49" charset="-122"/>
            </a:endParaRPr>
          </a:p>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   </a:t>
            </a:r>
            <a:r>
              <a:rPr lang="en-US" altLang="zh-CN" sz="1800" dirty="0" err="1">
                <a:solidFill>
                  <a:srgbClr val="002060"/>
                </a:solidFill>
                <a:latin typeface="隶书" panose="02010509060101010101" pitchFamily="49" charset="-122"/>
                <a:ea typeface="隶书" panose="02010509060101010101" pitchFamily="49" charset="-122"/>
              </a:rPr>
              <a:t>cin</a:t>
            </a:r>
            <a:r>
              <a:rPr lang="en-US" altLang="zh-CN" sz="1800" dirty="0">
                <a:solidFill>
                  <a:srgbClr val="002060"/>
                </a:solidFill>
                <a:latin typeface="隶书" panose="02010509060101010101" pitchFamily="49" charset="-122"/>
                <a:ea typeface="隶书" panose="02010509060101010101" pitchFamily="49" charset="-122"/>
              </a:rPr>
              <a:t>&gt;&gt;</a:t>
            </a:r>
            <a:r>
              <a:rPr lang="en-US" altLang="zh-CN" sz="1800" dirty="0" err="1">
                <a:solidFill>
                  <a:srgbClr val="002060"/>
                </a:solidFill>
                <a:latin typeface="隶书" panose="02010509060101010101" pitchFamily="49" charset="-122"/>
                <a:ea typeface="隶书" panose="02010509060101010101" pitchFamily="49" charset="-122"/>
              </a:rPr>
              <a:t>mg.kind</a:t>
            </a:r>
            <a:r>
              <a:rPr lang="en-US" altLang="zh-CN" sz="1800" dirty="0">
                <a:solidFill>
                  <a:srgbClr val="002060"/>
                </a:solidFill>
                <a:latin typeface="隶书" panose="02010509060101010101" pitchFamily="49" charset="-122"/>
                <a:ea typeface="隶书" panose="02010509060101010101" pitchFamily="49" charset="-122"/>
              </a:rPr>
              <a:t>;</a:t>
            </a:r>
            <a:endParaRPr lang="zh-CN" altLang="zh-CN" sz="1800" dirty="0">
              <a:solidFill>
                <a:srgbClr val="002060"/>
              </a:solidFill>
              <a:latin typeface="隶书" panose="02010509060101010101" pitchFamily="49" charset="-122"/>
              <a:ea typeface="隶书" panose="02010509060101010101" pitchFamily="49" charset="-122"/>
            </a:endParaRPr>
          </a:p>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   switch(</a:t>
            </a:r>
            <a:r>
              <a:rPr lang="en-US" altLang="zh-CN" sz="1800" dirty="0" err="1">
                <a:solidFill>
                  <a:srgbClr val="002060"/>
                </a:solidFill>
                <a:latin typeface="隶书" panose="02010509060101010101" pitchFamily="49" charset="-122"/>
                <a:ea typeface="隶书" panose="02010509060101010101" pitchFamily="49" charset="-122"/>
              </a:rPr>
              <a:t>mg.kind</a:t>
            </a:r>
            <a:r>
              <a:rPr lang="en-US" altLang="zh-CN" sz="1800" dirty="0">
                <a:solidFill>
                  <a:srgbClr val="002060"/>
                </a:solidFill>
                <a:latin typeface="隶书" panose="02010509060101010101" pitchFamily="49" charset="-122"/>
                <a:ea typeface="隶书" panose="02010509060101010101" pitchFamily="49" charset="-122"/>
              </a:rPr>
              <a:t>){</a:t>
            </a:r>
            <a:endParaRPr lang="zh-CN" altLang="zh-CN" sz="1800" dirty="0">
              <a:solidFill>
                <a:srgbClr val="002060"/>
              </a:solidFill>
              <a:latin typeface="隶书" panose="02010509060101010101" pitchFamily="49" charset="-122"/>
              <a:ea typeface="隶书" panose="02010509060101010101" pitchFamily="49" charset="-122"/>
            </a:endParaRPr>
          </a:p>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      case 1: </a:t>
            </a:r>
            <a:r>
              <a:rPr lang="en-US" altLang="zh-CN" sz="1800" dirty="0" err="1">
                <a:solidFill>
                  <a:srgbClr val="002060"/>
                </a:solidFill>
                <a:latin typeface="隶书" panose="02010509060101010101" pitchFamily="49" charset="-122"/>
                <a:ea typeface="隶书" panose="02010509060101010101" pitchFamily="49" charset="-122"/>
              </a:rPr>
              <a:t>CreateDG</a:t>
            </a:r>
            <a:r>
              <a:rPr lang="en-US" altLang="zh-CN" sz="1800" dirty="0">
                <a:solidFill>
                  <a:srgbClr val="002060"/>
                </a:solidFill>
                <a:latin typeface="隶书" panose="02010509060101010101" pitchFamily="49" charset="-122"/>
                <a:ea typeface="隶书" panose="02010509060101010101" pitchFamily="49" charset="-122"/>
              </a:rPr>
              <a:t>();break;          //</a:t>
            </a:r>
            <a:r>
              <a:rPr lang="zh-CN" altLang="zh-CN" sz="1800" dirty="0">
                <a:solidFill>
                  <a:srgbClr val="002060"/>
                </a:solidFill>
                <a:latin typeface="隶书" panose="02010509060101010101" pitchFamily="49" charset="-122"/>
                <a:ea typeface="隶书" panose="02010509060101010101" pitchFamily="49" charset="-122"/>
              </a:rPr>
              <a:t>构造有向图</a:t>
            </a:r>
          </a:p>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      case 2: </a:t>
            </a:r>
            <a:r>
              <a:rPr lang="en-US" altLang="zh-CN" sz="1800" dirty="0" err="1">
                <a:solidFill>
                  <a:srgbClr val="002060"/>
                </a:solidFill>
                <a:latin typeface="隶书" panose="02010509060101010101" pitchFamily="49" charset="-122"/>
                <a:ea typeface="隶书" panose="02010509060101010101" pitchFamily="49" charset="-122"/>
              </a:rPr>
              <a:t>CreateUDG</a:t>
            </a:r>
            <a:r>
              <a:rPr lang="en-US" altLang="zh-CN" sz="1800" dirty="0">
                <a:solidFill>
                  <a:srgbClr val="002060"/>
                </a:solidFill>
                <a:latin typeface="隶书" panose="02010509060101010101" pitchFamily="49" charset="-122"/>
                <a:ea typeface="隶书" panose="02010509060101010101" pitchFamily="49" charset="-122"/>
              </a:rPr>
              <a:t>();break;        //</a:t>
            </a:r>
            <a:r>
              <a:rPr lang="zh-CN" altLang="zh-CN" sz="1800" dirty="0">
                <a:solidFill>
                  <a:srgbClr val="002060"/>
                </a:solidFill>
                <a:latin typeface="隶书" panose="02010509060101010101" pitchFamily="49" charset="-122"/>
                <a:ea typeface="隶书" panose="02010509060101010101" pitchFamily="49" charset="-122"/>
              </a:rPr>
              <a:t>构造无向图</a:t>
            </a:r>
          </a:p>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      case 3: </a:t>
            </a:r>
            <a:r>
              <a:rPr lang="en-US" altLang="zh-CN" sz="1800" dirty="0" err="1">
                <a:solidFill>
                  <a:srgbClr val="002060"/>
                </a:solidFill>
                <a:latin typeface="隶书" panose="02010509060101010101" pitchFamily="49" charset="-122"/>
                <a:ea typeface="隶书" panose="02010509060101010101" pitchFamily="49" charset="-122"/>
              </a:rPr>
              <a:t>CreateDN</a:t>
            </a:r>
            <a:r>
              <a:rPr lang="en-US" altLang="zh-CN" sz="1800" dirty="0">
                <a:solidFill>
                  <a:srgbClr val="002060"/>
                </a:solidFill>
                <a:latin typeface="隶书" panose="02010509060101010101" pitchFamily="49" charset="-122"/>
                <a:ea typeface="隶书" panose="02010509060101010101" pitchFamily="49" charset="-122"/>
              </a:rPr>
              <a:t>();break;          //</a:t>
            </a:r>
            <a:r>
              <a:rPr lang="zh-CN" altLang="zh-CN" sz="1800" dirty="0">
                <a:solidFill>
                  <a:srgbClr val="002060"/>
                </a:solidFill>
                <a:latin typeface="隶书" panose="02010509060101010101" pitchFamily="49" charset="-122"/>
                <a:ea typeface="隶书" panose="02010509060101010101" pitchFamily="49" charset="-122"/>
              </a:rPr>
              <a:t>构造有向网</a:t>
            </a:r>
          </a:p>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      case 4: </a:t>
            </a:r>
            <a:r>
              <a:rPr lang="en-US" altLang="zh-CN" sz="1800" dirty="0" err="1">
                <a:solidFill>
                  <a:srgbClr val="002060"/>
                </a:solidFill>
                <a:latin typeface="隶书" panose="02010509060101010101" pitchFamily="49" charset="-122"/>
                <a:ea typeface="隶书" panose="02010509060101010101" pitchFamily="49" charset="-122"/>
              </a:rPr>
              <a:t>CreateUDN</a:t>
            </a:r>
            <a:r>
              <a:rPr lang="en-US" altLang="zh-CN" sz="1800" dirty="0">
                <a:solidFill>
                  <a:srgbClr val="002060"/>
                </a:solidFill>
                <a:latin typeface="隶书" panose="02010509060101010101" pitchFamily="49" charset="-122"/>
                <a:ea typeface="隶书" panose="02010509060101010101" pitchFamily="49" charset="-122"/>
              </a:rPr>
              <a:t>();             //</a:t>
            </a:r>
            <a:r>
              <a:rPr lang="zh-CN" altLang="zh-CN" sz="1800" dirty="0">
                <a:solidFill>
                  <a:srgbClr val="002060"/>
                </a:solidFill>
                <a:latin typeface="隶书" panose="02010509060101010101" pitchFamily="49" charset="-122"/>
                <a:ea typeface="隶书" panose="02010509060101010101" pitchFamily="49" charset="-122"/>
              </a:rPr>
              <a:t>构造无向网</a:t>
            </a:r>
          </a:p>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   }</a:t>
            </a:r>
            <a:endParaRPr lang="zh-CN" altLang="zh-CN" sz="1800" dirty="0">
              <a:solidFill>
                <a:srgbClr val="002060"/>
              </a:solidFill>
              <a:latin typeface="隶书" panose="02010509060101010101" pitchFamily="49" charset="-122"/>
              <a:ea typeface="隶书" panose="02010509060101010101" pitchFamily="49" charset="-122"/>
            </a:endParaRPr>
          </a:p>
          <a:p>
            <a:pPr marL="0" indent="0">
              <a:lnSpc>
                <a:spcPts val="2700"/>
              </a:lnSpc>
              <a:spcBef>
                <a:spcPts val="0"/>
              </a:spcBef>
              <a:buNone/>
            </a:pPr>
            <a:r>
              <a:rPr lang="en-US" altLang="zh-CN" sz="1800" dirty="0">
                <a:solidFill>
                  <a:srgbClr val="002060"/>
                </a:solidFill>
                <a:latin typeface="隶书" panose="02010509060101010101" pitchFamily="49" charset="-122"/>
                <a:ea typeface="隶书" panose="02010509060101010101" pitchFamily="49" charset="-122"/>
              </a:rPr>
              <a:t>}  </a:t>
            </a:r>
            <a:endParaRPr lang="zh-CN" altLang="zh-CN" sz="1800" dirty="0">
              <a:solidFill>
                <a:srgbClr val="002060"/>
              </a:solidFill>
              <a:latin typeface="隶书" panose="02010509060101010101" pitchFamily="49" charset="-122"/>
              <a:ea typeface="隶书" panose="02010509060101010101" pitchFamily="49" charset="-122"/>
            </a:endParaRPr>
          </a:p>
          <a:p>
            <a:pPr>
              <a:lnSpc>
                <a:spcPts val="2700"/>
              </a:lnSpc>
              <a:spcBef>
                <a:spcPts val="0"/>
              </a:spcBef>
            </a:pPr>
            <a:endParaRPr lang="zh-CN" altLang="en-US" sz="1800" dirty="0"/>
          </a:p>
        </p:txBody>
      </p:sp>
    </p:spTree>
    <p:extLst>
      <p:ext uri="{BB962C8B-B14F-4D97-AF65-F5344CB8AC3E}">
        <p14:creationId xmlns:p14="http://schemas.microsoft.com/office/powerpoint/2010/main" val="233119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arn(inVertical)">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定位操作</a:t>
            </a:r>
            <a:r>
              <a:rPr lang="en-US" altLang="zh-CN" dirty="0"/>
              <a:t>-</a:t>
            </a:r>
            <a:r>
              <a:rPr lang="zh-CN" altLang="zh-CN" sz="2000" dirty="0"/>
              <a:t>查找顶点信息在顶点数组中的下标</a:t>
            </a:r>
            <a:endParaRPr lang="zh-CN" altLang="en-US" sz="2000" dirty="0"/>
          </a:p>
        </p:txBody>
      </p:sp>
      <p:sp>
        <p:nvSpPr>
          <p:cNvPr id="3" name="内容占位符 2"/>
          <p:cNvSpPr>
            <a:spLocks noGrp="1"/>
          </p:cNvSpPr>
          <p:nvPr>
            <p:ph sz="quarter" idx="11"/>
          </p:nvPr>
        </p:nvSpPr>
        <p:spPr/>
        <p:txBody>
          <a:bodyPr/>
          <a:lstStyle/>
          <a:p>
            <a:pPr marL="0" indent="0">
              <a:lnSpc>
                <a:spcPts val="2600"/>
              </a:lnSpc>
              <a:spcBef>
                <a:spcPts val="0"/>
              </a:spcBef>
              <a:buNone/>
            </a:pPr>
            <a:r>
              <a:rPr lang="en-US" altLang="zh-CN" sz="2000" dirty="0" err="1">
                <a:solidFill>
                  <a:srgbClr val="002060"/>
                </a:solidFill>
                <a:latin typeface="隶书" panose="02010509060101010101" pitchFamily="49" charset="-122"/>
                <a:ea typeface="隶书" panose="02010509060101010101" pitchFamily="49" charset="-122"/>
              </a:rPr>
              <a:t>int</a:t>
            </a:r>
            <a:r>
              <a:rPr lang="en-US" altLang="zh-CN" sz="2000" dirty="0">
                <a:solidFill>
                  <a:srgbClr val="002060"/>
                </a:solidFill>
                <a:latin typeface="隶书" panose="02010509060101010101" pitchFamily="49" charset="-122"/>
                <a:ea typeface="隶书" panose="02010509060101010101" pitchFamily="49" charset="-122"/>
              </a:rPr>
              <a:t> Graph::</a:t>
            </a:r>
            <a:r>
              <a:rPr lang="en-US" altLang="zh-CN" sz="2000" dirty="0" err="1">
                <a:solidFill>
                  <a:srgbClr val="002060"/>
                </a:solidFill>
                <a:latin typeface="隶书" panose="02010509060101010101" pitchFamily="49" charset="-122"/>
                <a:ea typeface="隶书" panose="02010509060101010101" pitchFamily="49" charset="-122"/>
              </a:rPr>
              <a:t>LocateVex</a:t>
            </a:r>
            <a:r>
              <a:rPr lang="en-US" altLang="zh-CN" sz="2000" dirty="0">
                <a:solidFill>
                  <a:srgbClr val="002060"/>
                </a:solidFill>
                <a:latin typeface="隶书" panose="02010509060101010101" pitchFamily="49" charset="-122"/>
                <a:ea typeface="隶书" panose="02010509060101010101" pitchFamily="49" charset="-122"/>
              </a:rPr>
              <a:t>(</a:t>
            </a:r>
            <a:r>
              <a:rPr lang="en-US" altLang="zh-CN" sz="2000" dirty="0" err="1">
                <a:solidFill>
                  <a:srgbClr val="002060"/>
                </a:solidFill>
                <a:latin typeface="隶书" panose="02010509060101010101" pitchFamily="49" charset="-122"/>
                <a:ea typeface="隶书" panose="02010509060101010101" pitchFamily="49" charset="-122"/>
              </a:rPr>
              <a:t>VEelemType</a:t>
            </a:r>
            <a:r>
              <a:rPr lang="en-US" altLang="zh-CN" sz="2000" dirty="0">
                <a:solidFill>
                  <a:srgbClr val="002060"/>
                </a:solidFill>
                <a:latin typeface="隶书" panose="02010509060101010101" pitchFamily="49" charset="-122"/>
                <a:ea typeface="隶书" panose="02010509060101010101" pitchFamily="49" charset="-122"/>
              </a:rPr>
              <a:t> x){</a:t>
            </a:r>
            <a:endParaRPr lang="zh-CN" altLang="zh-CN" sz="2000" dirty="0">
              <a:solidFill>
                <a:srgbClr val="002060"/>
              </a:solidFill>
              <a:latin typeface="隶书" panose="02010509060101010101" pitchFamily="49" charset="-122"/>
              <a:ea typeface="隶书" panose="02010509060101010101" pitchFamily="49" charset="-122"/>
            </a:endParaRPr>
          </a:p>
          <a:p>
            <a:pPr marL="0" indent="0">
              <a:lnSpc>
                <a:spcPts val="2600"/>
              </a:lnSpc>
              <a:spcBef>
                <a:spcPts val="0"/>
              </a:spcBef>
              <a:buNone/>
            </a:pPr>
            <a:r>
              <a:rPr lang="en-US" altLang="zh-CN" sz="2000" dirty="0">
                <a:solidFill>
                  <a:srgbClr val="002060"/>
                </a:solidFill>
                <a:latin typeface="隶书" panose="02010509060101010101" pitchFamily="49" charset="-122"/>
                <a:ea typeface="隶书" panose="02010509060101010101" pitchFamily="49" charset="-122"/>
              </a:rPr>
              <a:t>  for(</a:t>
            </a:r>
            <a:r>
              <a:rPr lang="en-US" altLang="zh-CN" sz="2000" dirty="0" err="1">
                <a:solidFill>
                  <a:srgbClr val="002060"/>
                </a:solidFill>
                <a:latin typeface="隶书" panose="02010509060101010101" pitchFamily="49" charset="-122"/>
                <a:ea typeface="隶书" panose="02010509060101010101" pitchFamily="49" charset="-122"/>
              </a:rPr>
              <a:t>int</a:t>
            </a:r>
            <a:r>
              <a:rPr lang="en-US" altLang="zh-CN" sz="2000" dirty="0">
                <a:solidFill>
                  <a:srgbClr val="002060"/>
                </a:solidFill>
                <a:latin typeface="隶书" panose="02010509060101010101" pitchFamily="49" charset="-122"/>
                <a:ea typeface="隶书" panose="02010509060101010101" pitchFamily="49" charset="-122"/>
              </a:rPr>
              <a:t> </a:t>
            </a:r>
            <a:r>
              <a:rPr lang="en-US" altLang="zh-CN" sz="2000" dirty="0" err="1">
                <a:solidFill>
                  <a:srgbClr val="002060"/>
                </a:solidFill>
                <a:latin typeface="隶书" panose="02010509060101010101" pitchFamily="49" charset="-122"/>
                <a:ea typeface="隶书" panose="02010509060101010101" pitchFamily="49" charset="-122"/>
              </a:rPr>
              <a:t>i</a:t>
            </a:r>
            <a:r>
              <a:rPr lang="en-US" altLang="zh-CN" sz="2000" dirty="0">
                <a:solidFill>
                  <a:srgbClr val="002060"/>
                </a:solidFill>
                <a:latin typeface="隶书" panose="02010509060101010101" pitchFamily="49" charset="-122"/>
                <a:ea typeface="隶书" panose="02010509060101010101" pitchFamily="49" charset="-122"/>
              </a:rPr>
              <a:t>=0;i&lt;</a:t>
            </a:r>
            <a:r>
              <a:rPr lang="en-US" altLang="zh-CN" sz="2000" dirty="0" err="1">
                <a:solidFill>
                  <a:srgbClr val="002060"/>
                </a:solidFill>
                <a:latin typeface="隶书" panose="02010509060101010101" pitchFamily="49" charset="-122"/>
                <a:ea typeface="隶书" panose="02010509060101010101" pitchFamily="49" charset="-122"/>
              </a:rPr>
              <a:t>mg.vexnum;i</a:t>
            </a:r>
            <a:r>
              <a:rPr lang="en-US" altLang="zh-CN" sz="2000" dirty="0">
                <a:solidFill>
                  <a:srgbClr val="002060"/>
                </a:solidFill>
                <a:latin typeface="隶书" panose="02010509060101010101" pitchFamily="49" charset="-122"/>
                <a:ea typeface="隶书" panose="02010509060101010101" pitchFamily="49" charset="-122"/>
              </a:rPr>
              <a:t>++)</a:t>
            </a:r>
            <a:endParaRPr lang="zh-CN" altLang="zh-CN" sz="2000" dirty="0">
              <a:solidFill>
                <a:srgbClr val="002060"/>
              </a:solidFill>
              <a:latin typeface="隶书" panose="02010509060101010101" pitchFamily="49" charset="-122"/>
              <a:ea typeface="隶书" panose="02010509060101010101" pitchFamily="49" charset="-122"/>
            </a:endParaRPr>
          </a:p>
          <a:p>
            <a:pPr marL="0" indent="0">
              <a:lnSpc>
                <a:spcPts val="2600"/>
              </a:lnSpc>
              <a:spcBef>
                <a:spcPts val="0"/>
              </a:spcBef>
              <a:buNone/>
            </a:pPr>
            <a:r>
              <a:rPr lang="en-US" altLang="zh-CN" sz="2000" dirty="0">
                <a:solidFill>
                  <a:srgbClr val="002060"/>
                </a:solidFill>
                <a:latin typeface="隶书" panose="02010509060101010101" pitchFamily="49" charset="-122"/>
                <a:ea typeface="隶书" panose="02010509060101010101" pitchFamily="49" charset="-122"/>
              </a:rPr>
              <a:t>    if(x==</a:t>
            </a:r>
            <a:r>
              <a:rPr lang="en-US" altLang="zh-CN" sz="2000" dirty="0" err="1">
                <a:solidFill>
                  <a:srgbClr val="002060"/>
                </a:solidFill>
                <a:latin typeface="隶书" panose="02010509060101010101" pitchFamily="49" charset="-122"/>
                <a:ea typeface="隶书" panose="02010509060101010101" pitchFamily="49" charset="-122"/>
              </a:rPr>
              <a:t>mg.vexs</a:t>
            </a:r>
            <a:r>
              <a:rPr lang="en-US" altLang="zh-CN" sz="2000" dirty="0">
                <a:solidFill>
                  <a:srgbClr val="002060"/>
                </a:solidFill>
                <a:latin typeface="隶书" panose="02010509060101010101" pitchFamily="49" charset="-122"/>
                <a:ea typeface="隶书" panose="02010509060101010101" pitchFamily="49" charset="-122"/>
              </a:rPr>
              <a:t>[</a:t>
            </a:r>
            <a:r>
              <a:rPr lang="en-US" altLang="zh-CN" sz="2000" dirty="0" err="1">
                <a:solidFill>
                  <a:srgbClr val="002060"/>
                </a:solidFill>
                <a:latin typeface="隶书" panose="02010509060101010101" pitchFamily="49" charset="-122"/>
                <a:ea typeface="隶书" panose="02010509060101010101" pitchFamily="49" charset="-122"/>
              </a:rPr>
              <a:t>i</a:t>
            </a:r>
            <a:r>
              <a:rPr lang="en-US" altLang="zh-CN" sz="2000" dirty="0">
                <a:solidFill>
                  <a:srgbClr val="002060"/>
                </a:solidFill>
                <a:latin typeface="隶书" panose="02010509060101010101" pitchFamily="49" charset="-122"/>
                <a:ea typeface="隶书" panose="02010509060101010101" pitchFamily="49" charset="-122"/>
              </a:rPr>
              <a:t>]) return </a:t>
            </a:r>
            <a:r>
              <a:rPr lang="en-US" altLang="zh-CN" sz="2000" dirty="0" err="1">
                <a:solidFill>
                  <a:srgbClr val="002060"/>
                </a:solidFill>
                <a:latin typeface="隶书" panose="02010509060101010101" pitchFamily="49" charset="-122"/>
                <a:ea typeface="隶书" panose="02010509060101010101" pitchFamily="49" charset="-122"/>
              </a:rPr>
              <a:t>i</a:t>
            </a:r>
            <a:r>
              <a:rPr lang="en-US" altLang="zh-CN" sz="2000" dirty="0">
                <a:solidFill>
                  <a:srgbClr val="002060"/>
                </a:solidFill>
                <a:latin typeface="隶书" panose="02010509060101010101" pitchFamily="49" charset="-122"/>
                <a:ea typeface="隶书" panose="02010509060101010101" pitchFamily="49" charset="-122"/>
              </a:rPr>
              <a:t>;</a:t>
            </a:r>
            <a:endParaRPr lang="zh-CN" altLang="zh-CN" sz="2000" dirty="0">
              <a:solidFill>
                <a:srgbClr val="002060"/>
              </a:solidFill>
              <a:latin typeface="隶书" panose="02010509060101010101" pitchFamily="49" charset="-122"/>
              <a:ea typeface="隶书" panose="02010509060101010101" pitchFamily="49" charset="-122"/>
            </a:endParaRPr>
          </a:p>
          <a:p>
            <a:pPr marL="0" indent="0">
              <a:lnSpc>
                <a:spcPts val="2600"/>
              </a:lnSpc>
              <a:spcBef>
                <a:spcPts val="0"/>
              </a:spcBef>
              <a:buNone/>
            </a:pPr>
            <a:r>
              <a:rPr lang="en-US" altLang="zh-CN" sz="2000" dirty="0">
                <a:solidFill>
                  <a:srgbClr val="002060"/>
                </a:solidFill>
                <a:latin typeface="隶书" panose="02010509060101010101" pitchFamily="49" charset="-122"/>
                <a:ea typeface="隶书" panose="02010509060101010101" pitchFamily="49" charset="-122"/>
              </a:rPr>
              <a:t>  return -1;</a:t>
            </a:r>
            <a:endParaRPr lang="zh-CN" altLang="zh-CN" sz="2000" dirty="0">
              <a:solidFill>
                <a:srgbClr val="002060"/>
              </a:solidFill>
              <a:latin typeface="隶书" panose="02010509060101010101" pitchFamily="49" charset="-122"/>
              <a:ea typeface="隶书" panose="02010509060101010101" pitchFamily="49" charset="-122"/>
            </a:endParaRPr>
          </a:p>
          <a:p>
            <a:pPr marL="0" indent="0">
              <a:lnSpc>
                <a:spcPts val="2600"/>
              </a:lnSpc>
              <a:spcBef>
                <a:spcPts val="0"/>
              </a:spcBef>
              <a:buNone/>
            </a:pPr>
            <a:r>
              <a:rPr lang="en-US" altLang="zh-CN" sz="2000" dirty="0">
                <a:solidFill>
                  <a:srgbClr val="002060"/>
                </a:solidFill>
                <a:latin typeface="隶书" panose="02010509060101010101" pitchFamily="49" charset="-122"/>
                <a:ea typeface="隶书" panose="02010509060101010101" pitchFamily="49" charset="-122"/>
              </a:rPr>
              <a:t>}</a:t>
            </a:r>
            <a:endParaRPr lang="zh-CN" altLang="zh-CN" sz="2000" dirty="0">
              <a:solidFill>
                <a:srgbClr val="002060"/>
              </a:solidFill>
              <a:latin typeface="隶书" panose="02010509060101010101" pitchFamily="49" charset="-122"/>
              <a:ea typeface="隶书" panose="02010509060101010101" pitchFamily="49" charset="-122"/>
            </a:endParaRPr>
          </a:p>
          <a:p>
            <a:pPr marL="0" indent="0">
              <a:buNone/>
            </a:pPr>
            <a:endParaRPr lang="zh-CN" altLang="en-US" dirty="0"/>
          </a:p>
        </p:txBody>
      </p:sp>
    </p:spTree>
    <p:extLst>
      <p:ext uri="{BB962C8B-B14F-4D97-AF65-F5344CB8AC3E}">
        <p14:creationId xmlns:p14="http://schemas.microsoft.com/office/powerpoint/2010/main" val="21702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创建有向图或无向图</a:t>
            </a:r>
          </a:p>
        </p:txBody>
      </p:sp>
      <p:sp>
        <p:nvSpPr>
          <p:cNvPr id="3" name="内容占位符 2"/>
          <p:cNvSpPr>
            <a:spLocks noGrp="1"/>
          </p:cNvSpPr>
          <p:nvPr>
            <p:ph sz="quarter" idx="11"/>
          </p:nvPr>
        </p:nvSpPr>
        <p:spPr>
          <a:xfrm>
            <a:off x="28237" y="987574"/>
            <a:ext cx="6199947" cy="3507876"/>
          </a:xfrm>
        </p:spPr>
        <p:txBody>
          <a:bodyPr/>
          <a:lstStyle/>
          <a:p>
            <a:pPr marL="0" indent="0">
              <a:lnSpc>
                <a:spcPts val="2400"/>
              </a:lnSpc>
              <a:spcBef>
                <a:spcPts val="0"/>
              </a:spcBef>
              <a:buNone/>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void Graph::</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CreateDG</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p>
          <a:p>
            <a:pPr marL="0" indent="0">
              <a:lnSpc>
                <a:spcPts val="2400"/>
              </a:lnSpc>
              <a:spcBef>
                <a:spcPts val="0"/>
              </a:spcBef>
              <a:buNone/>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构造有向图，如果是无向图</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CreateDG</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改为</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CreateUDG</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nSpc>
                <a:spcPts val="2400"/>
              </a:lnSpc>
              <a:spcBef>
                <a:spcPts val="0"/>
              </a:spcBef>
              <a:buNone/>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i,j,h,t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nSpc>
                <a:spcPts val="2400"/>
              </a:lnSpc>
              <a:spcBef>
                <a:spcPts val="0"/>
              </a:spcBef>
              <a:buNone/>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u,v</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nSpc>
                <a:spcPts val="2400"/>
              </a:lnSpc>
              <a:spcBef>
                <a:spcPts val="0"/>
              </a:spcBef>
              <a:buNone/>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flag;       //0</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表示没有弧信息，</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1</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表示有弧信息</a:t>
            </a:r>
          </a:p>
          <a:p>
            <a:pPr marL="0" indent="0">
              <a:lnSpc>
                <a:spcPts val="2400"/>
              </a:lnSpc>
              <a:spcBef>
                <a:spcPts val="0"/>
              </a:spcBef>
              <a:buNone/>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cin</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&gt;&gt;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mg.vexnum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&gt;&gt;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mg.arcnum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&gt;&gt;flag;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nSpc>
                <a:spcPts val="2400"/>
              </a:lnSpc>
              <a:spcBef>
                <a:spcPts val="0"/>
              </a:spcBef>
              <a:buNone/>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for(</a:t>
            </a:r>
            <a:r>
              <a:rPr lang="en-US" altLang="zh-CN" sz="1600" dirty="0" err="1">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60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=0;i&lt;</a:t>
            </a:r>
            <a:r>
              <a:rPr lang="en-US" altLang="zh-CN" sz="1600" dirty="0" err="1">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mg.vexnum;i</a:t>
            </a:r>
            <a:r>
              <a:rPr lang="en-US" altLang="zh-CN" sz="160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nSpc>
                <a:spcPts val="2400"/>
              </a:lnSpc>
              <a:spcBef>
                <a:spcPts val="0"/>
              </a:spcBef>
              <a:buNone/>
            </a:pPr>
            <a:r>
              <a:rPr lang="en-US" altLang="zh-CN" sz="160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cin</a:t>
            </a:r>
            <a:r>
              <a:rPr lang="en-US" altLang="zh-CN" sz="160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&gt;&gt;</a:t>
            </a:r>
            <a:r>
              <a:rPr lang="en-US" altLang="zh-CN" sz="1600" dirty="0" err="1">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mg.vexs</a:t>
            </a:r>
            <a:r>
              <a:rPr lang="en-US" altLang="zh-CN" sz="160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600"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构造顶点信息</a:t>
            </a:r>
          </a:p>
          <a:p>
            <a:pPr marL="0" indent="0">
              <a:lnSpc>
                <a:spcPts val="2400"/>
              </a:lnSpc>
              <a:spcBef>
                <a:spcPts val="0"/>
              </a:spcBef>
              <a:buNone/>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for(</a:t>
            </a:r>
            <a:r>
              <a:rPr lang="en-US" altLang="zh-CN" sz="1600" dirty="0" err="1">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=0;i&lt;</a:t>
            </a:r>
            <a:r>
              <a:rPr lang="en-US" altLang="zh-CN" sz="1600" dirty="0" err="1">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mg.vexnum;i</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nSpc>
                <a:spcPts val="2400"/>
              </a:lnSpc>
              <a:spcBef>
                <a:spcPts val="0"/>
              </a:spcBef>
              <a:buNone/>
            </a:pP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     for(j=0;j&lt;</a:t>
            </a:r>
            <a:r>
              <a:rPr lang="en-US" altLang="zh-CN" sz="1600" dirty="0" err="1">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mg.vexnum;j</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nSpc>
                <a:spcPts val="2400"/>
              </a:lnSpc>
              <a:spcBef>
                <a:spcPts val="0"/>
              </a:spcBef>
              <a:buNone/>
            </a:pP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mg.arcs</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][j].</a:t>
            </a:r>
            <a:r>
              <a:rPr lang="en-US" altLang="zh-CN" sz="1600" dirty="0" err="1">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adj</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 0;    //</a:t>
            </a:r>
            <a:r>
              <a:rPr lang="zh-CN"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用</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0</a:t>
            </a:r>
            <a:r>
              <a:rPr lang="zh-CN"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初化邻接矩阵</a:t>
            </a:r>
          </a:p>
          <a:p>
            <a:pPr marL="0" indent="0">
              <a:lnSpc>
                <a:spcPts val="2400"/>
              </a:lnSpc>
              <a:spcBef>
                <a:spcPts val="0"/>
              </a:spcBef>
              <a:buNone/>
            </a:pP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mg.arcs</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][j].info= NULL;//</a:t>
            </a:r>
            <a:r>
              <a:rPr lang="zh-CN"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用</a:t>
            </a: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NULL</a:t>
            </a:r>
            <a:r>
              <a:rPr lang="zh-CN"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初始化该弧相关信息</a:t>
            </a:r>
          </a:p>
          <a:p>
            <a:pPr marL="0" indent="0">
              <a:lnSpc>
                <a:spcPts val="2400"/>
              </a:lnSpc>
              <a:spcBef>
                <a:spcPts val="0"/>
              </a:spcBef>
              <a:buNone/>
            </a:pPr>
            <a:r>
              <a:rPr lang="en-US"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6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文本框 3"/>
          <p:cNvSpPr txBox="1"/>
          <p:nvPr/>
        </p:nvSpPr>
        <p:spPr>
          <a:xfrm>
            <a:off x="3923928" y="1203598"/>
            <a:ext cx="4752528" cy="3477875"/>
          </a:xfrm>
          <a:prstGeom prst="rect">
            <a:avLst/>
          </a:prstGeom>
          <a:solidFill>
            <a:schemeClr val="accent2"/>
          </a:solidFill>
        </p:spPr>
        <p:txBody>
          <a:bodyPr wrap="square" rtlCol="0">
            <a:spAutoFit/>
          </a:bodyPr>
          <a:lstStyle/>
          <a:p>
            <a:pPr>
              <a:lnSpc>
                <a:spcPts val="2400"/>
              </a:lnSpc>
              <a:spcBef>
                <a:spcPts val="0"/>
              </a:spcBef>
            </a:pPr>
            <a:r>
              <a:rPr lang="en-US" altLang="zh-CN" dirty="0"/>
              <a:t>   </a:t>
            </a:r>
            <a:r>
              <a:rPr lang="en-US" altLang="zh-CN" sz="1600" dirty="0"/>
              <a:t>for(</a:t>
            </a:r>
            <a:r>
              <a:rPr lang="en-US" altLang="zh-CN" sz="1600" dirty="0" err="1"/>
              <a:t>i</a:t>
            </a:r>
            <a:r>
              <a:rPr lang="en-US" altLang="zh-CN" sz="1600" dirty="0"/>
              <a:t>=0;i&lt;</a:t>
            </a:r>
            <a:r>
              <a:rPr lang="en-US" altLang="zh-CN" sz="1600" dirty="0" err="1"/>
              <a:t>mg.arcnum;i</a:t>
            </a:r>
            <a:r>
              <a:rPr lang="en-US" altLang="zh-CN" sz="1600" dirty="0"/>
              <a:t>++){        //</a:t>
            </a:r>
            <a:r>
              <a:rPr lang="zh-CN" altLang="zh-CN" sz="1600" dirty="0"/>
              <a:t>构造邻接矩阵</a:t>
            </a:r>
          </a:p>
          <a:p>
            <a:pPr>
              <a:lnSpc>
                <a:spcPts val="2400"/>
              </a:lnSpc>
              <a:spcBef>
                <a:spcPts val="0"/>
              </a:spcBef>
            </a:pPr>
            <a:r>
              <a:rPr lang="en-US" altLang="zh-CN" sz="1600" dirty="0"/>
              <a:t>      </a:t>
            </a:r>
            <a:r>
              <a:rPr lang="en-US" altLang="zh-CN" sz="1600" dirty="0" err="1"/>
              <a:t>cin</a:t>
            </a:r>
            <a:r>
              <a:rPr lang="en-US" altLang="zh-CN" sz="1600" dirty="0"/>
              <a:t>&gt;&gt;u&gt;&gt;v;</a:t>
            </a:r>
            <a:endParaRPr lang="zh-CN" altLang="zh-CN" sz="1600" dirty="0"/>
          </a:p>
          <a:p>
            <a:pPr>
              <a:lnSpc>
                <a:spcPts val="2400"/>
              </a:lnSpc>
              <a:spcBef>
                <a:spcPts val="0"/>
              </a:spcBef>
            </a:pPr>
            <a:r>
              <a:rPr lang="en-US" altLang="zh-CN" sz="1600" dirty="0"/>
              <a:t>      h=</a:t>
            </a:r>
            <a:r>
              <a:rPr lang="en-US" altLang="zh-CN" sz="1600" dirty="0" err="1"/>
              <a:t>LocateVex</a:t>
            </a:r>
            <a:r>
              <a:rPr lang="en-US" altLang="zh-CN" sz="1600" dirty="0"/>
              <a:t>(u);</a:t>
            </a:r>
            <a:endParaRPr lang="zh-CN" altLang="zh-CN" sz="1600" dirty="0"/>
          </a:p>
          <a:p>
            <a:pPr>
              <a:lnSpc>
                <a:spcPts val="2400"/>
              </a:lnSpc>
              <a:spcBef>
                <a:spcPts val="0"/>
              </a:spcBef>
            </a:pPr>
            <a:r>
              <a:rPr lang="en-US" altLang="zh-CN" sz="1600" dirty="0"/>
              <a:t>      t=</a:t>
            </a:r>
            <a:r>
              <a:rPr lang="en-US" altLang="zh-CN" sz="1600" dirty="0" err="1"/>
              <a:t>LocateVex</a:t>
            </a:r>
            <a:r>
              <a:rPr lang="en-US" altLang="zh-CN" sz="1600" dirty="0"/>
              <a:t>(v);</a:t>
            </a:r>
            <a:endParaRPr lang="zh-CN" altLang="zh-CN" sz="1600" dirty="0"/>
          </a:p>
          <a:p>
            <a:pPr>
              <a:lnSpc>
                <a:spcPts val="2400"/>
              </a:lnSpc>
              <a:spcBef>
                <a:spcPts val="0"/>
              </a:spcBef>
            </a:pPr>
            <a:r>
              <a:rPr lang="en-US" altLang="zh-CN" sz="1600" dirty="0"/>
              <a:t>      if(flag) </a:t>
            </a:r>
            <a:r>
              <a:rPr lang="en-US" altLang="zh-CN" sz="1600" dirty="0" err="1"/>
              <a:t>cin</a:t>
            </a:r>
            <a:r>
              <a:rPr lang="en-US" altLang="zh-CN" sz="1600" dirty="0"/>
              <a:t>&gt;&gt;</a:t>
            </a:r>
            <a:r>
              <a:rPr lang="en-US" altLang="zh-CN" sz="1600" dirty="0" err="1"/>
              <a:t>mg.arcs</a:t>
            </a:r>
            <a:r>
              <a:rPr lang="en-US" altLang="zh-CN" sz="1600" dirty="0"/>
              <a:t>[h][t].info; //</a:t>
            </a:r>
            <a:r>
              <a:rPr lang="zh-CN" altLang="zh-CN" sz="1600" dirty="0"/>
              <a:t>若弧有相关信息，则输入该信息</a:t>
            </a:r>
          </a:p>
          <a:p>
            <a:pPr>
              <a:lnSpc>
                <a:spcPts val="2400"/>
              </a:lnSpc>
              <a:spcBef>
                <a:spcPts val="0"/>
              </a:spcBef>
            </a:pPr>
            <a:r>
              <a:rPr lang="en-US" altLang="zh-CN" sz="1600" dirty="0"/>
              <a:t>      </a:t>
            </a:r>
            <a:r>
              <a:rPr lang="en-US" altLang="zh-CN" sz="1600" dirty="0" err="1"/>
              <a:t>mg.arcs</a:t>
            </a:r>
            <a:r>
              <a:rPr lang="en-US" altLang="zh-CN" sz="1600" dirty="0"/>
              <a:t>[h][t].</a:t>
            </a:r>
            <a:r>
              <a:rPr lang="en-US" altLang="zh-CN" sz="1600" dirty="0" err="1"/>
              <a:t>adj</a:t>
            </a:r>
            <a:r>
              <a:rPr lang="en-US" altLang="zh-CN" sz="1600" dirty="0"/>
              <a:t>=1;       //1</a:t>
            </a:r>
            <a:r>
              <a:rPr lang="zh-CN" altLang="zh-CN" sz="1600" dirty="0"/>
              <a:t>表示顶点相邻</a:t>
            </a:r>
          </a:p>
          <a:p>
            <a:pPr>
              <a:lnSpc>
                <a:spcPts val="2400"/>
              </a:lnSpc>
              <a:spcBef>
                <a:spcPts val="0"/>
              </a:spcBef>
            </a:pPr>
            <a:r>
              <a:rPr lang="en-US" altLang="zh-CN" sz="1600" dirty="0"/>
              <a:t>      //</a:t>
            </a:r>
            <a:r>
              <a:rPr lang="en-US" altLang="zh-CN" sz="1600" dirty="0" err="1"/>
              <a:t>mg.arcs</a:t>
            </a:r>
            <a:r>
              <a:rPr lang="en-US" altLang="zh-CN" sz="1600" dirty="0"/>
              <a:t>[t][h].</a:t>
            </a:r>
            <a:r>
              <a:rPr lang="en-US" altLang="zh-CN" sz="1600" dirty="0" err="1"/>
              <a:t>adj</a:t>
            </a:r>
            <a:r>
              <a:rPr lang="en-US" altLang="zh-CN" sz="1600" dirty="0"/>
              <a:t>=1</a:t>
            </a:r>
            <a:r>
              <a:rPr lang="en-US" altLang="zh-CN" sz="1400" dirty="0"/>
              <a:t>;  //</a:t>
            </a:r>
            <a:r>
              <a:rPr lang="zh-CN" altLang="zh-CN" sz="1400" dirty="0"/>
              <a:t>如果是无向图增加该赋值</a:t>
            </a:r>
          </a:p>
          <a:p>
            <a:pPr>
              <a:lnSpc>
                <a:spcPts val="2400"/>
              </a:lnSpc>
              <a:spcBef>
                <a:spcPts val="0"/>
              </a:spcBef>
            </a:pPr>
            <a:r>
              <a:rPr lang="en-US" altLang="zh-CN" sz="1600" dirty="0"/>
              <a:t>    }</a:t>
            </a:r>
            <a:endParaRPr lang="zh-CN" altLang="zh-CN" sz="1600" dirty="0"/>
          </a:p>
          <a:p>
            <a:pPr>
              <a:lnSpc>
                <a:spcPts val="2400"/>
              </a:lnSpc>
              <a:spcBef>
                <a:spcPts val="0"/>
              </a:spcBef>
            </a:pPr>
            <a:r>
              <a:rPr lang="en-US" altLang="zh-CN" sz="1600" dirty="0"/>
              <a:t>}</a:t>
            </a:r>
          </a:p>
          <a:p>
            <a:pPr>
              <a:lnSpc>
                <a:spcPts val="2400"/>
              </a:lnSpc>
              <a:spcBef>
                <a:spcPts val="0"/>
              </a:spcBef>
            </a:pPr>
            <a:endParaRPr lang="zh-CN" altLang="zh-CN" sz="1600" dirty="0"/>
          </a:p>
        </p:txBody>
      </p:sp>
    </p:spTree>
    <p:extLst>
      <p:ext uri="{BB962C8B-B14F-4D97-AF65-F5344CB8AC3E}">
        <p14:creationId xmlns:p14="http://schemas.microsoft.com/office/powerpoint/2010/main" val="349619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 calcmode="lin" valueType="num">
                                      <p:cBhvr additive="base">
                                        <p:cTn id="5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 calcmode="lin" valueType="num">
                                      <p:cBhvr additive="base">
                                        <p:cTn id="6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ppt_x"/>
                                          </p:val>
                                        </p:tav>
                                        <p:tav tm="100000">
                                          <p:val>
                                            <p:strVal val="#ppt_x"/>
                                          </p:val>
                                        </p:tav>
                                      </p:tavLst>
                                    </p:anim>
                                    <p:anim calcmode="lin" valueType="num">
                                      <p:cBhvr additive="base">
                                        <p:cTn id="7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4">
                                            <p:txEl>
                                              <p:pRg st="0" end="0"/>
                                            </p:txEl>
                                          </p:spTgt>
                                        </p:tgtEl>
                                        <p:attrNameLst>
                                          <p:attrName>style.visibility</p:attrName>
                                        </p:attrNameLst>
                                      </p:cBhvr>
                                      <p:to>
                                        <p:strVal val="visible"/>
                                      </p:to>
                                    </p:set>
                                    <p:anim calcmode="lin" valueType="num">
                                      <p:cBhvr additive="base">
                                        <p:cTn id="7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4">
                                            <p:txEl>
                                              <p:pRg st="1" end="1"/>
                                            </p:txEl>
                                          </p:spTgt>
                                        </p:tgtEl>
                                        <p:attrNameLst>
                                          <p:attrName>style.visibility</p:attrName>
                                        </p:attrNameLst>
                                      </p:cBhvr>
                                      <p:to>
                                        <p:strVal val="visible"/>
                                      </p:to>
                                    </p:set>
                                    <p:anim calcmode="lin" valueType="num">
                                      <p:cBhvr additive="base">
                                        <p:cTn id="8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4">
                                            <p:txEl>
                                              <p:pRg st="2" end="2"/>
                                            </p:txEl>
                                          </p:spTgt>
                                        </p:tgtEl>
                                        <p:attrNameLst>
                                          <p:attrName>style.visibility</p:attrName>
                                        </p:attrNameLst>
                                      </p:cBhvr>
                                      <p:to>
                                        <p:strVal val="visible"/>
                                      </p:to>
                                    </p:set>
                                    <p:animEffect transition="in" filter="fade">
                                      <p:cBhvr>
                                        <p:cTn id="87" dur="1000"/>
                                        <p:tgtEl>
                                          <p:spTgt spid="4">
                                            <p:txEl>
                                              <p:pRg st="2" end="2"/>
                                            </p:txEl>
                                          </p:spTgt>
                                        </p:tgtEl>
                                      </p:cBhvr>
                                    </p:animEffect>
                                    <p:anim calcmode="lin" valueType="num">
                                      <p:cBhvr>
                                        <p:cTn id="8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4">
                                            <p:txEl>
                                              <p:pRg st="3" end="3"/>
                                            </p:txEl>
                                          </p:spTgt>
                                        </p:tgtEl>
                                        <p:attrNameLst>
                                          <p:attrName>style.visibility</p:attrName>
                                        </p:attrNameLst>
                                      </p:cBhvr>
                                      <p:to>
                                        <p:strVal val="visible"/>
                                      </p:to>
                                    </p:set>
                                    <p:animEffect transition="in" filter="fade">
                                      <p:cBhvr>
                                        <p:cTn id="94" dur="1000"/>
                                        <p:tgtEl>
                                          <p:spTgt spid="4">
                                            <p:txEl>
                                              <p:pRg st="3" end="3"/>
                                            </p:txEl>
                                          </p:spTgt>
                                        </p:tgtEl>
                                      </p:cBhvr>
                                    </p:animEffect>
                                    <p:anim calcmode="lin" valueType="num">
                                      <p:cBhvr>
                                        <p:cTn id="9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4">
                                            <p:txEl>
                                              <p:pRg st="4" end="4"/>
                                            </p:txEl>
                                          </p:spTgt>
                                        </p:tgtEl>
                                        <p:attrNameLst>
                                          <p:attrName>style.visibility</p:attrName>
                                        </p:attrNameLst>
                                      </p:cBhvr>
                                      <p:to>
                                        <p:strVal val="visible"/>
                                      </p:to>
                                    </p:set>
                                    <p:animEffect transition="in" filter="fade">
                                      <p:cBhvr>
                                        <p:cTn id="101" dur="1000"/>
                                        <p:tgtEl>
                                          <p:spTgt spid="4">
                                            <p:txEl>
                                              <p:pRg st="4" end="4"/>
                                            </p:txEl>
                                          </p:spTgt>
                                        </p:tgtEl>
                                      </p:cBhvr>
                                    </p:animEffect>
                                    <p:anim calcmode="lin" valueType="num">
                                      <p:cBhvr>
                                        <p:cTn id="10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0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4">
                                            <p:txEl>
                                              <p:pRg st="5" end="5"/>
                                            </p:txEl>
                                          </p:spTgt>
                                        </p:tgtEl>
                                        <p:attrNameLst>
                                          <p:attrName>style.visibility</p:attrName>
                                        </p:attrNameLst>
                                      </p:cBhvr>
                                      <p:to>
                                        <p:strVal val="visible"/>
                                      </p:to>
                                    </p:set>
                                    <p:animEffect transition="in" filter="fade">
                                      <p:cBhvr>
                                        <p:cTn id="108" dur="1000"/>
                                        <p:tgtEl>
                                          <p:spTgt spid="4">
                                            <p:txEl>
                                              <p:pRg st="5" end="5"/>
                                            </p:txEl>
                                          </p:spTgt>
                                        </p:tgtEl>
                                      </p:cBhvr>
                                    </p:animEffect>
                                    <p:anim calcmode="lin" valueType="num">
                                      <p:cBhvr>
                                        <p:cTn id="10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1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4">
                                            <p:txEl>
                                              <p:pRg st="6" end="6"/>
                                            </p:txEl>
                                          </p:spTgt>
                                        </p:tgtEl>
                                        <p:attrNameLst>
                                          <p:attrName>style.visibility</p:attrName>
                                        </p:attrNameLst>
                                      </p:cBhvr>
                                      <p:to>
                                        <p:strVal val="visible"/>
                                      </p:to>
                                    </p:set>
                                    <p:animEffect transition="in" filter="fade">
                                      <p:cBhvr>
                                        <p:cTn id="115" dur="1000"/>
                                        <p:tgtEl>
                                          <p:spTgt spid="4">
                                            <p:txEl>
                                              <p:pRg st="6" end="6"/>
                                            </p:txEl>
                                          </p:spTgt>
                                        </p:tgtEl>
                                      </p:cBhvr>
                                    </p:animEffect>
                                    <p:anim calcmode="lin" valueType="num">
                                      <p:cBhvr>
                                        <p:cTn id="11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17"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4">
                                            <p:txEl>
                                              <p:pRg st="7" end="7"/>
                                            </p:txEl>
                                          </p:spTgt>
                                        </p:tgtEl>
                                        <p:attrNameLst>
                                          <p:attrName>style.visibility</p:attrName>
                                        </p:attrNameLst>
                                      </p:cBhvr>
                                      <p:to>
                                        <p:strVal val="visible"/>
                                      </p:to>
                                    </p:set>
                                    <p:animEffect transition="in" filter="fade">
                                      <p:cBhvr>
                                        <p:cTn id="120" dur="1000"/>
                                        <p:tgtEl>
                                          <p:spTgt spid="4">
                                            <p:txEl>
                                              <p:pRg st="7" end="7"/>
                                            </p:txEl>
                                          </p:spTgt>
                                        </p:tgtEl>
                                      </p:cBhvr>
                                    </p:animEffect>
                                    <p:anim calcmode="lin" valueType="num">
                                      <p:cBhvr>
                                        <p:cTn id="121"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22" dur="1000" fill="hold"/>
                                        <p:tgtEl>
                                          <p:spTgt spid="4">
                                            <p:txEl>
                                              <p:pRg st="7" end="7"/>
                                            </p:txEl>
                                          </p:spTgt>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4">
                                            <p:txEl>
                                              <p:pRg st="8" end="8"/>
                                            </p:txEl>
                                          </p:spTgt>
                                        </p:tgtEl>
                                        <p:attrNameLst>
                                          <p:attrName>style.visibility</p:attrName>
                                        </p:attrNameLst>
                                      </p:cBhvr>
                                      <p:to>
                                        <p:strVal val="visible"/>
                                      </p:to>
                                    </p:set>
                                    <p:animEffect transition="in" filter="fade">
                                      <p:cBhvr>
                                        <p:cTn id="125" dur="1000"/>
                                        <p:tgtEl>
                                          <p:spTgt spid="4">
                                            <p:txEl>
                                              <p:pRg st="8" end="8"/>
                                            </p:txEl>
                                          </p:spTgt>
                                        </p:tgtEl>
                                      </p:cBhvr>
                                    </p:animEffect>
                                    <p:anim calcmode="lin" valueType="num">
                                      <p:cBhvr>
                                        <p:cTn id="126"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27"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创建有向网或无向网</a:t>
            </a:r>
          </a:p>
        </p:txBody>
      </p:sp>
      <p:sp>
        <p:nvSpPr>
          <p:cNvPr id="3" name="内容占位符 2"/>
          <p:cNvSpPr>
            <a:spLocks noGrp="1"/>
          </p:cNvSpPr>
          <p:nvPr>
            <p:ph sz="quarter" idx="11"/>
          </p:nvPr>
        </p:nvSpPr>
        <p:spPr>
          <a:xfrm>
            <a:off x="35496" y="987574"/>
            <a:ext cx="7137400" cy="3507876"/>
          </a:xfrm>
        </p:spPr>
        <p:txBody>
          <a:bodyPr/>
          <a:lstStyle/>
          <a:p>
            <a:pPr marL="0" indent="0">
              <a:lnSpc>
                <a:spcPts val="2200"/>
              </a:lnSpc>
              <a:spcBef>
                <a:spcPts val="0"/>
              </a:spcBef>
              <a:buNone/>
            </a:pPr>
            <a:r>
              <a:rPr lang="en-US" altLang="zh-CN" sz="1800" dirty="0"/>
              <a:t>void Graph::</a:t>
            </a:r>
            <a:r>
              <a:rPr lang="en-US" altLang="zh-CN" sz="1800" dirty="0" err="1"/>
              <a:t>CreateDN</a:t>
            </a:r>
            <a:r>
              <a:rPr lang="en-US" altLang="zh-CN" sz="1800" dirty="0"/>
              <a:t>(){ </a:t>
            </a:r>
          </a:p>
          <a:p>
            <a:pPr marL="0" indent="0">
              <a:lnSpc>
                <a:spcPts val="2200"/>
              </a:lnSpc>
              <a:spcBef>
                <a:spcPts val="0"/>
              </a:spcBef>
              <a:buNone/>
            </a:pPr>
            <a:r>
              <a:rPr lang="en-US" altLang="zh-CN" sz="1800" dirty="0"/>
              <a:t>  //</a:t>
            </a:r>
            <a:r>
              <a:rPr lang="zh-CN" altLang="zh-CN" sz="1800" dirty="0"/>
              <a:t>构造有向网，如果是无向网</a:t>
            </a:r>
            <a:r>
              <a:rPr lang="en-US" altLang="zh-CN" sz="1800" dirty="0" err="1"/>
              <a:t>CreateDN</a:t>
            </a:r>
            <a:r>
              <a:rPr lang="en-US" altLang="zh-CN" sz="1800" dirty="0"/>
              <a:t>()</a:t>
            </a:r>
            <a:r>
              <a:rPr lang="zh-CN" altLang="zh-CN" sz="1800" dirty="0"/>
              <a:t>改为</a:t>
            </a:r>
            <a:r>
              <a:rPr lang="en-US" altLang="zh-CN" sz="1800" dirty="0" err="1"/>
              <a:t>CreateUDN</a:t>
            </a:r>
            <a:r>
              <a:rPr lang="en-US" altLang="zh-CN" sz="1800" dirty="0"/>
              <a:t>()</a:t>
            </a:r>
            <a:endParaRPr lang="zh-CN" altLang="zh-CN" sz="1800" dirty="0"/>
          </a:p>
          <a:p>
            <a:pPr marL="0" indent="0">
              <a:lnSpc>
                <a:spcPts val="2200"/>
              </a:lnSpc>
              <a:spcBef>
                <a:spcPts val="0"/>
              </a:spcBef>
              <a:buNone/>
            </a:pPr>
            <a:r>
              <a:rPr lang="en-US" altLang="zh-CN" sz="1800" dirty="0"/>
              <a:t>   </a:t>
            </a:r>
            <a:r>
              <a:rPr lang="en-US" altLang="zh-CN" sz="1800" dirty="0" err="1"/>
              <a:t>int</a:t>
            </a:r>
            <a:r>
              <a:rPr lang="en-US" altLang="zh-CN" sz="1800" dirty="0"/>
              <a:t> </a:t>
            </a:r>
            <a:r>
              <a:rPr lang="en-US" altLang="zh-CN" sz="1800" dirty="0" err="1"/>
              <a:t>i,j,h,t</a:t>
            </a:r>
            <a:r>
              <a:rPr lang="en-US" altLang="zh-CN" sz="1800" dirty="0"/>
              <a:t>;</a:t>
            </a:r>
            <a:endParaRPr lang="zh-CN" altLang="zh-CN" sz="1800" dirty="0"/>
          </a:p>
          <a:p>
            <a:pPr marL="0" indent="0">
              <a:lnSpc>
                <a:spcPts val="2200"/>
              </a:lnSpc>
              <a:spcBef>
                <a:spcPts val="0"/>
              </a:spcBef>
              <a:buNone/>
            </a:pPr>
            <a:r>
              <a:rPr lang="en-US" altLang="zh-CN" sz="1800" dirty="0"/>
              <a:t>   </a:t>
            </a:r>
            <a:r>
              <a:rPr lang="en-US" altLang="zh-CN" sz="1800" dirty="0" err="1"/>
              <a:t>VElemType</a:t>
            </a:r>
            <a:r>
              <a:rPr lang="en-US" altLang="zh-CN" sz="1800" dirty="0"/>
              <a:t> </a:t>
            </a:r>
            <a:r>
              <a:rPr lang="en-US" altLang="zh-CN" sz="1800" dirty="0" err="1"/>
              <a:t>u,v</a:t>
            </a:r>
            <a:r>
              <a:rPr lang="en-US" altLang="zh-CN" sz="1800" dirty="0"/>
              <a:t>;</a:t>
            </a:r>
            <a:endParaRPr lang="zh-CN" altLang="zh-CN" sz="1800" dirty="0"/>
          </a:p>
          <a:p>
            <a:pPr marL="0" indent="0">
              <a:lnSpc>
                <a:spcPts val="2200"/>
              </a:lnSpc>
              <a:spcBef>
                <a:spcPts val="0"/>
              </a:spcBef>
              <a:buNone/>
            </a:pPr>
            <a:r>
              <a:rPr lang="en-US" altLang="zh-CN" sz="1800" dirty="0"/>
              <a:t>   </a:t>
            </a:r>
            <a:r>
              <a:rPr lang="en-US" altLang="zh-CN" sz="1800" dirty="0" err="1"/>
              <a:t>int</a:t>
            </a:r>
            <a:r>
              <a:rPr lang="en-US" altLang="zh-CN" sz="1800" dirty="0"/>
              <a:t> flag;       //0</a:t>
            </a:r>
            <a:r>
              <a:rPr lang="zh-CN" altLang="zh-CN" sz="1800" dirty="0"/>
              <a:t>表示没有弧信息，</a:t>
            </a:r>
            <a:r>
              <a:rPr lang="en-US" altLang="zh-CN" sz="1800" dirty="0"/>
              <a:t>1</a:t>
            </a:r>
            <a:r>
              <a:rPr lang="zh-CN" altLang="zh-CN" sz="1800" dirty="0"/>
              <a:t>表示有弧信息</a:t>
            </a:r>
          </a:p>
          <a:p>
            <a:pPr marL="0" indent="0">
              <a:lnSpc>
                <a:spcPts val="2200"/>
              </a:lnSpc>
              <a:spcBef>
                <a:spcPts val="0"/>
              </a:spcBef>
              <a:buNone/>
            </a:pPr>
            <a:r>
              <a:rPr lang="en-US" altLang="zh-CN" sz="1800" dirty="0"/>
              <a:t>   </a:t>
            </a:r>
            <a:r>
              <a:rPr lang="en-US" altLang="zh-CN" sz="1800" dirty="0" err="1"/>
              <a:t>cin</a:t>
            </a:r>
            <a:r>
              <a:rPr lang="en-US" altLang="zh-CN" sz="1800" dirty="0"/>
              <a:t>&gt;&gt;</a:t>
            </a:r>
            <a:r>
              <a:rPr lang="en-US" altLang="zh-CN" sz="1800" dirty="0" err="1"/>
              <a:t>mg.vexnum</a:t>
            </a:r>
            <a:r>
              <a:rPr lang="en-US" altLang="zh-CN" sz="1800" dirty="0"/>
              <a:t>&gt;&gt;</a:t>
            </a:r>
            <a:r>
              <a:rPr lang="en-US" altLang="zh-CN" sz="1800" dirty="0" err="1"/>
              <a:t>mg.arcnum</a:t>
            </a:r>
            <a:r>
              <a:rPr lang="en-US" altLang="zh-CN" sz="1800" dirty="0"/>
              <a:t>&gt;&gt;flag;    </a:t>
            </a:r>
            <a:endParaRPr lang="zh-CN" altLang="zh-CN" sz="1800" dirty="0"/>
          </a:p>
          <a:p>
            <a:pPr marL="0" indent="0">
              <a:lnSpc>
                <a:spcPts val="2200"/>
              </a:lnSpc>
              <a:spcBef>
                <a:spcPts val="0"/>
              </a:spcBef>
              <a:buNone/>
            </a:pPr>
            <a:r>
              <a:rPr lang="en-US" altLang="zh-CN" sz="1800" dirty="0"/>
              <a:t>   </a:t>
            </a:r>
            <a:r>
              <a:rPr lang="en-US" altLang="zh-CN" sz="1800" dirty="0">
                <a:solidFill>
                  <a:srgbClr val="0070C0"/>
                </a:solidFill>
              </a:rPr>
              <a:t>for(</a:t>
            </a:r>
            <a:r>
              <a:rPr lang="en-US" altLang="zh-CN" sz="1800" dirty="0" err="1">
                <a:solidFill>
                  <a:srgbClr val="0070C0"/>
                </a:solidFill>
              </a:rPr>
              <a:t>i</a:t>
            </a:r>
            <a:r>
              <a:rPr lang="en-US" altLang="zh-CN" sz="1800" dirty="0">
                <a:solidFill>
                  <a:srgbClr val="0070C0"/>
                </a:solidFill>
              </a:rPr>
              <a:t>=0;i&lt;</a:t>
            </a:r>
            <a:r>
              <a:rPr lang="en-US" altLang="zh-CN" sz="1800" dirty="0" err="1">
                <a:solidFill>
                  <a:srgbClr val="0070C0"/>
                </a:solidFill>
              </a:rPr>
              <a:t>mg.vexnum;i</a:t>
            </a:r>
            <a:r>
              <a:rPr lang="en-US" altLang="zh-CN" sz="1800" dirty="0">
                <a:solidFill>
                  <a:srgbClr val="0070C0"/>
                </a:solidFill>
              </a:rPr>
              <a:t>++)</a:t>
            </a:r>
            <a:endParaRPr lang="zh-CN" altLang="zh-CN" sz="1800" dirty="0">
              <a:solidFill>
                <a:srgbClr val="0070C0"/>
              </a:solidFill>
            </a:endParaRPr>
          </a:p>
          <a:p>
            <a:pPr marL="0" indent="0">
              <a:lnSpc>
                <a:spcPts val="2200"/>
              </a:lnSpc>
              <a:spcBef>
                <a:spcPts val="0"/>
              </a:spcBef>
              <a:buNone/>
            </a:pPr>
            <a:r>
              <a:rPr lang="en-US" altLang="zh-CN" sz="1800" dirty="0">
                <a:solidFill>
                  <a:srgbClr val="0070C0"/>
                </a:solidFill>
              </a:rPr>
              <a:t>      </a:t>
            </a:r>
            <a:r>
              <a:rPr lang="en-US" altLang="zh-CN" sz="1800" dirty="0" err="1">
                <a:solidFill>
                  <a:srgbClr val="0070C0"/>
                </a:solidFill>
              </a:rPr>
              <a:t>cin</a:t>
            </a:r>
            <a:r>
              <a:rPr lang="en-US" altLang="zh-CN" sz="1800" dirty="0">
                <a:solidFill>
                  <a:srgbClr val="0070C0"/>
                </a:solidFill>
              </a:rPr>
              <a:t>&gt;&gt;</a:t>
            </a:r>
            <a:r>
              <a:rPr lang="en-US" altLang="zh-CN" sz="1800" dirty="0" err="1">
                <a:solidFill>
                  <a:srgbClr val="0070C0"/>
                </a:solidFill>
              </a:rPr>
              <a:t>mg.vexs</a:t>
            </a:r>
            <a:r>
              <a:rPr lang="en-US" altLang="zh-CN" sz="1800" dirty="0">
                <a:solidFill>
                  <a:srgbClr val="0070C0"/>
                </a:solidFill>
              </a:rPr>
              <a:t>[</a:t>
            </a:r>
            <a:r>
              <a:rPr lang="en-US" altLang="zh-CN" sz="1800" dirty="0" err="1">
                <a:solidFill>
                  <a:srgbClr val="0070C0"/>
                </a:solidFill>
              </a:rPr>
              <a:t>i</a:t>
            </a:r>
            <a:r>
              <a:rPr lang="en-US" altLang="zh-CN" sz="1800" dirty="0">
                <a:solidFill>
                  <a:srgbClr val="0070C0"/>
                </a:solidFill>
              </a:rPr>
              <a:t>];       //</a:t>
            </a:r>
            <a:r>
              <a:rPr lang="zh-CN" altLang="zh-CN" sz="1800" dirty="0">
                <a:solidFill>
                  <a:srgbClr val="0070C0"/>
                </a:solidFill>
              </a:rPr>
              <a:t>构造顶点信息</a:t>
            </a:r>
          </a:p>
          <a:p>
            <a:pPr marL="0" indent="0">
              <a:lnSpc>
                <a:spcPts val="2200"/>
              </a:lnSpc>
              <a:spcBef>
                <a:spcPts val="0"/>
              </a:spcBef>
              <a:buNone/>
            </a:pPr>
            <a:r>
              <a:rPr lang="en-US" altLang="zh-CN" sz="1800" dirty="0"/>
              <a:t>   </a:t>
            </a:r>
            <a:r>
              <a:rPr lang="en-US" altLang="zh-CN" sz="1800" dirty="0">
                <a:solidFill>
                  <a:srgbClr val="C00000"/>
                </a:solidFill>
              </a:rPr>
              <a:t>for(</a:t>
            </a:r>
            <a:r>
              <a:rPr lang="en-US" altLang="zh-CN" sz="1800" dirty="0" err="1">
                <a:solidFill>
                  <a:srgbClr val="C00000"/>
                </a:solidFill>
              </a:rPr>
              <a:t>i</a:t>
            </a:r>
            <a:r>
              <a:rPr lang="en-US" altLang="zh-CN" sz="1800" dirty="0">
                <a:solidFill>
                  <a:srgbClr val="C00000"/>
                </a:solidFill>
              </a:rPr>
              <a:t>=0;i&lt;</a:t>
            </a:r>
            <a:r>
              <a:rPr lang="en-US" altLang="zh-CN" sz="1800" dirty="0" err="1">
                <a:solidFill>
                  <a:srgbClr val="C00000"/>
                </a:solidFill>
              </a:rPr>
              <a:t>mg.vexnum;i</a:t>
            </a:r>
            <a:r>
              <a:rPr lang="en-US" altLang="zh-CN" sz="1800" dirty="0">
                <a:solidFill>
                  <a:srgbClr val="C00000"/>
                </a:solidFill>
              </a:rPr>
              <a:t>++)</a:t>
            </a:r>
            <a:endParaRPr lang="zh-CN" altLang="zh-CN" sz="1800" dirty="0">
              <a:solidFill>
                <a:srgbClr val="C00000"/>
              </a:solidFill>
            </a:endParaRPr>
          </a:p>
          <a:p>
            <a:pPr marL="0" indent="0">
              <a:lnSpc>
                <a:spcPts val="2200"/>
              </a:lnSpc>
              <a:spcBef>
                <a:spcPts val="0"/>
              </a:spcBef>
              <a:buNone/>
            </a:pPr>
            <a:r>
              <a:rPr lang="en-US" altLang="zh-CN" sz="1800" dirty="0">
                <a:solidFill>
                  <a:srgbClr val="C00000"/>
                </a:solidFill>
              </a:rPr>
              <a:t>      for(j=0;j&lt;</a:t>
            </a:r>
            <a:r>
              <a:rPr lang="en-US" altLang="zh-CN" sz="1800" dirty="0" err="1">
                <a:solidFill>
                  <a:srgbClr val="C00000"/>
                </a:solidFill>
              </a:rPr>
              <a:t>mg.vexnum;j</a:t>
            </a:r>
            <a:r>
              <a:rPr lang="en-US" altLang="zh-CN" sz="1800" dirty="0">
                <a:solidFill>
                  <a:srgbClr val="C00000"/>
                </a:solidFill>
              </a:rPr>
              <a:t>++){</a:t>
            </a:r>
            <a:endParaRPr lang="zh-CN" altLang="zh-CN" sz="1800" dirty="0">
              <a:solidFill>
                <a:srgbClr val="C00000"/>
              </a:solidFill>
            </a:endParaRPr>
          </a:p>
          <a:p>
            <a:pPr marL="0" indent="0">
              <a:lnSpc>
                <a:spcPts val="2200"/>
              </a:lnSpc>
              <a:spcBef>
                <a:spcPts val="0"/>
              </a:spcBef>
              <a:buNone/>
            </a:pPr>
            <a:r>
              <a:rPr lang="en-US" altLang="zh-CN" sz="1800" dirty="0">
                <a:solidFill>
                  <a:srgbClr val="C00000"/>
                </a:solidFill>
              </a:rPr>
              <a:t>        if(</a:t>
            </a:r>
            <a:r>
              <a:rPr lang="en-US" altLang="zh-CN" sz="1800" dirty="0" err="1">
                <a:solidFill>
                  <a:srgbClr val="C00000"/>
                </a:solidFill>
              </a:rPr>
              <a:t>i</a:t>
            </a:r>
            <a:r>
              <a:rPr lang="en-US" altLang="zh-CN" sz="1800" dirty="0">
                <a:solidFill>
                  <a:srgbClr val="C00000"/>
                </a:solidFill>
              </a:rPr>
              <a:t>==j) </a:t>
            </a:r>
            <a:r>
              <a:rPr lang="en-US" altLang="zh-CN" sz="1800" dirty="0" err="1">
                <a:solidFill>
                  <a:srgbClr val="C00000"/>
                </a:solidFill>
              </a:rPr>
              <a:t>mg.arcs</a:t>
            </a:r>
            <a:r>
              <a:rPr lang="en-US" altLang="zh-CN" sz="1800" dirty="0">
                <a:solidFill>
                  <a:srgbClr val="C00000"/>
                </a:solidFill>
              </a:rPr>
              <a:t>[</a:t>
            </a:r>
            <a:r>
              <a:rPr lang="en-US" altLang="zh-CN" sz="1800" dirty="0" err="1">
                <a:solidFill>
                  <a:srgbClr val="C00000"/>
                </a:solidFill>
              </a:rPr>
              <a:t>i</a:t>
            </a:r>
            <a:r>
              <a:rPr lang="en-US" altLang="zh-CN" sz="1800" dirty="0">
                <a:solidFill>
                  <a:srgbClr val="C00000"/>
                </a:solidFill>
              </a:rPr>
              <a:t>][j].</a:t>
            </a:r>
            <a:r>
              <a:rPr lang="en-US" altLang="zh-CN" sz="1800" dirty="0" err="1">
                <a:solidFill>
                  <a:srgbClr val="C00000"/>
                </a:solidFill>
              </a:rPr>
              <a:t>adj</a:t>
            </a:r>
            <a:r>
              <a:rPr lang="en-US" altLang="zh-CN" sz="1800" dirty="0">
                <a:solidFill>
                  <a:srgbClr val="C00000"/>
                </a:solidFill>
              </a:rPr>
              <a:t>=0</a:t>
            </a:r>
            <a:r>
              <a:rPr lang="zh-CN" altLang="zh-CN" sz="1800" dirty="0">
                <a:solidFill>
                  <a:srgbClr val="C00000"/>
                </a:solidFill>
              </a:rPr>
              <a:t>； </a:t>
            </a:r>
          </a:p>
          <a:p>
            <a:pPr marL="0" indent="0">
              <a:lnSpc>
                <a:spcPts val="2200"/>
              </a:lnSpc>
              <a:spcBef>
                <a:spcPts val="0"/>
              </a:spcBef>
              <a:buNone/>
            </a:pPr>
            <a:r>
              <a:rPr lang="en-US" altLang="zh-CN" sz="1800" dirty="0">
                <a:solidFill>
                  <a:srgbClr val="C00000"/>
                </a:solidFill>
              </a:rPr>
              <a:t>        else </a:t>
            </a:r>
            <a:r>
              <a:rPr lang="en-US" altLang="zh-CN" sz="1800" dirty="0" err="1">
                <a:solidFill>
                  <a:srgbClr val="C00000"/>
                </a:solidFill>
              </a:rPr>
              <a:t>mg.arcs</a:t>
            </a:r>
            <a:r>
              <a:rPr lang="en-US" altLang="zh-CN" sz="1800" dirty="0">
                <a:solidFill>
                  <a:srgbClr val="C00000"/>
                </a:solidFill>
              </a:rPr>
              <a:t>[</a:t>
            </a:r>
            <a:r>
              <a:rPr lang="en-US" altLang="zh-CN" sz="1800" dirty="0" err="1">
                <a:solidFill>
                  <a:srgbClr val="C00000"/>
                </a:solidFill>
              </a:rPr>
              <a:t>i</a:t>
            </a:r>
            <a:r>
              <a:rPr lang="en-US" altLang="zh-CN" sz="1800" dirty="0">
                <a:solidFill>
                  <a:srgbClr val="C00000"/>
                </a:solidFill>
              </a:rPr>
              <a:t>][j].</a:t>
            </a:r>
            <a:r>
              <a:rPr lang="en-US" altLang="zh-CN" sz="1800" dirty="0" err="1">
                <a:solidFill>
                  <a:srgbClr val="C00000"/>
                </a:solidFill>
              </a:rPr>
              <a:t>adj</a:t>
            </a:r>
            <a:r>
              <a:rPr lang="en-US" altLang="zh-CN" sz="1800" dirty="0">
                <a:solidFill>
                  <a:srgbClr val="C00000"/>
                </a:solidFill>
              </a:rPr>
              <a:t>= MAXINT;//</a:t>
            </a:r>
            <a:r>
              <a:rPr lang="zh-CN" altLang="zh-CN" sz="1800" dirty="0">
                <a:solidFill>
                  <a:srgbClr val="C00000"/>
                </a:solidFill>
              </a:rPr>
              <a:t>用</a:t>
            </a:r>
            <a:r>
              <a:rPr lang="en-US" altLang="zh-CN" sz="1800" dirty="0">
                <a:solidFill>
                  <a:srgbClr val="C00000"/>
                </a:solidFill>
              </a:rPr>
              <a:t>MAXINT</a:t>
            </a:r>
            <a:r>
              <a:rPr lang="zh-CN" altLang="zh-CN" sz="1800" dirty="0">
                <a:solidFill>
                  <a:srgbClr val="C00000"/>
                </a:solidFill>
              </a:rPr>
              <a:t>初化邻接矩阵</a:t>
            </a:r>
          </a:p>
          <a:p>
            <a:pPr marL="0" indent="0">
              <a:lnSpc>
                <a:spcPts val="2200"/>
              </a:lnSpc>
              <a:spcBef>
                <a:spcPts val="0"/>
              </a:spcBef>
              <a:buNone/>
            </a:pPr>
            <a:r>
              <a:rPr lang="en-US" altLang="zh-CN" sz="1800" dirty="0">
                <a:solidFill>
                  <a:srgbClr val="C00000"/>
                </a:solidFill>
              </a:rPr>
              <a:t>        </a:t>
            </a:r>
            <a:r>
              <a:rPr lang="en-US" altLang="zh-CN" sz="1800" dirty="0" err="1">
                <a:solidFill>
                  <a:srgbClr val="C00000"/>
                </a:solidFill>
              </a:rPr>
              <a:t>mg.arcs</a:t>
            </a:r>
            <a:r>
              <a:rPr lang="en-US" altLang="zh-CN" sz="1800" dirty="0">
                <a:solidFill>
                  <a:srgbClr val="C00000"/>
                </a:solidFill>
              </a:rPr>
              <a:t>[</a:t>
            </a:r>
            <a:r>
              <a:rPr lang="en-US" altLang="zh-CN" sz="1800" dirty="0" err="1">
                <a:solidFill>
                  <a:srgbClr val="C00000"/>
                </a:solidFill>
              </a:rPr>
              <a:t>i</a:t>
            </a:r>
            <a:r>
              <a:rPr lang="en-US" altLang="zh-CN" sz="1800" dirty="0">
                <a:solidFill>
                  <a:srgbClr val="C00000"/>
                </a:solidFill>
              </a:rPr>
              <a:t>][j].info= NULL</a:t>
            </a:r>
            <a:r>
              <a:rPr lang="en-US" altLang="zh-CN" sz="1600" dirty="0">
                <a:solidFill>
                  <a:srgbClr val="C00000"/>
                </a:solidFill>
              </a:rPr>
              <a:t>;//</a:t>
            </a:r>
            <a:r>
              <a:rPr lang="zh-CN" altLang="zh-CN" sz="1600" dirty="0">
                <a:solidFill>
                  <a:srgbClr val="C00000"/>
                </a:solidFill>
              </a:rPr>
              <a:t>用</a:t>
            </a:r>
            <a:r>
              <a:rPr lang="en-US" altLang="zh-CN" sz="1600" dirty="0">
                <a:solidFill>
                  <a:srgbClr val="C00000"/>
                </a:solidFill>
              </a:rPr>
              <a:t>NULL</a:t>
            </a:r>
            <a:r>
              <a:rPr lang="zh-CN" altLang="zh-CN" sz="1600" dirty="0">
                <a:solidFill>
                  <a:srgbClr val="C00000"/>
                </a:solidFill>
              </a:rPr>
              <a:t>初始化该弧相关信息</a:t>
            </a:r>
          </a:p>
          <a:p>
            <a:pPr marL="0" indent="0">
              <a:lnSpc>
                <a:spcPts val="2200"/>
              </a:lnSpc>
              <a:spcBef>
                <a:spcPts val="0"/>
              </a:spcBef>
              <a:buNone/>
            </a:pPr>
            <a:r>
              <a:rPr lang="en-US" altLang="zh-CN" sz="1800" dirty="0">
                <a:solidFill>
                  <a:srgbClr val="C00000"/>
                </a:solidFill>
              </a:rPr>
              <a:t>     }  </a:t>
            </a:r>
            <a:endParaRPr lang="zh-CN" altLang="en-US" sz="1800" dirty="0">
              <a:solidFill>
                <a:srgbClr val="C00000"/>
              </a:solidFill>
            </a:endParaRPr>
          </a:p>
        </p:txBody>
      </p:sp>
      <p:sp>
        <p:nvSpPr>
          <p:cNvPr id="4" name="文本框 3"/>
          <p:cNvSpPr txBox="1"/>
          <p:nvPr/>
        </p:nvSpPr>
        <p:spPr>
          <a:xfrm>
            <a:off x="4274543" y="987574"/>
            <a:ext cx="4869457" cy="3754874"/>
          </a:xfrm>
          <a:prstGeom prst="rect">
            <a:avLst/>
          </a:prstGeom>
          <a:solidFill>
            <a:schemeClr val="accent2"/>
          </a:solidFill>
        </p:spPr>
        <p:txBody>
          <a:bodyPr wrap="square" rtlCol="0">
            <a:spAutoFit/>
          </a:bodyPr>
          <a:lstStyle/>
          <a:p>
            <a:pPr>
              <a:lnSpc>
                <a:spcPts val="2400"/>
              </a:lnSpc>
              <a:spcBef>
                <a:spcPts val="0"/>
              </a:spcBef>
            </a:pPr>
            <a:r>
              <a:rPr lang="en-US" altLang="zh-CN" dirty="0"/>
              <a:t>   for(</a:t>
            </a:r>
            <a:r>
              <a:rPr lang="en-US" altLang="zh-CN" dirty="0" err="1"/>
              <a:t>i</a:t>
            </a:r>
            <a:r>
              <a:rPr lang="en-US" altLang="zh-CN" dirty="0"/>
              <a:t>=0;i&lt;</a:t>
            </a:r>
            <a:r>
              <a:rPr lang="en-US" altLang="zh-CN" dirty="0" err="1"/>
              <a:t>mg.arcnum;i</a:t>
            </a:r>
            <a:r>
              <a:rPr lang="en-US" altLang="zh-CN" dirty="0"/>
              <a:t>++){</a:t>
            </a:r>
            <a:endParaRPr lang="zh-CN" altLang="zh-CN" dirty="0"/>
          </a:p>
          <a:p>
            <a:pPr>
              <a:lnSpc>
                <a:spcPts val="2400"/>
              </a:lnSpc>
              <a:spcBef>
                <a:spcPts val="0"/>
              </a:spcBef>
            </a:pPr>
            <a:r>
              <a:rPr lang="en-US" altLang="zh-CN" dirty="0"/>
              <a:t>       </a:t>
            </a:r>
            <a:r>
              <a:rPr lang="en-US" altLang="zh-CN" dirty="0" err="1"/>
              <a:t>cin</a:t>
            </a:r>
            <a:r>
              <a:rPr lang="en-US" altLang="zh-CN" dirty="0"/>
              <a:t>&gt;&gt;u&gt;&gt;v&gt;&gt;w;</a:t>
            </a:r>
            <a:endParaRPr lang="zh-CN" altLang="zh-CN" dirty="0"/>
          </a:p>
          <a:p>
            <a:pPr>
              <a:lnSpc>
                <a:spcPts val="2400"/>
              </a:lnSpc>
              <a:spcBef>
                <a:spcPts val="0"/>
              </a:spcBef>
            </a:pPr>
            <a:r>
              <a:rPr lang="en-US" altLang="zh-CN" dirty="0"/>
              <a:t>       h=</a:t>
            </a:r>
            <a:r>
              <a:rPr lang="en-US" altLang="zh-CN" dirty="0" err="1"/>
              <a:t>LocateVex</a:t>
            </a:r>
            <a:r>
              <a:rPr lang="en-US" altLang="zh-CN" dirty="0"/>
              <a:t>(u);</a:t>
            </a:r>
            <a:endParaRPr lang="zh-CN" altLang="zh-CN" dirty="0"/>
          </a:p>
          <a:p>
            <a:pPr>
              <a:lnSpc>
                <a:spcPts val="2400"/>
              </a:lnSpc>
              <a:spcBef>
                <a:spcPts val="0"/>
              </a:spcBef>
            </a:pPr>
            <a:r>
              <a:rPr lang="en-US" altLang="zh-CN" dirty="0"/>
              <a:t>       t=</a:t>
            </a:r>
            <a:r>
              <a:rPr lang="en-US" altLang="zh-CN" dirty="0" err="1"/>
              <a:t>LocateVex</a:t>
            </a:r>
            <a:r>
              <a:rPr lang="en-US" altLang="zh-CN" dirty="0"/>
              <a:t>(v);</a:t>
            </a:r>
            <a:endParaRPr lang="zh-CN" altLang="zh-CN" dirty="0"/>
          </a:p>
          <a:p>
            <a:pPr>
              <a:lnSpc>
                <a:spcPts val="2400"/>
              </a:lnSpc>
              <a:spcBef>
                <a:spcPts val="0"/>
              </a:spcBef>
            </a:pPr>
            <a:r>
              <a:rPr lang="en-US" altLang="zh-CN" dirty="0"/>
              <a:t>       if(flag) </a:t>
            </a:r>
            <a:r>
              <a:rPr lang="en-US" altLang="zh-CN" dirty="0" err="1"/>
              <a:t>cin</a:t>
            </a:r>
            <a:r>
              <a:rPr lang="en-US" altLang="zh-CN" dirty="0"/>
              <a:t>&gt;&gt;</a:t>
            </a:r>
            <a:r>
              <a:rPr lang="en-US" altLang="zh-CN" dirty="0" err="1"/>
              <a:t>mg.arcs</a:t>
            </a:r>
            <a:r>
              <a:rPr lang="en-US" altLang="zh-CN" dirty="0"/>
              <a:t>[h][t].info</a:t>
            </a:r>
            <a:r>
              <a:rPr lang="en-US" altLang="zh-CN" sz="1200" dirty="0"/>
              <a:t>;    //</a:t>
            </a:r>
            <a:r>
              <a:rPr lang="zh-CN" altLang="zh-CN" sz="1200" dirty="0"/>
              <a:t>若弧有相关信息，则输入该信息</a:t>
            </a:r>
          </a:p>
          <a:p>
            <a:pPr>
              <a:lnSpc>
                <a:spcPts val="2400"/>
              </a:lnSpc>
              <a:spcBef>
                <a:spcPts val="0"/>
              </a:spcBef>
            </a:pPr>
            <a:r>
              <a:rPr lang="en-US" altLang="zh-CN" dirty="0"/>
              <a:t>       </a:t>
            </a:r>
            <a:r>
              <a:rPr lang="en-US" altLang="zh-CN" dirty="0" err="1"/>
              <a:t>mg.arcs</a:t>
            </a:r>
            <a:r>
              <a:rPr lang="en-US" altLang="zh-CN" dirty="0"/>
              <a:t>[h][t].</a:t>
            </a:r>
            <a:r>
              <a:rPr lang="en-US" altLang="zh-CN" dirty="0" err="1"/>
              <a:t>adj</a:t>
            </a:r>
            <a:r>
              <a:rPr lang="en-US" altLang="zh-CN" dirty="0"/>
              <a:t>=w;</a:t>
            </a:r>
            <a:endParaRPr lang="zh-CN" altLang="zh-CN" dirty="0"/>
          </a:p>
          <a:p>
            <a:pPr>
              <a:lnSpc>
                <a:spcPts val="2400"/>
              </a:lnSpc>
              <a:spcBef>
                <a:spcPts val="0"/>
              </a:spcBef>
            </a:pPr>
            <a:r>
              <a:rPr lang="en-US" altLang="zh-CN" dirty="0"/>
              <a:t>       //</a:t>
            </a:r>
            <a:r>
              <a:rPr lang="en-US" altLang="zh-CN" dirty="0" err="1"/>
              <a:t>mg.arcs</a:t>
            </a:r>
            <a:r>
              <a:rPr lang="en-US" altLang="zh-CN" dirty="0"/>
              <a:t>[t][h].</a:t>
            </a:r>
            <a:r>
              <a:rPr lang="en-US" altLang="zh-CN" dirty="0" err="1"/>
              <a:t>adj</a:t>
            </a:r>
            <a:r>
              <a:rPr lang="en-US" altLang="zh-CN" dirty="0"/>
              <a:t>=w;  </a:t>
            </a:r>
            <a:r>
              <a:rPr lang="en-US" altLang="zh-CN" sz="1200" dirty="0"/>
              <a:t>//</a:t>
            </a:r>
            <a:r>
              <a:rPr lang="zh-CN" altLang="zh-CN" sz="1200" dirty="0"/>
              <a:t>如果是无向网增加该赋值</a:t>
            </a:r>
          </a:p>
          <a:p>
            <a:pPr>
              <a:lnSpc>
                <a:spcPts val="2400"/>
              </a:lnSpc>
              <a:spcBef>
                <a:spcPts val="0"/>
              </a:spcBef>
            </a:pPr>
            <a:r>
              <a:rPr lang="en-US" altLang="zh-CN" dirty="0"/>
              <a:t>   }</a:t>
            </a:r>
            <a:endParaRPr lang="zh-CN" altLang="zh-CN" dirty="0"/>
          </a:p>
          <a:p>
            <a:pPr>
              <a:lnSpc>
                <a:spcPts val="2400"/>
              </a:lnSpc>
              <a:spcBef>
                <a:spcPts val="0"/>
              </a:spcBef>
            </a:pPr>
            <a:r>
              <a:rPr lang="en-US" altLang="zh-CN" dirty="0"/>
              <a:t>}</a:t>
            </a:r>
            <a:endParaRPr lang="zh-CN" altLang="zh-CN" dirty="0"/>
          </a:p>
          <a:p>
            <a:pPr>
              <a:lnSpc>
                <a:spcPts val="2400"/>
              </a:lnSpc>
              <a:spcBef>
                <a:spcPts val="0"/>
              </a:spcBef>
            </a:pPr>
            <a:endParaRPr lang="zh-CN" altLang="en-US" dirty="0"/>
          </a:p>
          <a:p>
            <a:endParaRPr lang="zh-CN" altLang="en-US" dirty="0"/>
          </a:p>
        </p:txBody>
      </p:sp>
    </p:spTree>
    <p:extLst>
      <p:ext uri="{BB962C8B-B14F-4D97-AF65-F5344CB8AC3E}">
        <p14:creationId xmlns:p14="http://schemas.microsoft.com/office/powerpoint/2010/main" val="12603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 calcmode="lin" valueType="num">
                                      <p:cBhvr additive="base">
                                        <p:cTn id="6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4">
                                            <p:txEl>
                                              <p:pRg st="0" end="0"/>
                                            </p:txEl>
                                          </p:spTgt>
                                        </p:tgtEl>
                                        <p:attrNameLst>
                                          <p:attrName>style.visibility</p:attrName>
                                        </p:attrNameLst>
                                      </p:cBhvr>
                                      <p:to>
                                        <p:strVal val="visible"/>
                                      </p:to>
                                    </p:set>
                                    <p:anim calcmode="lin" valueType="num">
                                      <p:cBhvr additive="base">
                                        <p:cTn id="8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anim calcmode="lin" valueType="num">
                                      <p:cBhvr additive="base">
                                        <p:cTn id="8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4">
                                            <p:txEl>
                                              <p:pRg st="2" end="2"/>
                                            </p:txEl>
                                          </p:spTgt>
                                        </p:tgtEl>
                                        <p:attrNameLst>
                                          <p:attrName>style.visibility</p:attrName>
                                        </p:attrNameLst>
                                      </p:cBhvr>
                                      <p:to>
                                        <p:strVal val="visible"/>
                                      </p:to>
                                    </p:set>
                                    <p:anim calcmode="lin" valueType="num">
                                      <p:cBhvr additive="base">
                                        <p:cTn id="9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4">
                                            <p:txEl>
                                              <p:pRg st="3" end="3"/>
                                            </p:txEl>
                                          </p:spTgt>
                                        </p:tgtEl>
                                        <p:attrNameLst>
                                          <p:attrName>style.visibility</p:attrName>
                                        </p:attrNameLst>
                                      </p:cBhvr>
                                      <p:to>
                                        <p:strVal val="visible"/>
                                      </p:to>
                                    </p:set>
                                    <p:anim calcmode="lin" valueType="num">
                                      <p:cBhvr additive="base">
                                        <p:cTn id="9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4">
                                            <p:txEl>
                                              <p:pRg st="4" end="4"/>
                                            </p:txEl>
                                          </p:spTgt>
                                        </p:tgtEl>
                                        <p:attrNameLst>
                                          <p:attrName>style.visibility</p:attrName>
                                        </p:attrNameLst>
                                      </p:cBhvr>
                                      <p:to>
                                        <p:strVal val="visible"/>
                                      </p:to>
                                    </p:set>
                                    <p:anim calcmode="lin" valueType="num">
                                      <p:cBhvr additive="base">
                                        <p:cTn id="10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4">
                                            <p:txEl>
                                              <p:pRg st="5" end="5"/>
                                            </p:txEl>
                                          </p:spTgt>
                                        </p:tgtEl>
                                        <p:attrNameLst>
                                          <p:attrName>style.visibility</p:attrName>
                                        </p:attrNameLst>
                                      </p:cBhvr>
                                      <p:to>
                                        <p:strVal val="visible"/>
                                      </p:to>
                                    </p:set>
                                    <p:anim calcmode="lin" valueType="num">
                                      <p:cBhvr additive="base">
                                        <p:cTn id="11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4">
                                            <p:txEl>
                                              <p:pRg st="6" end="6"/>
                                            </p:txEl>
                                          </p:spTgt>
                                        </p:tgtEl>
                                        <p:attrNameLst>
                                          <p:attrName>style.visibility</p:attrName>
                                        </p:attrNameLst>
                                      </p:cBhvr>
                                      <p:to>
                                        <p:strVal val="visible"/>
                                      </p:to>
                                    </p:set>
                                    <p:anim calcmode="lin" valueType="num">
                                      <p:cBhvr additive="base">
                                        <p:cTn id="11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4">
                                            <p:txEl>
                                              <p:pRg st="7" end="7"/>
                                            </p:txEl>
                                          </p:spTgt>
                                        </p:tgtEl>
                                        <p:attrNameLst>
                                          <p:attrName>style.visibility</p:attrName>
                                        </p:attrNameLst>
                                      </p:cBhvr>
                                      <p:to>
                                        <p:strVal val="visible"/>
                                      </p:to>
                                    </p:set>
                                    <p:anim calcmode="lin" valueType="num">
                                      <p:cBhvr additive="base">
                                        <p:cTn id="12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
                                            <p:txEl>
                                              <p:pRg st="8" end="8"/>
                                            </p:txEl>
                                          </p:spTgt>
                                        </p:tgtEl>
                                        <p:attrNameLst>
                                          <p:attrName>style.visibility</p:attrName>
                                        </p:attrNameLst>
                                      </p:cBhvr>
                                      <p:to>
                                        <p:strVal val="visible"/>
                                      </p:to>
                                    </p:set>
                                    <p:anim calcmode="lin" valueType="num">
                                      <p:cBhvr additive="base">
                                        <p:cTn id="12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计算顶点的度数</a:t>
            </a:r>
          </a:p>
        </p:txBody>
      </p:sp>
      <p:sp>
        <p:nvSpPr>
          <p:cNvPr id="3" name="内容占位符 2"/>
          <p:cNvSpPr>
            <a:spLocks noGrp="1"/>
          </p:cNvSpPr>
          <p:nvPr>
            <p:ph sz="quarter" idx="11"/>
          </p:nvPr>
        </p:nvSpPr>
        <p:spPr>
          <a:xfrm>
            <a:off x="539552" y="1417881"/>
            <a:ext cx="8352928" cy="3507876"/>
          </a:xfrm>
        </p:spPr>
        <p:txBody>
          <a:bodyPr/>
          <a:lstStyle/>
          <a:p>
            <a:pPr>
              <a:lnSpc>
                <a:spcPts val="2400"/>
              </a:lnSpc>
              <a:spcBef>
                <a:spcPts val="0"/>
              </a:spcBef>
            </a:pPr>
            <a:r>
              <a:rPr lang="en-US" altLang="zh-CN" sz="2000" dirty="0" err="1">
                <a:solidFill>
                  <a:srgbClr val="002060"/>
                </a:solidFill>
              </a:rPr>
              <a:t>int</a:t>
            </a:r>
            <a:r>
              <a:rPr lang="en-US" altLang="zh-CN" sz="2000" dirty="0">
                <a:solidFill>
                  <a:srgbClr val="002060"/>
                </a:solidFill>
              </a:rPr>
              <a:t> Graph::</a:t>
            </a:r>
            <a:r>
              <a:rPr lang="en-US" altLang="zh-CN" sz="2000" dirty="0" err="1">
                <a:solidFill>
                  <a:srgbClr val="002060"/>
                </a:solidFill>
              </a:rPr>
              <a:t>DegreeGraph</a:t>
            </a:r>
            <a:r>
              <a:rPr lang="en-US" altLang="zh-CN" sz="2000" dirty="0">
                <a:solidFill>
                  <a:srgbClr val="002060"/>
                </a:solidFill>
              </a:rPr>
              <a:t>(</a:t>
            </a:r>
            <a:r>
              <a:rPr lang="en-US" altLang="zh-CN" sz="2000" dirty="0" err="1">
                <a:solidFill>
                  <a:srgbClr val="002060"/>
                </a:solidFill>
              </a:rPr>
              <a:t>VElemType</a:t>
            </a:r>
            <a:r>
              <a:rPr lang="en-US" altLang="zh-CN" sz="2000" dirty="0">
                <a:solidFill>
                  <a:srgbClr val="002060"/>
                </a:solidFill>
              </a:rPr>
              <a:t> x){</a:t>
            </a:r>
            <a:endParaRPr lang="zh-CN" altLang="zh-CN" sz="2000" dirty="0">
              <a:solidFill>
                <a:srgbClr val="002060"/>
              </a:solidFill>
            </a:endParaRPr>
          </a:p>
          <a:p>
            <a:pPr>
              <a:lnSpc>
                <a:spcPts val="2400"/>
              </a:lnSpc>
              <a:spcBef>
                <a:spcPts val="0"/>
              </a:spcBef>
            </a:pPr>
            <a:r>
              <a:rPr lang="en-US" altLang="zh-CN" sz="2000" dirty="0">
                <a:solidFill>
                  <a:srgbClr val="002060"/>
                </a:solidFill>
              </a:rPr>
              <a:t>  </a:t>
            </a:r>
            <a:r>
              <a:rPr lang="en-US" altLang="zh-CN" sz="2000" dirty="0" err="1">
                <a:solidFill>
                  <a:srgbClr val="002060"/>
                </a:solidFill>
              </a:rPr>
              <a:t>int</a:t>
            </a:r>
            <a:r>
              <a:rPr lang="en-US" altLang="zh-CN" sz="2000" dirty="0">
                <a:solidFill>
                  <a:srgbClr val="002060"/>
                </a:solidFill>
              </a:rPr>
              <a:t> h=</a:t>
            </a:r>
            <a:r>
              <a:rPr lang="en-US" altLang="zh-CN" sz="2000" dirty="0" err="1">
                <a:solidFill>
                  <a:srgbClr val="002060"/>
                </a:solidFill>
              </a:rPr>
              <a:t>LocateVex</a:t>
            </a:r>
            <a:r>
              <a:rPr lang="en-US" altLang="zh-CN" sz="2000" dirty="0">
                <a:solidFill>
                  <a:srgbClr val="002060"/>
                </a:solidFill>
              </a:rPr>
              <a:t>(x);</a:t>
            </a:r>
            <a:endParaRPr lang="zh-CN" altLang="zh-CN" sz="2000" dirty="0">
              <a:solidFill>
                <a:srgbClr val="002060"/>
              </a:solidFill>
            </a:endParaRPr>
          </a:p>
          <a:p>
            <a:pPr>
              <a:lnSpc>
                <a:spcPts val="2400"/>
              </a:lnSpc>
              <a:spcBef>
                <a:spcPts val="0"/>
              </a:spcBef>
            </a:pPr>
            <a:r>
              <a:rPr lang="en-US" altLang="zh-CN" sz="2000" dirty="0">
                <a:solidFill>
                  <a:srgbClr val="002060"/>
                </a:solidFill>
              </a:rPr>
              <a:t>  </a:t>
            </a:r>
            <a:r>
              <a:rPr lang="en-US" altLang="zh-CN" sz="2000" dirty="0" err="1">
                <a:solidFill>
                  <a:srgbClr val="002060"/>
                </a:solidFill>
              </a:rPr>
              <a:t>int</a:t>
            </a:r>
            <a:r>
              <a:rPr lang="en-US" altLang="zh-CN" sz="2000" dirty="0">
                <a:solidFill>
                  <a:srgbClr val="002060"/>
                </a:solidFill>
              </a:rPr>
              <a:t> count=0</a:t>
            </a:r>
            <a:r>
              <a:rPr lang="zh-CN" altLang="zh-CN" sz="2000" dirty="0">
                <a:solidFill>
                  <a:srgbClr val="002060"/>
                </a:solidFill>
              </a:rPr>
              <a:t>；</a:t>
            </a:r>
          </a:p>
          <a:p>
            <a:pPr>
              <a:lnSpc>
                <a:spcPts val="2400"/>
              </a:lnSpc>
              <a:spcBef>
                <a:spcPts val="0"/>
              </a:spcBef>
            </a:pPr>
            <a:r>
              <a:rPr lang="en-US" altLang="zh-CN" sz="2000" dirty="0">
                <a:solidFill>
                  <a:srgbClr val="002060"/>
                </a:solidFill>
              </a:rPr>
              <a:t>  for(</a:t>
            </a:r>
            <a:r>
              <a:rPr lang="en-US" altLang="zh-CN" sz="2000" dirty="0" err="1">
                <a:solidFill>
                  <a:srgbClr val="002060"/>
                </a:solidFill>
              </a:rPr>
              <a:t>int</a:t>
            </a:r>
            <a:r>
              <a:rPr lang="en-US" altLang="zh-CN" sz="2000" dirty="0">
                <a:solidFill>
                  <a:srgbClr val="002060"/>
                </a:solidFill>
              </a:rPr>
              <a:t> </a:t>
            </a:r>
            <a:r>
              <a:rPr lang="en-US" altLang="zh-CN" sz="2000" dirty="0" err="1">
                <a:solidFill>
                  <a:srgbClr val="002060"/>
                </a:solidFill>
              </a:rPr>
              <a:t>i</a:t>
            </a:r>
            <a:r>
              <a:rPr lang="en-US" altLang="zh-CN" sz="2000" dirty="0">
                <a:solidFill>
                  <a:srgbClr val="002060"/>
                </a:solidFill>
              </a:rPr>
              <a:t>=0;i&lt;</a:t>
            </a:r>
            <a:r>
              <a:rPr lang="en-US" altLang="zh-CN" sz="2000" dirty="0" err="1">
                <a:solidFill>
                  <a:srgbClr val="002060"/>
                </a:solidFill>
              </a:rPr>
              <a:t>mg.vexnum;i</a:t>
            </a:r>
            <a:r>
              <a:rPr lang="en-US" altLang="zh-CN" sz="2000" dirty="0">
                <a:solidFill>
                  <a:srgbClr val="002060"/>
                </a:solidFill>
              </a:rPr>
              <a:t>++)</a:t>
            </a:r>
            <a:endParaRPr lang="zh-CN" altLang="zh-CN" sz="2000" dirty="0">
              <a:solidFill>
                <a:srgbClr val="002060"/>
              </a:solidFill>
            </a:endParaRPr>
          </a:p>
          <a:p>
            <a:pPr>
              <a:lnSpc>
                <a:spcPts val="2400"/>
              </a:lnSpc>
              <a:spcBef>
                <a:spcPts val="0"/>
              </a:spcBef>
            </a:pPr>
            <a:r>
              <a:rPr lang="en-US" altLang="zh-CN" sz="2000" dirty="0">
                <a:solidFill>
                  <a:srgbClr val="002060"/>
                </a:solidFill>
              </a:rPr>
              <a:t>    if(</a:t>
            </a:r>
            <a:r>
              <a:rPr lang="en-US" altLang="zh-CN" sz="2000" dirty="0" err="1">
                <a:solidFill>
                  <a:srgbClr val="002060"/>
                </a:solidFill>
              </a:rPr>
              <a:t>mg.arcs</a:t>
            </a:r>
            <a:r>
              <a:rPr lang="en-US" altLang="zh-CN" sz="2000" dirty="0">
                <a:solidFill>
                  <a:srgbClr val="002060"/>
                </a:solidFill>
              </a:rPr>
              <a:t>[h][</a:t>
            </a:r>
            <a:r>
              <a:rPr lang="en-US" altLang="zh-CN" sz="2000" dirty="0" err="1">
                <a:solidFill>
                  <a:srgbClr val="002060"/>
                </a:solidFill>
              </a:rPr>
              <a:t>i</a:t>
            </a:r>
            <a:r>
              <a:rPr lang="en-US" altLang="zh-CN" sz="2000" dirty="0">
                <a:solidFill>
                  <a:srgbClr val="002060"/>
                </a:solidFill>
              </a:rPr>
              <a:t>].</a:t>
            </a:r>
            <a:r>
              <a:rPr lang="en-US" altLang="zh-CN" sz="2000" dirty="0" err="1">
                <a:solidFill>
                  <a:srgbClr val="002060"/>
                </a:solidFill>
              </a:rPr>
              <a:t>adj</a:t>
            </a:r>
            <a:r>
              <a:rPr lang="en-US" altLang="zh-CN" sz="2000" dirty="0">
                <a:solidFill>
                  <a:srgbClr val="002060"/>
                </a:solidFill>
              </a:rPr>
              <a:t>&amp;&amp;</a:t>
            </a:r>
            <a:r>
              <a:rPr lang="en-US" altLang="zh-CN" sz="2000" dirty="0" err="1">
                <a:solidFill>
                  <a:srgbClr val="002060"/>
                </a:solidFill>
              </a:rPr>
              <a:t>mg.arcs</a:t>
            </a:r>
            <a:r>
              <a:rPr lang="en-US" altLang="zh-CN" sz="2000" dirty="0">
                <a:solidFill>
                  <a:srgbClr val="002060"/>
                </a:solidFill>
              </a:rPr>
              <a:t>[h][</a:t>
            </a:r>
            <a:r>
              <a:rPr lang="en-US" altLang="zh-CN" sz="2000" dirty="0" err="1">
                <a:solidFill>
                  <a:srgbClr val="002060"/>
                </a:solidFill>
              </a:rPr>
              <a:t>i</a:t>
            </a:r>
            <a:r>
              <a:rPr lang="en-US" altLang="zh-CN" sz="2000" dirty="0">
                <a:solidFill>
                  <a:srgbClr val="002060"/>
                </a:solidFill>
              </a:rPr>
              <a:t>].</a:t>
            </a:r>
            <a:r>
              <a:rPr lang="en-US" altLang="zh-CN" sz="2000" dirty="0" err="1">
                <a:solidFill>
                  <a:srgbClr val="002060"/>
                </a:solidFill>
              </a:rPr>
              <a:t>adj</a:t>
            </a:r>
            <a:r>
              <a:rPr lang="en-US" altLang="zh-CN" sz="2000" dirty="0">
                <a:solidFill>
                  <a:srgbClr val="002060"/>
                </a:solidFill>
              </a:rPr>
              <a:t>!=MAXINT)</a:t>
            </a:r>
          </a:p>
          <a:p>
            <a:pPr>
              <a:lnSpc>
                <a:spcPts val="2400"/>
              </a:lnSpc>
              <a:spcBef>
                <a:spcPts val="0"/>
              </a:spcBef>
            </a:pPr>
            <a:r>
              <a:rPr lang="en-US" altLang="zh-CN" sz="2000" dirty="0">
                <a:solidFill>
                  <a:srgbClr val="002060"/>
                </a:solidFill>
              </a:rPr>
              <a:t>      count</a:t>
            </a:r>
            <a:r>
              <a:rPr lang="en-US" altLang="zh-CN" sz="1400" dirty="0">
                <a:solidFill>
                  <a:srgbClr val="002060"/>
                </a:solidFill>
              </a:rPr>
              <a:t>++;    //x</a:t>
            </a:r>
            <a:r>
              <a:rPr lang="zh-CN" altLang="zh-CN" sz="1400" dirty="0">
                <a:solidFill>
                  <a:srgbClr val="002060"/>
                </a:solidFill>
              </a:rPr>
              <a:t>的出度，注意条件</a:t>
            </a:r>
            <a:r>
              <a:rPr lang="en-US" altLang="zh-CN" sz="1400" dirty="0" err="1">
                <a:solidFill>
                  <a:srgbClr val="002060"/>
                </a:solidFill>
              </a:rPr>
              <a:t>mg.arcs</a:t>
            </a:r>
            <a:r>
              <a:rPr lang="en-US" altLang="zh-CN" sz="1400" dirty="0">
                <a:solidFill>
                  <a:srgbClr val="002060"/>
                </a:solidFill>
              </a:rPr>
              <a:t>[h][</a:t>
            </a:r>
            <a:r>
              <a:rPr lang="en-US" altLang="zh-CN" sz="1400" dirty="0" err="1">
                <a:solidFill>
                  <a:srgbClr val="002060"/>
                </a:solidFill>
              </a:rPr>
              <a:t>i</a:t>
            </a:r>
            <a:r>
              <a:rPr lang="en-US" altLang="zh-CN" sz="1400" dirty="0">
                <a:solidFill>
                  <a:srgbClr val="002060"/>
                </a:solidFill>
              </a:rPr>
              <a:t>].</a:t>
            </a:r>
            <a:r>
              <a:rPr lang="en-US" altLang="zh-CN" sz="1400" dirty="0" err="1">
                <a:solidFill>
                  <a:srgbClr val="002060"/>
                </a:solidFill>
              </a:rPr>
              <a:t>adj</a:t>
            </a:r>
            <a:r>
              <a:rPr lang="en-US" altLang="zh-CN" sz="1400" dirty="0">
                <a:solidFill>
                  <a:srgbClr val="002060"/>
                </a:solidFill>
              </a:rPr>
              <a:t>!=MAXINT</a:t>
            </a:r>
            <a:r>
              <a:rPr lang="zh-CN" altLang="zh-CN" sz="1400" dirty="0">
                <a:solidFill>
                  <a:srgbClr val="002060"/>
                </a:solidFill>
              </a:rPr>
              <a:t>仅当带权图才需要</a:t>
            </a:r>
          </a:p>
          <a:p>
            <a:pPr>
              <a:lnSpc>
                <a:spcPts val="2400"/>
              </a:lnSpc>
              <a:spcBef>
                <a:spcPts val="0"/>
              </a:spcBef>
            </a:pPr>
            <a:r>
              <a:rPr lang="en-US" altLang="zh-CN" sz="2000" dirty="0">
                <a:solidFill>
                  <a:srgbClr val="002060"/>
                </a:solidFill>
              </a:rPr>
              <a:t>    if(</a:t>
            </a:r>
            <a:r>
              <a:rPr lang="en-US" altLang="zh-CN" sz="2000" dirty="0" err="1">
                <a:solidFill>
                  <a:srgbClr val="002060"/>
                </a:solidFill>
              </a:rPr>
              <a:t>mg.arcs</a:t>
            </a:r>
            <a:r>
              <a:rPr lang="en-US" altLang="zh-CN" sz="2000" dirty="0">
                <a:solidFill>
                  <a:srgbClr val="002060"/>
                </a:solidFill>
              </a:rPr>
              <a:t>[</a:t>
            </a:r>
            <a:r>
              <a:rPr lang="en-US" altLang="zh-CN" sz="2000" dirty="0" err="1">
                <a:solidFill>
                  <a:srgbClr val="002060"/>
                </a:solidFill>
              </a:rPr>
              <a:t>i</a:t>
            </a:r>
            <a:r>
              <a:rPr lang="en-US" altLang="zh-CN" sz="2000" dirty="0">
                <a:solidFill>
                  <a:srgbClr val="002060"/>
                </a:solidFill>
              </a:rPr>
              <a:t>][h].</a:t>
            </a:r>
            <a:r>
              <a:rPr lang="en-US" altLang="zh-CN" sz="2000" dirty="0" err="1">
                <a:solidFill>
                  <a:srgbClr val="002060"/>
                </a:solidFill>
              </a:rPr>
              <a:t>adj</a:t>
            </a:r>
            <a:r>
              <a:rPr lang="en-US" altLang="zh-CN" sz="2000" dirty="0">
                <a:solidFill>
                  <a:srgbClr val="002060"/>
                </a:solidFill>
              </a:rPr>
              <a:t>&amp;&amp;</a:t>
            </a:r>
            <a:r>
              <a:rPr lang="en-US" altLang="zh-CN" sz="2000" dirty="0" err="1">
                <a:solidFill>
                  <a:srgbClr val="002060"/>
                </a:solidFill>
              </a:rPr>
              <a:t>mg.arcs</a:t>
            </a:r>
            <a:r>
              <a:rPr lang="en-US" altLang="zh-CN" sz="2000" dirty="0">
                <a:solidFill>
                  <a:srgbClr val="002060"/>
                </a:solidFill>
              </a:rPr>
              <a:t>[</a:t>
            </a:r>
            <a:r>
              <a:rPr lang="en-US" altLang="zh-CN" sz="2000" dirty="0" err="1">
                <a:solidFill>
                  <a:srgbClr val="002060"/>
                </a:solidFill>
              </a:rPr>
              <a:t>i</a:t>
            </a:r>
            <a:r>
              <a:rPr lang="en-US" altLang="zh-CN" sz="2000" dirty="0">
                <a:solidFill>
                  <a:srgbClr val="002060"/>
                </a:solidFill>
              </a:rPr>
              <a:t>][h].</a:t>
            </a:r>
            <a:r>
              <a:rPr lang="en-US" altLang="zh-CN" sz="2000" dirty="0" err="1">
                <a:solidFill>
                  <a:srgbClr val="002060"/>
                </a:solidFill>
              </a:rPr>
              <a:t>adj</a:t>
            </a:r>
            <a:r>
              <a:rPr lang="en-US" altLang="zh-CN" sz="2000" dirty="0">
                <a:solidFill>
                  <a:srgbClr val="002060"/>
                </a:solidFill>
              </a:rPr>
              <a:t>!=MAXINT) </a:t>
            </a:r>
          </a:p>
          <a:p>
            <a:pPr>
              <a:lnSpc>
                <a:spcPts val="2400"/>
              </a:lnSpc>
              <a:spcBef>
                <a:spcPts val="0"/>
              </a:spcBef>
            </a:pPr>
            <a:r>
              <a:rPr lang="en-US" altLang="zh-CN" sz="2000" dirty="0">
                <a:solidFill>
                  <a:srgbClr val="002060"/>
                </a:solidFill>
              </a:rPr>
              <a:t>      count++; </a:t>
            </a:r>
            <a:r>
              <a:rPr lang="en-US" altLang="zh-CN" sz="1600" dirty="0">
                <a:solidFill>
                  <a:srgbClr val="002060"/>
                </a:solidFill>
              </a:rPr>
              <a:t>//</a:t>
            </a:r>
            <a:r>
              <a:rPr lang="zh-CN" altLang="zh-CN" sz="1600" dirty="0">
                <a:solidFill>
                  <a:srgbClr val="002060"/>
                </a:solidFill>
              </a:rPr>
              <a:t>如果是计算</a:t>
            </a:r>
            <a:r>
              <a:rPr lang="en-US" altLang="zh-CN" sz="1600" dirty="0">
                <a:solidFill>
                  <a:srgbClr val="002060"/>
                </a:solidFill>
              </a:rPr>
              <a:t>x</a:t>
            </a:r>
            <a:r>
              <a:rPr lang="zh-CN" altLang="zh-CN" sz="1600" dirty="0">
                <a:solidFill>
                  <a:srgbClr val="002060"/>
                </a:solidFill>
              </a:rPr>
              <a:t>的入度，替换上述语句</a:t>
            </a:r>
          </a:p>
          <a:p>
            <a:pPr>
              <a:lnSpc>
                <a:spcPts val="2400"/>
              </a:lnSpc>
              <a:spcBef>
                <a:spcPts val="0"/>
              </a:spcBef>
            </a:pPr>
            <a:r>
              <a:rPr lang="en-US" altLang="zh-CN" sz="2000" dirty="0">
                <a:solidFill>
                  <a:srgbClr val="002060"/>
                </a:solidFill>
              </a:rPr>
              <a:t>  return count;</a:t>
            </a:r>
            <a:endParaRPr lang="zh-CN" altLang="zh-CN" sz="2000" dirty="0">
              <a:solidFill>
                <a:srgbClr val="002060"/>
              </a:solidFill>
            </a:endParaRPr>
          </a:p>
          <a:p>
            <a:pPr>
              <a:lnSpc>
                <a:spcPts val="2400"/>
              </a:lnSpc>
              <a:spcBef>
                <a:spcPts val="0"/>
              </a:spcBef>
            </a:pPr>
            <a:r>
              <a:rPr lang="en-US" altLang="zh-CN" sz="2000" dirty="0">
                <a:solidFill>
                  <a:srgbClr val="002060"/>
                </a:solidFill>
              </a:rPr>
              <a:t>}</a:t>
            </a:r>
            <a:endParaRPr lang="zh-CN" altLang="zh-CN" sz="2000" dirty="0">
              <a:solidFill>
                <a:srgbClr val="002060"/>
              </a:solidFill>
            </a:endParaRPr>
          </a:p>
        </p:txBody>
      </p:sp>
      <mc:AlternateContent xmlns:mc="http://schemas.openxmlformats.org/markup-compatibility/2006" xmlns:a14="http://schemas.microsoft.com/office/drawing/2010/main">
        <mc:Choice Requires="a14">
          <p:sp>
            <p:nvSpPr>
              <p:cNvPr id="4" name="文本框 3"/>
              <p:cNvSpPr txBox="1"/>
              <p:nvPr/>
            </p:nvSpPr>
            <p:spPr>
              <a:xfrm>
                <a:off x="179512" y="771550"/>
                <a:ext cx="8784976" cy="646331"/>
              </a:xfrm>
              <a:prstGeom prst="rect">
                <a:avLst/>
              </a:prstGeom>
              <a:noFill/>
            </p:spPr>
            <p:txBody>
              <a:bodyPr wrap="square" rtlCol="0">
                <a:spAutoFit/>
              </a:bodyPr>
              <a:lstStyle/>
              <a:p>
                <a:pPr algn="just"/>
                <a:r>
                  <a:rPr lang="en-US" altLang="zh-CN" dirty="0">
                    <a:solidFill>
                      <a:srgbClr val="C00000"/>
                    </a:solidFill>
                  </a:rPr>
                  <a:t>         </a:t>
                </a:r>
                <a:r>
                  <a:rPr lang="zh-CN" altLang="zh-CN" dirty="0">
                    <a:solidFill>
                      <a:srgbClr val="C00000"/>
                    </a:solidFill>
                    <a:latin typeface="隶书" panose="02010509060101010101" pitchFamily="49" charset="-122"/>
                    <a:ea typeface="隶书" panose="02010509060101010101" pitchFamily="49" charset="-122"/>
                  </a:rPr>
                  <a:t>无向图（网）的度数是邻接矩阵的第</a:t>
                </a:r>
                <a14:m>
                  <m:oMath xmlns:m="http://schemas.openxmlformats.org/officeDocument/2006/math">
                    <m:r>
                      <m:rPr>
                        <m:sty m:val="p"/>
                      </m:rPr>
                      <a:rPr lang="en-US" altLang="zh-CN">
                        <a:solidFill>
                          <a:srgbClr val="C00000"/>
                        </a:solidFill>
                        <a:latin typeface="Cambria Math" panose="02040503050406030204" pitchFamily="18" charset="0"/>
                      </a:rPr>
                      <m:t>i</m:t>
                    </m:r>
                  </m:oMath>
                </a14:m>
                <a:r>
                  <a:rPr lang="zh-CN" altLang="zh-CN" dirty="0">
                    <a:solidFill>
                      <a:srgbClr val="C00000"/>
                    </a:solidFill>
                    <a:latin typeface="隶书" panose="02010509060101010101" pitchFamily="49" charset="-122"/>
                    <a:ea typeface="隶书" panose="02010509060101010101" pitchFamily="49" charset="-122"/>
                  </a:rPr>
                  <a:t>行（或第</a:t>
                </a:r>
                <a14:m>
                  <m:oMath xmlns:m="http://schemas.openxmlformats.org/officeDocument/2006/math">
                    <m:r>
                      <m:rPr>
                        <m:sty m:val="p"/>
                      </m:rPr>
                      <a:rPr lang="en-US" altLang="zh-CN">
                        <a:solidFill>
                          <a:srgbClr val="C00000"/>
                        </a:solidFill>
                        <a:latin typeface="Cambria Math" panose="02040503050406030204" pitchFamily="18" charset="0"/>
                      </a:rPr>
                      <m:t>i</m:t>
                    </m:r>
                  </m:oMath>
                </a14:m>
                <a:r>
                  <a:rPr lang="zh-CN" altLang="zh-CN" dirty="0">
                    <a:solidFill>
                      <a:srgbClr val="C00000"/>
                    </a:solidFill>
                    <a:latin typeface="隶书" panose="02010509060101010101" pitchFamily="49" charset="-122"/>
                    <a:ea typeface="隶书" panose="02010509060101010101" pitchFamily="49" charset="-122"/>
                  </a:rPr>
                  <a:t>列）中非零元素的个数；有向图（网）的出度是邻接矩阵的第</a:t>
                </a:r>
                <a14:m>
                  <m:oMath xmlns:m="http://schemas.openxmlformats.org/officeDocument/2006/math">
                    <m:r>
                      <m:rPr>
                        <m:sty m:val="p"/>
                      </m:rPr>
                      <a:rPr lang="en-US" altLang="zh-CN">
                        <a:solidFill>
                          <a:srgbClr val="C00000"/>
                        </a:solidFill>
                        <a:latin typeface="Cambria Math" panose="02040503050406030204" pitchFamily="18" charset="0"/>
                      </a:rPr>
                      <m:t>i</m:t>
                    </m:r>
                  </m:oMath>
                </a14:m>
                <a:r>
                  <a:rPr lang="zh-CN" altLang="zh-CN" dirty="0">
                    <a:solidFill>
                      <a:srgbClr val="C00000"/>
                    </a:solidFill>
                    <a:latin typeface="隶书" panose="02010509060101010101" pitchFamily="49" charset="-122"/>
                    <a:ea typeface="隶书" panose="02010509060101010101" pitchFamily="49" charset="-122"/>
                  </a:rPr>
                  <a:t>行中非零元素的个数，入度是第</a:t>
                </a:r>
                <a14:m>
                  <m:oMath xmlns:m="http://schemas.openxmlformats.org/officeDocument/2006/math">
                    <m:r>
                      <m:rPr>
                        <m:sty m:val="p"/>
                      </m:rPr>
                      <a:rPr lang="en-US" altLang="zh-CN">
                        <a:solidFill>
                          <a:srgbClr val="C00000"/>
                        </a:solidFill>
                        <a:latin typeface="Cambria Math" panose="02040503050406030204" pitchFamily="18" charset="0"/>
                      </a:rPr>
                      <m:t>i</m:t>
                    </m:r>
                  </m:oMath>
                </a14:m>
                <a:r>
                  <a:rPr lang="zh-CN" altLang="zh-CN" dirty="0">
                    <a:solidFill>
                      <a:srgbClr val="C00000"/>
                    </a:solidFill>
                    <a:latin typeface="隶书" panose="02010509060101010101" pitchFamily="49" charset="-122"/>
                    <a:ea typeface="隶书" panose="02010509060101010101" pitchFamily="49" charset="-122"/>
                  </a:rPr>
                  <a:t>列中非零元素的个数。</a:t>
                </a:r>
                <a:endParaRPr lang="zh-CN" altLang="en-US" dirty="0">
                  <a:solidFill>
                    <a:srgbClr val="C00000"/>
                  </a:solidFill>
                  <a:latin typeface="隶书" panose="02010509060101010101" pitchFamily="49" charset="-122"/>
                  <a:ea typeface="隶书" panose="02010509060101010101" pitchFamily="49"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79512" y="771550"/>
                <a:ext cx="8784976" cy="646331"/>
              </a:xfrm>
              <a:prstGeom prst="rect">
                <a:avLst/>
              </a:prstGeom>
              <a:blipFill rotWithShape="0">
                <a:blip r:embed="rId2"/>
                <a:stretch>
                  <a:fillRect l="-555" t="-7547" r="-555" b="-12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898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邻接表存储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2803770"/>
              </a:xfrm>
            </p:spPr>
            <p:txBody>
              <a:bodyPr/>
              <a:lstStyle/>
              <a:p>
                <a:pPr marL="0" indent="0" algn="just">
                  <a:lnSpc>
                    <a:spcPts val="2600"/>
                  </a:lnSpc>
                  <a:spcBef>
                    <a:spcPts val="0"/>
                  </a:spcBef>
                  <a:buNone/>
                </a:pPr>
                <a:r>
                  <a:rPr lang="en-US" altLang="zh-CN" sz="1800" dirty="0"/>
                  <a:t>    </a:t>
                </a:r>
                <a:r>
                  <a:rPr lang="zh-CN" altLang="zh-CN" sz="1800" dirty="0">
                    <a:latin typeface="隶书" panose="02010509060101010101" pitchFamily="49" charset="-122"/>
                    <a:ea typeface="隶书" panose="02010509060101010101" pitchFamily="49" charset="-122"/>
                  </a:rPr>
                  <a:t>邻接表是图的一种链式存储结构。在邻接表中，在存储顶点信息的基础上，只对图中相邻顶点之间的边（或弧）信息进行存储，而不存储不相邻顶点间任何边（或弧）信息。图中每个顶点要建立一个单链表，第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个单链表中的结点存储依附于顶点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边（或弧），该结点称为边（弧）结点。每个单链表附设一个表头结点用来存储顶点相关信息，所有表头结点构成顶点数组表。因此，图的邻接表存储由顶点数组表和边（或弧）表构成。表头结点和边（弧）结点结构定义如下：</a:t>
                </a:r>
              </a:p>
              <a:p>
                <a:pPr marL="0" indent="0">
                  <a:buNone/>
                </a:pPr>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2803770"/>
              </a:xfrm>
              <a:blipFill rotWithShape="0">
                <a:blip r:embed="rId2"/>
                <a:stretch>
                  <a:fillRect l="-888" t="-1307" r="-3347"/>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151467" y="3219822"/>
            <a:ext cx="5832648" cy="553295"/>
          </a:xfrm>
          <a:prstGeom prst="rect">
            <a:avLst/>
          </a:prstGeom>
        </p:spPr>
      </p:pic>
    </p:spTree>
    <p:extLst>
      <p:ext uri="{BB962C8B-B14F-4D97-AF65-F5344CB8AC3E}">
        <p14:creationId xmlns:p14="http://schemas.microsoft.com/office/powerpoint/2010/main" val="2527668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邻接表存储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642270"/>
                <a:ext cx="9036496" cy="3507876"/>
              </a:xfrm>
            </p:spPr>
            <p:txBody>
              <a:bodyPr/>
              <a:lstStyle/>
              <a:p>
                <a:pPr marL="0" indent="0" algn="just">
                  <a:lnSpc>
                    <a:spcPts val="2400"/>
                  </a:lnSpc>
                  <a:spcBef>
                    <a:spcPts val="0"/>
                  </a:spcBef>
                  <a:buNone/>
                </a:pPr>
                <a:r>
                  <a:rPr lang="en-US" altLang="zh-CN" sz="1800" dirty="0"/>
                  <a:t>   </a:t>
                </a:r>
                <a:r>
                  <a:rPr lang="zh-CN" altLang="zh-CN" sz="1800" dirty="0">
                    <a:solidFill>
                      <a:srgbClr val="C00000"/>
                    </a:solidFill>
                    <a:latin typeface="隶书" panose="02010509060101010101" pitchFamily="49" charset="-122"/>
                    <a:ea typeface="隶书" panose="02010509060101010101" pitchFamily="49" charset="-122"/>
                  </a:rPr>
                  <a:t>其中，表头结点有两个域组成</a:t>
                </a:r>
                <a:r>
                  <a:rPr lang="zh-CN" altLang="en-US" sz="1800" dirty="0">
                    <a:solidFill>
                      <a:srgbClr val="C00000"/>
                    </a:solidFill>
                    <a:latin typeface="隶书" panose="02010509060101010101" pitchFamily="49" charset="-122"/>
                    <a:ea typeface="隶书" panose="02010509060101010101" pitchFamily="49" charset="-122"/>
                  </a:rPr>
                  <a:t>：</a:t>
                </a:r>
                <a:endParaRPr lang="en-US" altLang="zh-CN" sz="1800" dirty="0">
                  <a:solidFill>
                    <a:srgbClr val="C00000"/>
                  </a:solidFill>
                  <a:latin typeface="隶书" panose="02010509060101010101" pitchFamily="49" charset="-122"/>
                  <a:ea typeface="隶书" panose="02010509060101010101" pitchFamily="49" charset="-122"/>
                </a:endParaRP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data</a:t>
                </a:r>
                <a:r>
                  <a:rPr lang="zh-CN" altLang="zh-CN" sz="1800" dirty="0">
                    <a:latin typeface="隶书" panose="02010509060101010101" pitchFamily="49" charset="-122"/>
                    <a:ea typeface="隶书" panose="02010509060101010101" pitchFamily="49" charset="-122"/>
                  </a:rPr>
                  <a:t>域用来存储顶点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的名称或相关其他信息</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firstarc</a:t>
                </a:r>
                <a:r>
                  <a:rPr lang="zh-CN" altLang="zh-CN" sz="1800" dirty="0">
                    <a:latin typeface="隶书" panose="02010509060101010101" pitchFamily="49" charset="-122"/>
                    <a:ea typeface="隶书" panose="02010509060101010101" pitchFamily="49" charset="-122"/>
                  </a:rPr>
                  <a:t>用来存储对应顶点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的链表中第一个边结点。</a:t>
                </a:r>
                <a:endParaRPr lang="en-US" altLang="zh-CN" sz="1800" dirty="0">
                  <a:latin typeface="隶书" panose="02010509060101010101" pitchFamily="49" charset="-122"/>
                  <a:ea typeface="隶书" panose="02010509060101010101" pitchFamily="49" charset="-122"/>
                </a:endParaRP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边（弧）结点有三个域组</a:t>
                </a:r>
                <a:r>
                  <a:rPr lang="zh-CN" altLang="en-US" sz="1800" dirty="0">
                    <a:solidFill>
                      <a:srgbClr val="C00000"/>
                    </a:solidFill>
                    <a:latin typeface="隶书" panose="02010509060101010101" pitchFamily="49" charset="-122"/>
                    <a:ea typeface="隶书" panose="02010509060101010101" pitchFamily="49" charset="-122"/>
                  </a:rPr>
                  <a:t>：</a:t>
                </a:r>
                <a:endParaRPr lang="en-US" altLang="zh-CN" sz="1800" dirty="0">
                  <a:solidFill>
                    <a:srgbClr val="C00000"/>
                  </a:solidFill>
                  <a:latin typeface="隶书" panose="02010509060101010101" pitchFamily="49" charset="-122"/>
                  <a:ea typeface="隶书" panose="02010509060101010101" pitchFamily="49" charset="-122"/>
                </a:endParaRP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adjvex</a:t>
                </a:r>
                <a:r>
                  <a:rPr lang="zh-CN" altLang="zh-CN" sz="1800" dirty="0">
                    <a:latin typeface="隶书" panose="02010509060101010101" pitchFamily="49" charset="-122"/>
                    <a:ea typeface="隶书" panose="02010509060101010101" pitchFamily="49" charset="-122"/>
                  </a:rPr>
                  <a:t>用来存储与顶点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相邻接的顶点在顶点数组表中的下标</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nextarc</a:t>
                </a:r>
                <a:r>
                  <a:rPr lang="zh-CN" altLang="zh-CN" sz="1800" dirty="0">
                    <a:latin typeface="隶书" panose="02010509060101010101" pitchFamily="49" charset="-122"/>
                    <a:ea typeface="隶书" panose="02010509060101010101" pitchFamily="49" charset="-122"/>
                  </a:rPr>
                  <a:t>用来存储与顶点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相邻接的下一个边（弧）结点的地址</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info</a:t>
                </a:r>
                <a:r>
                  <a:rPr lang="zh-CN" altLang="zh-CN" sz="1800" dirty="0">
                    <a:latin typeface="隶书" panose="02010509060101010101" pitchFamily="49" charset="-122"/>
                    <a:ea typeface="隶书" panose="02010509060101010101" pitchFamily="49" charset="-122"/>
                  </a:rPr>
                  <a:t>用来存储与边（弧）相关的信息，如权值等。如果没有相关</a:t>
                </a:r>
                <a:r>
                  <a:rPr lang="en-US" altLang="zh-CN" sz="1800" dirty="0">
                    <a:latin typeface="隶书" panose="02010509060101010101" pitchFamily="49" charset="-122"/>
                    <a:ea typeface="隶书" panose="02010509060101010101" pitchFamily="49" charset="-122"/>
                  </a:rPr>
                  <a:t>info</a:t>
                </a:r>
                <a:r>
                  <a:rPr lang="zh-CN" altLang="zh-CN" sz="1800" dirty="0">
                    <a:latin typeface="隶书" panose="02010509060101010101" pitchFamily="49" charset="-122"/>
                    <a:ea typeface="隶书" panose="02010509060101010101" pitchFamily="49" charset="-122"/>
                  </a:rPr>
                  <a:t>信息，可省略该数据项。</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642270"/>
                <a:ext cx="9036496" cy="3507876"/>
              </a:xfrm>
              <a:blipFill rotWithShape="0">
                <a:blip r:embed="rId2"/>
                <a:stretch>
                  <a:fillRect l="-877" t="-1389" r="-81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115616" y="1022384"/>
            <a:ext cx="5832648" cy="553295"/>
          </a:xfrm>
          <a:prstGeom prst="rect">
            <a:avLst/>
          </a:prstGeom>
        </p:spPr>
      </p:pic>
    </p:spTree>
    <p:extLst>
      <p:ext uri="{BB962C8B-B14F-4D97-AF65-F5344CB8AC3E}">
        <p14:creationId xmlns:p14="http://schemas.microsoft.com/office/powerpoint/2010/main" val="11691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邻接表存储示例</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3507876"/>
              </a:xfrm>
            </p:spPr>
            <p:txBody>
              <a:bodyPr/>
              <a:lstStyle/>
              <a:p>
                <a:pPr marL="0" indent="0">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无向图及其邻接表存储结构如图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所示</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marL="0" indent="0">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带权有向网及其邻接表存储结构如图</a:t>
                </a:r>
                <a:r>
                  <a:rPr lang="en-US" altLang="zh-CN" sz="1800" dirty="0">
                    <a:solidFill>
                      <a:srgbClr val="C00000"/>
                    </a:solidFill>
                    <a:latin typeface="隶书" panose="02010509060101010101" pitchFamily="49" charset="-122"/>
                    <a:ea typeface="隶书" panose="02010509060101010101" pitchFamily="49" charset="-122"/>
                  </a:rPr>
                  <a:t>(b)</a:t>
                </a:r>
                <a:r>
                  <a:rPr lang="zh-CN" altLang="zh-CN" sz="1800" dirty="0">
                    <a:solidFill>
                      <a:srgbClr val="C00000"/>
                    </a:solidFill>
                    <a:latin typeface="隶书" panose="02010509060101010101" pitchFamily="49" charset="-122"/>
                    <a:ea typeface="隶书" panose="02010509060101010101" pitchFamily="49" charset="-122"/>
                  </a:rPr>
                  <a:t>所示。</a:t>
                </a:r>
                <a:endParaRPr lang="en-US" altLang="zh-CN" sz="1800" dirty="0">
                  <a:solidFill>
                    <a:srgbClr val="C00000"/>
                  </a:solidFill>
                  <a:latin typeface="隶书" panose="02010509060101010101" pitchFamily="49" charset="-122"/>
                  <a:ea typeface="隶书" panose="02010509060101010101" pitchFamily="49" charset="-122"/>
                </a:endParaRPr>
              </a:p>
              <a:p>
                <a:pPr marL="0" indent="0">
                  <a:buNone/>
                </a:pPr>
                <a:endParaRPr lang="en-US" altLang="zh-CN" sz="1800" dirty="0">
                  <a:latin typeface="隶书" panose="02010509060101010101" pitchFamily="49" charset="-122"/>
                  <a:ea typeface="隶书" panose="02010509060101010101" pitchFamily="49" charset="-122"/>
                </a:endParaRPr>
              </a:p>
              <a:p>
                <a:pPr marL="0" indent="0">
                  <a:buNone/>
                </a:pPr>
                <a:endParaRPr lang="en-US" altLang="zh-CN" sz="1800" dirty="0">
                  <a:latin typeface="隶书" panose="02010509060101010101" pitchFamily="49" charset="-122"/>
                  <a:ea typeface="隶书" panose="02010509060101010101" pitchFamily="49" charset="-122"/>
                </a:endParaRPr>
              </a:p>
              <a:p>
                <a:pPr marL="0" indent="0">
                  <a:buNone/>
                </a:pPr>
                <a:endParaRPr lang="en-US" altLang="zh-CN" sz="1800" dirty="0">
                  <a:latin typeface="隶书" panose="02010509060101010101" pitchFamily="49" charset="-122"/>
                  <a:ea typeface="隶书" panose="02010509060101010101" pitchFamily="49" charset="-122"/>
                </a:endParaRPr>
              </a:p>
              <a:p>
                <a:pPr marL="0" indent="0">
                  <a:lnSpc>
                    <a:spcPts val="2600"/>
                  </a:lnSpc>
                  <a:spcBef>
                    <a:spcPts val="0"/>
                  </a:spcBef>
                  <a:buNone/>
                </a:pPr>
                <a:r>
                  <a:rPr lang="en-US" altLang="zh-CN" sz="1800" dirty="0">
                    <a:latin typeface="隶书" panose="02010509060101010101" pitchFamily="49" charset="-122"/>
                    <a:ea typeface="隶书" panose="02010509060101010101" pitchFamily="49" charset="-122"/>
                  </a:rPr>
                  <a:t>    </a:t>
                </a:r>
              </a:p>
              <a:p>
                <a:pPr marL="0" indent="0" algn="just">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根据邻接表的定义可知，对于有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个顶点和</a:t>
                </a:r>
                <a14:m>
                  <m:oMath xmlns:m="http://schemas.openxmlformats.org/officeDocument/2006/math">
                    <m:r>
                      <a:rPr lang="en-U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条边的无向图，其邻接表有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个表头结点和</a:t>
                </a:r>
                <a14:m>
                  <m:oMath xmlns:m="http://schemas.openxmlformats.org/officeDocument/2006/math">
                    <m:r>
                      <a:rPr lang="en-US" altLang="zh-CN" sz="1800">
                        <a:latin typeface="Cambria Math" panose="02040503050406030204" pitchFamily="18" charset="0"/>
                      </a:rPr>
                      <m:t>2</m:t>
                    </m:r>
                    <m:r>
                      <a:rPr lang="en-U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个边结点；对于有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个顶点和</a:t>
                </a:r>
                <a14:m>
                  <m:oMath xmlns:m="http://schemas.openxmlformats.org/officeDocument/2006/math">
                    <m:r>
                      <a:rPr lang="en-U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条边的有向图，其邻接表有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个表头结点和</a:t>
                </a:r>
                <a14:m>
                  <m:oMath xmlns:m="http://schemas.openxmlformats.org/officeDocument/2006/math">
                    <m:r>
                      <a:rPr lang="en-U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个边结点。</a:t>
                </a:r>
              </a:p>
              <a:p>
                <a:pPr marL="0" indent="0">
                  <a:buNone/>
                </a:pPr>
                <a:endParaRPr lang="en-US" altLang="zh-CN" sz="1800" dirty="0">
                  <a:latin typeface="隶书" panose="02010509060101010101" pitchFamily="49" charset="-122"/>
                  <a:ea typeface="隶书" panose="02010509060101010101" pitchFamily="49" charset="-122"/>
                </a:endParaRPr>
              </a:p>
              <a:p>
                <a:pPr marL="0" indent="0">
                  <a:buNone/>
                </a:pPr>
                <a:endParaRPr lang="en-US" altLang="zh-CN" sz="1800" dirty="0">
                  <a:latin typeface="隶书" panose="02010509060101010101" pitchFamily="49" charset="-122"/>
                  <a:ea typeface="隶书" panose="02010509060101010101" pitchFamily="49" charset="-122"/>
                </a:endParaRPr>
              </a:p>
              <a:p>
                <a:pPr marL="0" indent="0">
                  <a:buNone/>
                </a:pPr>
                <a:endParaRPr lang="zh-CN" altLang="zh-CN" sz="1800" dirty="0">
                  <a:latin typeface="隶书" panose="02010509060101010101" pitchFamily="49" charset="-122"/>
                  <a:ea typeface="隶书" panose="02010509060101010101" pitchFamily="49"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3507876"/>
              </a:xfrm>
              <a:blipFill rotWithShape="0">
                <a:blip r:embed="rId2"/>
                <a:stretch>
                  <a:fillRect l="-888" t="-1043" r="-334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71655" y="1962409"/>
            <a:ext cx="4466238" cy="1584176"/>
          </a:xfrm>
          <a:prstGeom prst="rect">
            <a:avLst/>
          </a:prstGeom>
        </p:spPr>
      </p:pic>
      <p:pic>
        <p:nvPicPr>
          <p:cNvPr id="6" name="图片 5"/>
          <p:cNvPicPr>
            <a:picLocks noChangeAspect="1"/>
          </p:cNvPicPr>
          <p:nvPr/>
        </p:nvPicPr>
        <p:blipFill>
          <a:blip r:embed="rId4"/>
          <a:stretch>
            <a:fillRect/>
          </a:stretch>
        </p:blipFill>
        <p:spPr>
          <a:xfrm>
            <a:off x="4844861" y="1962409"/>
            <a:ext cx="4251596" cy="1590335"/>
          </a:xfrm>
          <a:prstGeom prst="rect">
            <a:avLst/>
          </a:prstGeom>
        </p:spPr>
      </p:pic>
    </p:spTree>
    <p:extLst>
      <p:ext uri="{BB962C8B-B14F-4D97-AF65-F5344CB8AC3E}">
        <p14:creationId xmlns:p14="http://schemas.microsoft.com/office/powerpoint/2010/main" val="329250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逆邻接表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771550"/>
                <a:ext cx="9036496" cy="3507876"/>
              </a:xfrm>
            </p:spPr>
            <p:txBody>
              <a:bodyPr/>
              <a:lstStyle/>
              <a:p>
                <a:pPr marL="0" indent="0" algn="just">
                  <a:lnSpc>
                    <a:spcPts val="2600"/>
                  </a:lnSpc>
                  <a:spcBef>
                    <a:spcPts val="0"/>
                  </a:spcBef>
                  <a:buNone/>
                </a:pPr>
                <a:r>
                  <a:rPr lang="en-US" altLang="zh-CN" sz="1800" dirty="0"/>
                  <a:t>    </a:t>
                </a:r>
                <a:r>
                  <a:rPr lang="zh-CN" altLang="zh-CN" sz="1800" dirty="0">
                    <a:latin typeface="隶书" panose="02010509060101010101" pitchFamily="49" charset="-122"/>
                    <a:ea typeface="隶书" panose="02010509060101010101" pitchFamily="49" charset="-122"/>
                  </a:rPr>
                  <a:t>在无向图的邻接表中，顶点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的度恰恰为第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个单链表中的结点数；而在有向图中，第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个单链表中的结点数只是顶点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的出度，为求顶点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的入度，必须遍历整个邻接表。因此，为了便于确定顶点的入度，可以建立有向图的逆邻接表（注：只有有向图才有逆邻接表），即为每个顶点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建立一个所有以顶点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为弧头的边链表。这样求顶点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的入度即是计算逆邻接表中第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个顶点的边链表中结点的个数。</a:t>
                </a:r>
                <a:r>
                  <a:rPr lang="zh-CN" altLang="en-US" sz="1800" dirty="0">
                    <a:latin typeface="隶书" panose="02010509060101010101" pitchFamily="49" charset="-122"/>
                    <a:ea typeface="隶书" panose="02010509060101010101" pitchFamily="49" charset="-122"/>
                  </a:rPr>
                  <a:t>下图是</a:t>
                </a:r>
                <a:r>
                  <a:rPr lang="zh-CN" altLang="zh-CN" sz="1800" dirty="0">
                    <a:latin typeface="隶书" panose="02010509060101010101" pitchFamily="49" charset="-122"/>
                    <a:ea typeface="隶书" panose="02010509060101010101" pitchFamily="49" charset="-122"/>
                  </a:rPr>
                  <a:t>带权有向网</a:t>
                </a:r>
                <a:r>
                  <a:rPr lang="zh-CN" altLang="en-US" sz="1800" dirty="0">
                    <a:latin typeface="隶书" panose="02010509060101010101" pitchFamily="49" charset="-122"/>
                    <a:ea typeface="隶书" panose="02010509060101010101" pitchFamily="49" charset="-122"/>
                  </a:rPr>
                  <a:t>及其</a:t>
                </a:r>
                <a:r>
                  <a:rPr lang="zh-CN" altLang="zh-CN" sz="1800" dirty="0">
                    <a:latin typeface="隶书" panose="02010509060101010101" pitchFamily="49" charset="-122"/>
                    <a:ea typeface="隶书" panose="02010509060101010101" pitchFamily="49" charset="-122"/>
                  </a:rPr>
                  <a:t>逆邻接表存储结构。</a:t>
                </a:r>
              </a:p>
              <a:p>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771550"/>
                <a:ext cx="9036496" cy="3507876"/>
              </a:xfrm>
              <a:blipFill rotWithShape="0">
                <a:blip r:embed="rId2"/>
                <a:stretch>
                  <a:fillRect l="-877" t="-1043" r="-81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044086" y="2643758"/>
            <a:ext cx="4460914" cy="1944216"/>
          </a:xfrm>
          <a:prstGeom prst="rect">
            <a:avLst/>
          </a:prstGeom>
        </p:spPr>
      </p:pic>
    </p:spTree>
    <p:extLst>
      <p:ext uri="{BB962C8B-B14F-4D97-AF65-F5344CB8AC3E}">
        <p14:creationId xmlns:p14="http://schemas.microsoft.com/office/powerpoint/2010/main" val="131422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xmlns="" id="{9185E10F-004C-481E-AEEA-0F452DA59A1F}"/>
              </a:ext>
            </a:extLst>
          </p:cNvPr>
          <p:cNvSpPr>
            <a:spLocks noGrp="1"/>
          </p:cNvSpPr>
          <p:nvPr>
            <p:ph type="body" sz="quarter" idx="10"/>
          </p:nvPr>
        </p:nvSpPr>
        <p:spPr/>
        <p:txBody>
          <a:bodyPr/>
          <a:lstStyle/>
          <a:p>
            <a:r>
              <a:rPr lang="zh-CN" altLang="en-US" dirty="0"/>
              <a:t>图的基本概念</a:t>
            </a:r>
          </a:p>
        </p:txBody>
      </p:sp>
      <p:sp>
        <p:nvSpPr>
          <p:cNvPr id="7" name="文本占位符 6">
            <a:extLst>
              <a:ext uri="{FF2B5EF4-FFF2-40B4-BE49-F238E27FC236}">
                <a16:creationId xmlns:a16="http://schemas.microsoft.com/office/drawing/2014/main" xmlns="" id="{4590AAFA-3119-42ED-BFCA-0068F9504597}"/>
              </a:ext>
            </a:extLst>
          </p:cNvPr>
          <p:cNvSpPr>
            <a:spLocks noGrp="1"/>
          </p:cNvSpPr>
          <p:nvPr>
            <p:ph type="body" sz="quarter" idx="11"/>
          </p:nvPr>
        </p:nvSpPr>
        <p:spPr/>
        <p:txBody>
          <a:bodyPr/>
          <a:lstStyle/>
          <a:p>
            <a:r>
              <a:rPr lang="zh-CN" altLang="en-US" dirty="0"/>
              <a:t>图的存储结构</a:t>
            </a:r>
          </a:p>
        </p:txBody>
      </p:sp>
      <p:sp>
        <p:nvSpPr>
          <p:cNvPr id="8" name="文本占位符 7">
            <a:extLst>
              <a:ext uri="{FF2B5EF4-FFF2-40B4-BE49-F238E27FC236}">
                <a16:creationId xmlns:a16="http://schemas.microsoft.com/office/drawing/2014/main" xmlns="" id="{110C8F31-5F7F-4514-8498-8A718DF20327}"/>
              </a:ext>
            </a:extLst>
          </p:cNvPr>
          <p:cNvSpPr>
            <a:spLocks noGrp="1"/>
          </p:cNvSpPr>
          <p:nvPr>
            <p:ph type="body" sz="quarter" idx="12"/>
          </p:nvPr>
        </p:nvSpPr>
        <p:spPr/>
        <p:txBody>
          <a:bodyPr/>
          <a:lstStyle/>
          <a:p>
            <a:r>
              <a:rPr lang="zh-CN" altLang="en-US" dirty="0"/>
              <a:t>图的遍历</a:t>
            </a:r>
          </a:p>
        </p:txBody>
      </p:sp>
      <p:sp>
        <p:nvSpPr>
          <p:cNvPr id="9" name="文本占位符 8">
            <a:extLst>
              <a:ext uri="{FF2B5EF4-FFF2-40B4-BE49-F238E27FC236}">
                <a16:creationId xmlns:a16="http://schemas.microsoft.com/office/drawing/2014/main" xmlns="" id="{235F2A32-E2ED-4E00-8F2B-F06C62CD49C8}"/>
              </a:ext>
            </a:extLst>
          </p:cNvPr>
          <p:cNvSpPr>
            <a:spLocks noGrp="1"/>
          </p:cNvSpPr>
          <p:nvPr>
            <p:ph type="body" sz="quarter" idx="13"/>
          </p:nvPr>
        </p:nvSpPr>
        <p:spPr/>
        <p:txBody>
          <a:bodyPr/>
          <a:lstStyle/>
          <a:p>
            <a:r>
              <a:rPr lang="zh-CN" altLang="en-US" dirty="0"/>
              <a:t>生成树和最小生成树</a:t>
            </a:r>
          </a:p>
        </p:txBody>
      </p:sp>
      <p:sp>
        <p:nvSpPr>
          <p:cNvPr id="10" name="文本占位符 9">
            <a:extLst>
              <a:ext uri="{FF2B5EF4-FFF2-40B4-BE49-F238E27FC236}">
                <a16:creationId xmlns:a16="http://schemas.microsoft.com/office/drawing/2014/main" xmlns="" id="{AF292C29-39BC-4B6A-84F4-62650326204C}"/>
              </a:ext>
            </a:extLst>
          </p:cNvPr>
          <p:cNvSpPr>
            <a:spLocks noGrp="1"/>
          </p:cNvSpPr>
          <p:nvPr>
            <p:ph type="body" sz="quarter" idx="14"/>
          </p:nvPr>
        </p:nvSpPr>
        <p:spPr/>
        <p:txBody>
          <a:bodyPr/>
          <a:lstStyle/>
          <a:p>
            <a:r>
              <a:rPr lang="zh-CN" altLang="en-US" dirty="0"/>
              <a:t>有向无环图及其应用</a:t>
            </a:r>
          </a:p>
        </p:txBody>
      </p:sp>
      <p:sp>
        <p:nvSpPr>
          <p:cNvPr id="11" name="文本占位符 10">
            <a:extLst>
              <a:ext uri="{FF2B5EF4-FFF2-40B4-BE49-F238E27FC236}">
                <a16:creationId xmlns:a16="http://schemas.microsoft.com/office/drawing/2014/main" xmlns="" id="{27251E53-2A40-442C-ABCF-4BE24C8C5265}"/>
              </a:ext>
            </a:extLst>
          </p:cNvPr>
          <p:cNvSpPr>
            <a:spLocks noGrp="1"/>
          </p:cNvSpPr>
          <p:nvPr>
            <p:ph type="body" sz="quarter" idx="15"/>
          </p:nvPr>
        </p:nvSpPr>
        <p:spPr>
          <a:xfrm>
            <a:off x="5177077" y="3879485"/>
            <a:ext cx="3499379" cy="366087"/>
          </a:xfrm>
        </p:spPr>
        <p:txBody>
          <a:bodyPr/>
          <a:lstStyle/>
          <a:p>
            <a:r>
              <a:rPr lang="zh-CN" altLang="en-US" dirty="0"/>
              <a:t>带权图和带权图中的最短路径</a:t>
            </a:r>
          </a:p>
        </p:txBody>
      </p:sp>
    </p:spTree>
    <p:extLst>
      <p:ext uri="{BB962C8B-B14F-4D97-AF65-F5344CB8AC3E}">
        <p14:creationId xmlns:p14="http://schemas.microsoft.com/office/powerpoint/2010/main" val="174073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邻接表存储结构的定义</a:t>
            </a:r>
          </a:p>
        </p:txBody>
      </p:sp>
      <p:sp>
        <p:nvSpPr>
          <p:cNvPr id="3" name="内容占位符 2"/>
          <p:cNvSpPr>
            <a:spLocks noGrp="1"/>
          </p:cNvSpPr>
          <p:nvPr>
            <p:ph sz="quarter" idx="11"/>
          </p:nvPr>
        </p:nvSpPr>
        <p:spPr>
          <a:xfrm>
            <a:off x="7622" y="915566"/>
            <a:ext cx="6076546" cy="3507876"/>
          </a:xfrm>
        </p:spPr>
        <p:txBody>
          <a:bodyPr/>
          <a:lstStyle/>
          <a:p>
            <a:pPr>
              <a:lnSpc>
                <a:spcPct val="100000"/>
              </a:lnSpc>
              <a:spcBef>
                <a:spcPts val="0"/>
              </a:spcBef>
            </a:pPr>
            <a:r>
              <a:rPr lang="en-US" altLang="zh-CN" sz="1400" dirty="0"/>
              <a:t>#define </a:t>
            </a:r>
            <a:r>
              <a:rPr lang="en-US" altLang="zh-CN" sz="1400" dirty="0" err="1"/>
              <a:t>MaxVex</a:t>
            </a:r>
            <a:r>
              <a:rPr lang="en-US" altLang="zh-CN" sz="1400" dirty="0"/>
              <a:t> 20   //</a:t>
            </a:r>
            <a:r>
              <a:rPr lang="zh-CN" altLang="zh-CN" sz="1400" dirty="0"/>
              <a:t>自定义最大顶点数 </a:t>
            </a:r>
          </a:p>
          <a:p>
            <a:pPr>
              <a:lnSpc>
                <a:spcPct val="100000"/>
              </a:lnSpc>
              <a:spcBef>
                <a:spcPts val="0"/>
              </a:spcBef>
            </a:pPr>
            <a:r>
              <a:rPr lang="en-US" altLang="zh-CN" sz="1400" dirty="0" err="1"/>
              <a:t>typedef</a:t>
            </a:r>
            <a:r>
              <a:rPr lang="en-US" altLang="zh-CN" sz="1400" dirty="0"/>
              <a:t> </a:t>
            </a:r>
            <a:r>
              <a:rPr lang="en-US" altLang="zh-CN" sz="1400" dirty="0" err="1"/>
              <a:t>enum</a:t>
            </a:r>
            <a:r>
              <a:rPr lang="en-US" altLang="zh-CN" sz="1400" dirty="0"/>
              <a:t>{DG, UDG, DN,UDN}</a:t>
            </a:r>
            <a:r>
              <a:rPr lang="en-US" altLang="zh-CN" sz="1400" dirty="0" err="1"/>
              <a:t>GraphKind</a:t>
            </a:r>
            <a:r>
              <a:rPr lang="en-US" altLang="zh-CN" sz="1400" dirty="0"/>
              <a:t>; </a:t>
            </a:r>
          </a:p>
          <a:p>
            <a:pPr>
              <a:lnSpc>
                <a:spcPct val="100000"/>
              </a:lnSpc>
              <a:spcBef>
                <a:spcPts val="0"/>
              </a:spcBef>
            </a:pPr>
            <a:r>
              <a:rPr lang="en-US" altLang="zh-CN" sz="1400" dirty="0"/>
              <a:t>   //{</a:t>
            </a:r>
            <a:r>
              <a:rPr lang="zh-CN" altLang="zh-CN" sz="1400" dirty="0"/>
              <a:t>有向图，无向图，有向网，无向网</a:t>
            </a:r>
            <a:r>
              <a:rPr lang="en-US" altLang="zh-CN" sz="1400" dirty="0"/>
              <a:t>}</a:t>
            </a:r>
            <a:endParaRPr lang="zh-CN" altLang="zh-CN" sz="1400" dirty="0"/>
          </a:p>
          <a:p>
            <a:pPr>
              <a:lnSpc>
                <a:spcPct val="100000"/>
              </a:lnSpc>
              <a:spcBef>
                <a:spcPts val="0"/>
              </a:spcBef>
            </a:pPr>
            <a:r>
              <a:rPr lang="en-US" altLang="zh-CN" sz="1400" dirty="0" err="1">
                <a:solidFill>
                  <a:srgbClr val="002060"/>
                </a:solidFill>
              </a:rPr>
              <a:t>typedef</a:t>
            </a:r>
            <a:r>
              <a:rPr lang="en-US" altLang="zh-CN" sz="1400" dirty="0">
                <a:solidFill>
                  <a:srgbClr val="002060"/>
                </a:solidFill>
              </a:rPr>
              <a:t> </a:t>
            </a:r>
            <a:r>
              <a:rPr lang="en-US" altLang="zh-CN" sz="1400" dirty="0" err="1">
                <a:solidFill>
                  <a:srgbClr val="002060"/>
                </a:solidFill>
              </a:rPr>
              <a:t>struct</a:t>
            </a:r>
            <a:r>
              <a:rPr lang="en-US" altLang="zh-CN" sz="1400" dirty="0">
                <a:solidFill>
                  <a:srgbClr val="002060"/>
                </a:solidFill>
              </a:rPr>
              <a:t> </a:t>
            </a:r>
            <a:r>
              <a:rPr lang="en-US" altLang="zh-CN" sz="1400" dirty="0" err="1">
                <a:solidFill>
                  <a:srgbClr val="002060"/>
                </a:solidFill>
              </a:rPr>
              <a:t>ArcNode</a:t>
            </a:r>
            <a:r>
              <a:rPr lang="en-US" altLang="zh-CN" sz="1400" dirty="0">
                <a:solidFill>
                  <a:srgbClr val="002060"/>
                </a:solidFill>
              </a:rPr>
              <a:t>{  //</a:t>
            </a:r>
            <a:r>
              <a:rPr lang="zh-CN" altLang="zh-CN" sz="1400" dirty="0">
                <a:solidFill>
                  <a:srgbClr val="002060"/>
                </a:solidFill>
              </a:rPr>
              <a:t>边结点定义</a:t>
            </a:r>
          </a:p>
          <a:p>
            <a:pPr>
              <a:lnSpc>
                <a:spcPct val="100000"/>
              </a:lnSpc>
              <a:spcBef>
                <a:spcPts val="0"/>
              </a:spcBef>
            </a:pPr>
            <a:r>
              <a:rPr lang="en-US" altLang="zh-CN" sz="1400" dirty="0">
                <a:solidFill>
                  <a:srgbClr val="002060"/>
                </a:solidFill>
              </a:rPr>
              <a:t>  </a:t>
            </a:r>
            <a:r>
              <a:rPr lang="en-US" altLang="zh-CN" sz="1400" dirty="0" err="1">
                <a:solidFill>
                  <a:srgbClr val="002060"/>
                </a:solidFill>
              </a:rPr>
              <a:t>int</a:t>
            </a:r>
            <a:r>
              <a:rPr lang="en-US" altLang="zh-CN" sz="1400" dirty="0">
                <a:solidFill>
                  <a:srgbClr val="002060"/>
                </a:solidFill>
              </a:rPr>
              <a:t> </a:t>
            </a:r>
            <a:r>
              <a:rPr lang="en-US" altLang="zh-CN" sz="1400" dirty="0" err="1">
                <a:solidFill>
                  <a:srgbClr val="002060"/>
                </a:solidFill>
              </a:rPr>
              <a:t>adjvex</a:t>
            </a:r>
            <a:r>
              <a:rPr lang="en-US" altLang="zh-CN" sz="1400" dirty="0">
                <a:solidFill>
                  <a:srgbClr val="002060"/>
                </a:solidFill>
              </a:rPr>
              <a:t>; //</a:t>
            </a:r>
            <a:r>
              <a:rPr lang="zh-CN" altLang="zh-CN" sz="1400" dirty="0">
                <a:solidFill>
                  <a:srgbClr val="002060"/>
                </a:solidFill>
              </a:rPr>
              <a:t>终点（或弧尾）在数组表中的下标</a:t>
            </a:r>
          </a:p>
          <a:p>
            <a:pPr>
              <a:lnSpc>
                <a:spcPct val="100000"/>
              </a:lnSpc>
              <a:spcBef>
                <a:spcPts val="0"/>
              </a:spcBef>
            </a:pPr>
            <a:r>
              <a:rPr lang="en-US" altLang="zh-CN" sz="1400" dirty="0">
                <a:solidFill>
                  <a:srgbClr val="002060"/>
                </a:solidFill>
              </a:rPr>
              <a:t>  </a:t>
            </a:r>
            <a:r>
              <a:rPr lang="en-US" altLang="zh-CN" sz="1400" dirty="0" err="1">
                <a:solidFill>
                  <a:srgbClr val="002060"/>
                </a:solidFill>
              </a:rPr>
              <a:t>int</a:t>
            </a:r>
            <a:r>
              <a:rPr lang="en-US" altLang="zh-CN" sz="1400" dirty="0">
                <a:solidFill>
                  <a:srgbClr val="002060"/>
                </a:solidFill>
              </a:rPr>
              <a:t> info;  //</a:t>
            </a:r>
            <a:r>
              <a:rPr lang="zh-CN" altLang="zh-CN" sz="1400" dirty="0">
                <a:solidFill>
                  <a:srgbClr val="002060"/>
                </a:solidFill>
              </a:rPr>
              <a:t>该边（弧）相关信息</a:t>
            </a:r>
            <a:r>
              <a:rPr lang="en-US" altLang="zh-CN" sz="1400" dirty="0">
                <a:solidFill>
                  <a:srgbClr val="002060"/>
                </a:solidFill>
              </a:rPr>
              <a:t>(</a:t>
            </a:r>
            <a:r>
              <a:rPr lang="zh-CN" altLang="zh-CN" sz="1400" dirty="0">
                <a:solidFill>
                  <a:srgbClr val="002060"/>
                </a:solidFill>
              </a:rPr>
              <a:t>权值</a:t>
            </a:r>
            <a:r>
              <a:rPr lang="en-US" altLang="zh-CN" sz="1400" dirty="0">
                <a:solidFill>
                  <a:srgbClr val="002060"/>
                </a:solidFill>
              </a:rPr>
              <a:t>)</a:t>
            </a:r>
            <a:r>
              <a:rPr lang="zh-CN" altLang="zh-CN" sz="1400" dirty="0">
                <a:solidFill>
                  <a:srgbClr val="002060"/>
                </a:solidFill>
              </a:rPr>
              <a:t>，如果需要的话</a:t>
            </a:r>
          </a:p>
          <a:p>
            <a:pPr>
              <a:lnSpc>
                <a:spcPct val="100000"/>
              </a:lnSpc>
              <a:spcBef>
                <a:spcPts val="0"/>
              </a:spcBef>
            </a:pPr>
            <a:r>
              <a:rPr lang="en-US" altLang="zh-CN" sz="1400" dirty="0">
                <a:solidFill>
                  <a:srgbClr val="002060"/>
                </a:solidFill>
              </a:rPr>
              <a:t>  </a:t>
            </a:r>
            <a:r>
              <a:rPr lang="en-US" altLang="zh-CN" sz="1400" dirty="0" err="1">
                <a:solidFill>
                  <a:srgbClr val="002060"/>
                </a:solidFill>
              </a:rPr>
              <a:t>ArcNode</a:t>
            </a:r>
            <a:r>
              <a:rPr lang="en-US" altLang="zh-CN" sz="1400" dirty="0">
                <a:solidFill>
                  <a:srgbClr val="002060"/>
                </a:solidFill>
              </a:rPr>
              <a:t> *</a:t>
            </a:r>
            <a:r>
              <a:rPr lang="en-US" altLang="zh-CN" sz="1400" dirty="0" err="1">
                <a:solidFill>
                  <a:srgbClr val="002060"/>
                </a:solidFill>
              </a:rPr>
              <a:t>nextarc</a:t>
            </a:r>
            <a:r>
              <a:rPr lang="en-US" altLang="zh-CN" sz="1400" dirty="0">
                <a:solidFill>
                  <a:srgbClr val="002060"/>
                </a:solidFill>
              </a:rPr>
              <a:t>;//</a:t>
            </a:r>
            <a:r>
              <a:rPr lang="zh-CN" altLang="zh-CN" sz="1400" dirty="0">
                <a:solidFill>
                  <a:srgbClr val="002060"/>
                </a:solidFill>
              </a:rPr>
              <a:t>存储下一条边（或弧）结点的地址</a:t>
            </a:r>
          </a:p>
          <a:p>
            <a:pPr>
              <a:lnSpc>
                <a:spcPct val="100000"/>
              </a:lnSpc>
              <a:spcBef>
                <a:spcPts val="0"/>
              </a:spcBef>
            </a:pPr>
            <a:r>
              <a:rPr lang="en-US" altLang="zh-CN" sz="1400" dirty="0">
                <a:solidFill>
                  <a:srgbClr val="002060"/>
                </a:solidFill>
              </a:rPr>
              <a:t>}</a:t>
            </a:r>
            <a:r>
              <a:rPr lang="en-US" altLang="zh-CN" sz="1400" dirty="0" err="1">
                <a:solidFill>
                  <a:srgbClr val="002060"/>
                </a:solidFill>
              </a:rPr>
              <a:t>ArcNode</a:t>
            </a:r>
            <a:r>
              <a:rPr lang="en-US" altLang="zh-CN" sz="1400" dirty="0">
                <a:solidFill>
                  <a:srgbClr val="002060"/>
                </a:solidFill>
              </a:rPr>
              <a:t>;</a:t>
            </a:r>
            <a:endParaRPr lang="zh-CN" altLang="zh-CN" sz="1400" dirty="0">
              <a:solidFill>
                <a:srgbClr val="002060"/>
              </a:solidFill>
            </a:endParaRPr>
          </a:p>
          <a:p>
            <a:pPr>
              <a:lnSpc>
                <a:spcPct val="100000"/>
              </a:lnSpc>
              <a:spcBef>
                <a:spcPts val="0"/>
              </a:spcBef>
            </a:pPr>
            <a:endParaRPr lang="en-US" altLang="zh-CN" sz="1400" dirty="0"/>
          </a:p>
          <a:p>
            <a:pPr>
              <a:lnSpc>
                <a:spcPct val="100000"/>
              </a:lnSpc>
              <a:spcBef>
                <a:spcPts val="0"/>
              </a:spcBef>
            </a:pPr>
            <a:r>
              <a:rPr lang="en-US" altLang="zh-CN" sz="1400" dirty="0" err="1"/>
              <a:t>typedef</a:t>
            </a:r>
            <a:r>
              <a:rPr lang="en-US" altLang="zh-CN" sz="1400" dirty="0"/>
              <a:t> </a:t>
            </a:r>
            <a:r>
              <a:rPr lang="en-US" altLang="zh-CN" sz="1400" dirty="0" err="1"/>
              <a:t>struct</a:t>
            </a:r>
            <a:r>
              <a:rPr lang="en-US" altLang="zh-CN" sz="1400" dirty="0"/>
              <a:t>{                   //</a:t>
            </a:r>
            <a:r>
              <a:rPr lang="zh-CN" altLang="zh-CN" sz="1400" dirty="0"/>
              <a:t>表头结点的定义</a:t>
            </a:r>
          </a:p>
          <a:p>
            <a:pPr>
              <a:lnSpc>
                <a:spcPct val="100000"/>
              </a:lnSpc>
              <a:spcBef>
                <a:spcPts val="0"/>
              </a:spcBef>
            </a:pPr>
            <a:r>
              <a:rPr lang="en-US" altLang="zh-CN" sz="1400" dirty="0"/>
              <a:t>  </a:t>
            </a:r>
            <a:r>
              <a:rPr lang="en-US" altLang="zh-CN" sz="1400" dirty="0" err="1"/>
              <a:t>VElemType</a:t>
            </a:r>
            <a:r>
              <a:rPr lang="en-US" altLang="zh-CN" sz="1400" dirty="0"/>
              <a:t> data;       // </a:t>
            </a:r>
            <a:r>
              <a:rPr lang="en-US" altLang="zh-CN" sz="1400" dirty="0" err="1"/>
              <a:t>VElemType</a:t>
            </a:r>
            <a:r>
              <a:rPr lang="zh-CN" altLang="zh-CN" sz="1400" dirty="0"/>
              <a:t>为顶点信息类型</a:t>
            </a:r>
          </a:p>
          <a:p>
            <a:pPr>
              <a:lnSpc>
                <a:spcPct val="100000"/>
              </a:lnSpc>
              <a:spcBef>
                <a:spcPts val="0"/>
              </a:spcBef>
            </a:pPr>
            <a:r>
              <a:rPr lang="en-US" altLang="zh-CN" sz="1400" dirty="0"/>
              <a:t>  </a:t>
            </a:r>
            <a:r>
              <a:rPr lang="en-US" altLang="zh-CN" sz="1400" dirty="0" err="1"/>
              <a:t>ArcNode</a:t>
            </a:r>
            <a:r>
              <a:rPr lang="en-US" altLang="zh-CN" sz="1400" dirty="0"/>
              <a:t> *</a:t>
            </a:r>
            <a:r>
              <a:rPr lang="en-US" altLang="zh-CN" sz="1400" dirty="0" err="1"/>
              <a:t>firstarc</a:t>
            </a:r>
            <a:r>
              <a:rPr lang="en-US" altLang="zh-CN" sz="1400" dirty="0"/>
              <a:t>;  //</a:t>
            </a:r>
            <a:r>
              <a:rPr lang="zh-CN" altLang="zh-CN" sz="1400" dirty="0"/>
              <a:t>存储第一条依附该顶点的边（或弧）结点地址 </a:t>
            </a:r>
          </a:p>
          <a:p>
            <a:pPr>
              <a:lnSpc>
                <a:spcPct val="100000"/>
              </a:lnSpc>
              <a:spcBef>
                <a:spcPts val="0"/>
              </a:spcBef>
            </a:pPr>
            <a:r>
              <a:rPr lang="en-US" altLang="zh-CN" sz="1400" dirty="0"/>
              <a:t>}</a:t>
            </a:r>
            <a:r>
              <a:rPr lang="en-US" altLang="zh-CN" sz="1400" dirty="0" err="1"/>
              <a:t>VNode</a:t>
            </a:r>
            <a:r>
              <a:rPr lang="en-US" altLang="zh-CN" sz="1400" dirty="0"/>
              <a:t>;</a:t>
            </a:r>
            <a:endParaRPr lang="zh-CN" altLang="zh-CN" sz="1400" dirty="0"/>
          </a:p>
          <a:p>
            <a:pPr>
              <a:lnSpc>
                <a:spcPct val="100000"/>
              </a:lnSpc>
              <a:spcBef>
                <a:spcPts val="0"/>
              </a:spcBef>
            </a:pPr>
            <a:r>
              <a:rPr lang="en-US" altLang="zh-CN" sz="1400" dirty="0" err="1"/>
              <a:t>typedef</a:t>
            </a:r>
            <a:r>
              <a:rPr lang="en-US" altLang="zh-CN" sz="1400" dirty="0"/>
              <a:t> </a:t>
            </a:r>
            <a:r>
              <a:rPr lang="en-US" altLang="zh-CN" sz="1400" dirty="0" err="1"/>
              <a:t>struct</a:t>
            </a:r>
            <a:r>
              <a:rPr lang="en-US" altLang="zh-CN" sz="1400" dirty="0"/>
              <a:t>{</a:t>
            </a:r>
            <a:endParaRPr lang="zh-CN" altLang="zh-CN" sz="1400" dirty="0"/>
          </a:p>
          <a:p>
            <a:pPr>
              <a:lnSpc>
                <a:spcPct val="100000"/>
              </a:lnSpc>
              <a:spcBef>
                <a:spcPts val="0"/>
              </a:spcBef>
            </a:pPr>
            <a:r>
              <a:rPr lang="en-US" altLang="zh-CN" sz="1400" dirty="0"/>
              <a:t>  </a:t>
            </a:r>
            <a:r>
              <a:rPr lang="en-US" altLang="zh-CN" sz="1400" dirty="0" err="1"/>
              <a:t>VNode</a:t>
            </a:r>
            <a:r>
              <a:rPr lang="en-US" altLang="zh-CN" sz="1400" dirty="0"/>
              <a:t> vertices[</a:t>
            </a:r>
            <a:r>
              <a:rPr lang="en-US" altLang="zh-CN" sz="1400" dirty="0" err="1"/>
              <a:t>MaxVex</a:t>
            </a:r>
            <a:r>
              <a:rPr lang="en-US" altLang="zh-CN" sz="1400" dirty="0"/>
              <a:t>];</a:t>
            </a:r>
            <a:endParaRPr lang="zh-CN" altLang="zh-CN" sz="1400" dirty="0"/>
          </a:p>
          <a:p>
            <a:pPr>
              <a:lnSpc>
                <a:spcPct val="100000"/>
              </a:lnSpc>
              <a:spcBef>
                <a:spcPts val="0"/>
              </a:spcBef>
            </a:pPr>
            <a:r>
              <a:rPr lang="en-US" altLang="zh-CN" sz="1400" dirty="0"/>
              <a:t>  </a:t>
            </a:r>
            <a:r>
              <a:rPr lang="en-US" altLang="zh-CN" sz="1400" dirty="0" err="1"/>
              <a:t>int</a:t>
            </a:r>
            <a:r>
              <a:rPr lang="en-US" altLang="zh-CN" sz="1400" dirty="0"/>
              <a:t> </a:t>
            </a:r>
            <a:r>
              <a:rPr lang="en-US" altLang="zh-CN" sz="1400" dirty="0" err="1"/>
              <a:t>vexnum</a:t>
            </a:r>
            <a:r>
              <a:rPr lang="en-US" altLang="zh-CN" sz="1400" dirty="0"/>
              <a:t>;</a:t>
            </a:r>
            <a:endParaRPr lang="zh-CN" altLang="zh-CN" sz="1400" dirty="0"/>
          </a:p>
          <a:p>
            <a:pPr>
              <a:lnSpc>
                <a:spcPct val="100000"/>
              </a:lnSpc>
              <a:spcBef>
                <a:spcPts val="0"/>
              </a:spcBef>
            </a:pPr>
            <a:r>
              <a:rPr lang="en-US" altLang="zh-CN" sz="1400" dirty="0"/>
              <a:t>  </a:t>
            </a:r>
            <a:r>
              <a:rPr lang="en-US" altLang="zh-CN" sz="1400" dirty="0" err="1"/>
              <a:t>int</a:t>
            </a:r>
            <a:r>
              <a:rPr lang="en-US" altLang="zh-CN" sz="1400" dirty="0"/>
              <a:t> </a:t>
            </a:r>
            <a:r>
              <a:rPr lang="en-US" altLang="zh-CN" sz="1400" dirty="0" err="1"/>
              <a:t>arcnum</a:t>
            </a:r>
            <a:r>
              <a:rPr lang="en-US" altLang="zh-CN" sz="1400" dirty="0"/>
              <a:t>;</a:t>
            </a:r>
            <a:endParaRPr lang="zh-CN" altLang="zh-CN" sz="1400" dirty="0"/>
          </a:p>
          <a:p>
            <a:pPr>
              <a:lnSpc>
                <a:spcPct val="100000"/>
              </a:lnSpc>
              <a:spcBef>
                <a:spcPts val="0"/>
              </a:spcBef>
            </a:pPr>
            <a:r>
              <a:rPr lang="en-US" altLang="zh-CN" sz="1400" dirty="0"/>
              <a:t>  </a:t>
            </a:r>
            <a:r>
              <a:rPr lang="en-US" altLang="zh-CN" sz="1400" dirty="0" err="1"/>
              <a:t>GraphKind</a:t>
            </a:r>
            <a:r>
              <a:rPr lang="en-US" altLang="zh-CN" sz="1400" dirty="0"/>
              <a:t> kind;</a:t>
            </a:r>
            <a:endParaRPr lang="zh-CN" altLang="zh-CN" sz="1400" dirty="0"/>
          </a:p>
          <a:p>
            <a:pPr>
              <a:lnSpc>
                <a:spcPct val="100000"/>
              </a:lnSpc>
              <a:spcBef>
                <a:spcPts val="0"/>
              </a:spcBef>
            </a:pPr>
            <a:r>
              <a:rPr lang="en-US" altLang="zh-CN" sz="1400" dirty="0"/>
              <a:t>}</a:t>
            </a:r>
            <a:r>
              <a:rPr lang="en-US" altLang="zh-CN" sz="1400" dirty="0" err="1"/>
              <a:t>AdjLGraph</a:t>
            </a:r>
            <a:r>
              <a:rPr lang="en-US" altLang="zh-CN" sz="1400" dirty="0"/>
              <a:t>;</a:t>
            </a:r>
            <a:endParaRPr lang="zh-CN" altLang="zh-CN" sz="1400" dirty="0"/>
          </a:p>
          <a:p>
            <a:pPr marL="0" indent="0">
              <a:lnSpc>
                <a:spcPts val="2100"/>
              </a:lnSpc>
              <a:spcBef>
                <a:spcPts val="0"/>
              </a:spcBef>
              <a:buNone/>
            </a:pPr>
            <a:endParaRPr lang="zh-CN" altLang="en-US" sz="1400" dirty="0"/>
          </a:p>
        </p:txBody>
      </p:sp>
      <p:pic>
        <p:nvPicPr>
          <p:cNvPr id="6" name="图片 5"/>
          <p:cNvPicPr>
            <a:picLocks noChangeAspect="1"/>
          </p:cNvPicPr>
          <p:nvPr/>
        </p:nvPicPr>
        <p:blipFill>
          <a:blip r:embed="rId2"/>
          <a:stretch>
            <a:fillRect/>
          </a:stretch>
        </p:blipFill>
        <p:spPr>
          <a:xfrm>
            <a:off x="5076056" y="1059582"/>
            <a:ext cx="3647404" cy="1512168"/>
          </a:xfrm>
          <a:prstGeom prst="rect">
            <a:avLst/>
          </a:prstGeom>
        </p:spPr>
      </p:pic>
      <p:sp>
        <p:nvSpPr>
          <p:cNvPr id="7" name="矩形 6"/>
          <p:cNvSpPr/>
          <p:nvPr/>
        </p:nvSpPr>
        <p:spPr>
          <a:xfrm>
            <a:off x="251520" y="1635646"/>
            <a:ext cx="48245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868144" y="1047082"/>
            <a:ext cx="2376264" cy="3005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V="1">
            <a:off x="4427984" y="1347614"/>
            <a:ext cx="2232248" cy="2880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51520" y="2859782"/>
            <a:ext cx="5760640" cy="8640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220072" y="1047082"/>
            <a:ext cx="648072" cy="3725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endCxn id="12" idx="3"/>
          </p:cNvCxnSpPr>
          <p:nvPr/>
        </p:nvCxnSpPr>
        <p:spPr>
          <a:xfrm flipV="1">
            <a:off x="4274543" y="1365065"/>
            <a:ext cx="1040437" cy="149471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79512" y="3795886"/>
            <a:ext cx="2592288" cy="129614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076056" y="843558"/>
            <a:ext cx="360040" cy="201622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a:endCxn id="16" idx="5"/>
          </p:cNvCxnSpPr>
          <p:nvPr/>
        </p:nvCxnSpPr>
        <p:spPr>
          <a:xfrm flipV="1">
            <a:off x="2771800" y="2564513"/>
            <a:ext cx="2611569" cy="180743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52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 calcmode="lin" valueType="num">
                                      <p:cBhvr additive="base">
                                        <p:cTn id="6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 calcmode="lin" valueType="num">
                                      <p:cBhvr additive="base">
                                        <p:cTn id="7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 calcmode="lin" valueType="num">
                                      <p:cBhvr additive="base">
                                        <p:cTn id="7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additive="base">
                                        <p:cTn id="89" dur="500" fill="hold"/>
                                        <p:tgtEl>
                                          <p:spTgt spid="12"/>
                                        </p:tgtEl>
                                        <p:attrNameLst>
                                          <p:attrName>ppt_x</p:attrName>
                                        </p:attrNameLst>
                                      </p:cBhvr>
                                      <p:tavLst>
                                        <p:tav tm="0">
                                          <p:val>
                                            <p:strVal val="#ppt_x"/>
                                          </p:val>
                                        </p:tav>
                                        <p:tav tm="100000">
                                          <p:val>
                                            <p:strVal val="#ppt_x"/>
                                          </p:val>
                                        </p:tav>
                                      </p:tavLst>
                                    </p:anim>
                                    <p:anim calcmode="lin" valueType="num">
                                      <p:cBhvr additive="base">
                                        <p:cTn id="9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3">
                                            <p:txEl>
                                              <p:pRg st="13" end="13"/>
                                            </p:txEl>
                                          </p:spTgt>
                                        </p:tgtEl>
                                        <p:attrNameLst>
                                          <p:attrName>style.visibility</p:attrName>
                                        </p:attrNameLst>
                                      </p:cBhvr>
                                      <p:to>
                                        <p:strVal val="visible"/>
                                      </p:to>
                                    </p:set>
                                    <p:animEffect transition="in" filter="fade">
                                      <p:cBhvr>
                                        <p:cTn id="95" dur="1000"/>
                                        <p:tgtEl>
                                          <p:spTgt spid="3">
                                            <p:txEl>
                                              <p:pRg st="13" end="13"/>
                                            </p:txEl>
                                          </p:spTgt>
                                        </p:tgtEl>
                                      </p:cBhvr>
                                    </p:animEffect>
                                    <p:anim calcmode="lin" valueType="num">
                                      <p:cBhvr>
                                        <p:cTn id="9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97"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
                                            <p:txEl>
                                              <p:pRg st="14" end="14"/>
                                            </p:txEl>
                                          </p:spTgt>
                                        </p:tgtEl>
                                        <p:attrNameLst>
                                          <p:attrName>style.visibility</p:attrName>
                                        </p:attrNameLst>
                                      </p:cBhvr>
                                      <p:to>
                                        <p:strVal val="visible"/>
                                      </p:to>
                                    </p:set>
                                    <p:animEffect transition="in" filter="fade">
                                      <p:cBhvr>
                                        <p:cTn id="100" dur="1000"/>
                                        <p:tgtEl>
                                          <p:spTgt spid="3">
                                            <p:txEl>
                                              <p:pRg st="14" end="14"/>
                                            </p:txEl>
                                          </p:spTgt>
                                        </p:tgtEl>
                                      </p:cBhvr>
                                    </p:animEffect>
                                    <p:anim calcmode="lin" valueType="num">
                                      <p:cBhvr>
                                        <p:cTn id="101"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3">
                                            <p:txEl>
                                              <p:pRg st="15" end="15"/>
                                            </p:txEl>
                                          </p:spTgt>
                                        </p:tgtEl>
                                        <p:attrNameLst>
                                          <p:attrName>style.visibility</p:attrName>
                                        </p:attrNameLst>
                                      </p:cBhvr>
                                      <p:to>
                                        <p:strVal val="visible"/>
                                      </p:to>
                                    </p:set>
                                    <p:animEffect transition="in" filter="fade">
                                      <p:cBhvr>
                                        <p:cTn id="105" dur="1000"/>
                                        <p:tgtEl>
                                          <p:spTgt spid="3">
                                            <p:txEl>
                                              <p:pRg st="15" end="15"/>
                                            </p:txEl>
                                          </p:spTgt>
                                        </p:tgtEl>
                                      </p:cBhvr>
                                    </p:animEffect>
                                    <p:anim calcmode="lin" valueType="num">
                                      <p:cBhvr>
                                        <p:cTn id="106"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3">
                                            <p:txEl>
                                              <p:pRg st="16" end="16"/>
                                            </p:txEl>
                                          </p:spTgt>
                                        </p:tgtEl>
                                        <p:attrNameLst>
                                          <p:attrName>style.visibility</p:attrName>
                                        </p:attrNameLst>
                                      </p:cBhvr>
                                      <p:to>
                                        <p:strVal val="visible"/>
                                      </p:to>
                                    </p:set>
                                    <p:animEffect transition="in" filter="fade">
                                      <p:cBhvr>
                                        <p:cTn id="110" dur="1000"/>
                                        <p:tgtEl>
                                          <p:spTgt spid="3">
                                            <p:txEl>
                                              <p:pRg st="16" end="16"/>
                                            </p:txEl>
                                          </p:spTgt>
                                        </p:tgtEl>
                                      </p:cBhvr>
                                    </p:animEffect>
                                    <p:anim calcmode="lin" valueType="num">
                                      <p:cBhvr>
                                        <p:cTn id="111"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112"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3">
                                            <p:txEl>
                                              <p:pRg st="17" end="17"/>
                                            </p:txEl>
                                          </p:spTgt>
                                        </p:tgtEl>
                                        <p:attrNameLst>
                                          <p:attrName>style.visibility</p:attrName>
                                        </p:attrNameLst>
                                      </p:cBhvr>
                                      <p:to>
                                        <p:strVal val="visible"/>
                                      </p:to>
                                    </p:set>
                                    <p:animEffect transition="in" filter="fade">
                                      <p:cBhvr>
                                        <p:cTn id="115" dur="1000"/>
                                        <p:tgtEl>
                                          <p:spTgt spid="3">
                                            <p:txEl>
                                              <p:pRg st="17" end="17"/>
                                            </p:txEl>
                                          </p:spTgt>
                                        </p:tgtEl>
                                      </p:cBhvr>
                                    </p:animEffect>
                                    <p:anim calcmode="lin" valueType="num">
                                      <p:cBhvr>
                                        <p:cTn id="116"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117" dur="1000" fill="hold"/>
                                        <p:tgtEl>
                                          <p:spTgt spid="3">
                                            <p:txEl>
                                              <p:pRg st="17" end="17"/>
                                            </p:txEl>
                                          </p:spTgt>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3">
                                            <p:txEl>
                                              <p:pRg st="18" end="18"/>
                                            </p:txEl>
                                          </p:spTgt>
                                        </p:tgtEl>
                                        <p:attrNameLst>
                                          <p:attrName>style.visibility</p:attrName>
                                        </p:attrNameLst>
                                      </p:cBhvr>
                                      <p:to>
                                        <p:strVal val="visible"/>
                                      </p:to>
                                    </p:set>
                                    <p:animEffect transition="in" filter="fade">
                                      <p:cBhvr>
                                        <p:cTn id="120" dur="1000"/>
                                        <p:tgtEl>
                                          <p:spTgt spid="3">
                                            <p:txEl>
                                              <p:pRg st="18" end="18"/>
                                            </p:txEl>
                                          </p:spTgt>
                                        </p:tgtEl>
                                      </p:cBhvr>
                                    </p:animEffect>
                                    <p:anim calcmode="lin" valueType="num">
                                      <p:cBhvr>
                                        <p:cTn id="121"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122"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fade">
                                      <p:cBhvr>
                                        <p:cTn id="127" dur="1000"/>
                                        <p:tgtEl>
                                          <p:spTgt spid="15"/>
                                        </p:tgtEl>
                                      </p:cBhvr>
                                    </p:animEffect>
                                    <p:anim calcmode="lin" valueType="num">
                                      <p:cBhvr>
                                        <p:cTn id="128" dur="1000" fill="hold"/>
                                        <p:tgtEl>
                                          <p:spTgt spid="15"/>
                                        </p:tgtEl>
                                        <p:attrNameLst>
                                          <p:attrName>ppt_x</p:attrName>
                                        </p:attrNameLst>
                                      </p:cBhvr>
                                      <p:tavLst>
                                        <p:tav tm="0">
                                          <p:val>
                                            <p:strVal val="#ppt_x"/>
                                          </p:val>
                                        </p:tav>
                                        <p:tav tm="100000">
                                          <p:val>
                                            <p:strVal val="#ppt_x"/>
                                          </p:val>
                                        </p:tav>
                                      </p:tavLst>
                                    </p:anim>
                                    <p:anim calcmode="lin" valueType="num">
                                      <p:cBhvr>
                                        <p:cTn id="129" dur="1000" fill="hold"/>
                                        <p:tgtEl>
                                          <p:spTgt spid="15"/>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18"/>
                                        </p:tgtEl>
                                        <p:attrNameLst>
                                          <p:attrName>style.visibility</p:attrName>
                                        </p:attrNameLst>
                                      </p:cBhvr>
                                      <p:to>
                                        <p:strVal val="visible"/>
                                      </p:to>
                                    </p:set>
                                    <p:animEffect transition="in" filter="fade">
                                      <p:cBhvr>
                                        <p:cTn id="132" dur="1000"/>
                                        <p:tgtEl>
                                          <p:spTgt spid="18"/>
                                        </p:tgtEl>
                                      </p:cBhvr>
                                    </p:animEffect>
                                    <p:anim calcmode="lin" valueType="num">
                                      <p:cBhvr>
                                        <p:cTn id="133" dur="1000" fill="hold"/>
                                        <p:tgtEl>
                                          <p:spTgt spid="18"/>
                                        </p:tgtEl>
                                        <p:attrNameLst>
                                          <p:attrName>ppt_x</p:attrName>
                                        </p:attrNameLst>
                                      </p:cBhvr>
                                      <p:tavLst>
                                        <p:tav tm="0">
                                          <p:val>
                                            <p:strVal val="#ppt_x"/>
                                          </p:val>
                                        </p:tav>
                                        <p:tav tm="100000">
                                          <p:val>
                                            <p:strVal val="#ppt_x"/>
                                          </p:val>
                                        </p:tav>
                                      </p:tavLst>
                                    </p:anim>
                                    <p:anim calcmode="lin" valueType="num">
                                      <p:cBhvr>
                                        <p:cTn id="134" dur="1000" fill="hold"/>
                                        <p:tgtEl>
                                          <p:spTgt spid="18"/>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16"/>
                                        </p:tgtEl>
                                        <p:attrNameLst>
                                          <p:attrName>style.visibility</p:attrName>
                                        </p:attrNameLst>
                                      </p:cBhvr>
                                      <p:to>
                                        <p:strVal val="visible"/>
                                      </p:to>
                                    </p:set>
                                    <p:animEffect transition="in" filter="fade">
                                      <p:cBhvr>
                                        <p:cTn id="137" dur="1000"/>
                                        <p:tgtEl>
                                          <p:spTgt spid="16"/>
                                        </p:tgtEl>
                                      </p:cBhvr>
                                    </p:animEffect>
                                    <p:anim calcmode="lin" valueType="num">
                                      <p:cBhvr>
                                        <p:cTn id="138" dur="1000" fill="hold"/>
                                        <p:tgtEl>
                                          <p:spTgt spid="16"/>
                                        </p:tgtEl>
                                        <p:attrNameLst>
                                          <p:attrName>ppt_x</p:attrName>
                                        </p:attrNameLst>
                                      </p:cBhvr>
                                      <p:tavLst>
                                        <p:tav tm="0">
                                          <p:val>
                                            <p:strVal val="#ppt_x"/>
                                          </p:val>
                                        </p:tav>
                                        <p:tav tm="100000">
                                          <p:val>
                                            <p:strVal val="#ppt_x"/>
                                          </p:val>
                                        </p:tav>
                                      </p:tavLst>
                                    </p:anim>
                                    <p:anim calcmode="lin" valueType="num">
                                      <p:cBhvr>
                                        <p:cTn id="1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邻接表存储结构的类定义</a:t>
            </a:r>
          </a:p>
          <a:p>
            <a:endParaRPr lang="zh-CN" altLang="en-US" dirty="0"/>
          </a:p>
        </p:txBody>
      </p:sp>
      <p:sp>
        <p:nvSpPr>
          <p:cNvPr id="3" name="内容占位符 2"/>
          <p:cNvSpPr>
            <a:spLocks noGrp="1"/>
          </p:cNvSpPr>
          <p:nvPr>
            <p:ph sz="quarter" idx="11"/>
          </p:nvPr>
        </p:nvSpPr>
        <p:spPr>
          <a:xfrm>
            <a:off x="107504" y="915566"/>
            <a:ext cx="8136904" cy="3507876"/>
          </a:xfrm>
        </p:spPr>
        <p:txBody>
          <a:bodyPr/>
          <a:lstStyle/>
          <a:p>
            <a:pPr marL="0" indent="0">
              <a:lnSpc>
                <a:spcPts val="2500"/>
              </a:lnSpc>
              <a:spcBef>
                <a:spcPts val="0"/>
              </a:spcBef>
              <a:buNone/>
            </a:pPr>
            <a:r>
              <a:rPr lang="en-US" altLang="zh-CN" sz="1800" dirty="0"/>
              <a:t>class </a:t>
            </a:r>
            <a:r>
              <a:rPr lang="en-US" altLang="zh-CN" sz="1800" dirty="0" err="1"/>
              <a:t>ALGraph</a:t>
            </a:r>
            <a:r>
              <a:rPr lang="en-US" altLang="zh-CN" sz="1800" dirty="0"/>
              <a:t>{</a:t>
            </a:r>
            <a:endParaRPr lang="zh-CN" altLang="zh-CN" sz="1800" dirty="0"/>
          </a:p>
          <a:p>
            <a:pPr marL="0" indent="0">
              <a:lnSpc>
                <a:spcPts val="2500"/>
              </a:lnSpc>
              <a:spcBef>
                <a:spcPts val="0"/>
              </a:spcBef>
              <a:buNone/>
            </a:pPr>
            <a:r>
              <a:rPr lang="en-US" altLang="zh-CN" sz="1800" dirty="0"/>
              <a:t>  private:</a:t>
            </a:r>
            <a:endParaRPr lang="zh-CN" altLang="zh-CN" sz="1800" dirty="0"/>
          </a:p>
          <a:p>
            <a:pPr marL="0" indent="0">
              <a:lnSpc>
                <a:spcPts val="2500"/>
              </a:lnSpc>
              <a:spcBef>
                <a:spcPts val="0"/>
              </a:spcBef>
              <a:buNone/>
            </a:pPr>
            <a:r>
              <a:rPr lang="en-US" altLang="zh-CN" sz="1800" dirty="0"/>
              <a:t>    </a:t>
            </a:r>
            <a:r>
              <a:rPr lang="en-US" altLang="zh-CN" sz="1800" dirty="0" err="1"/>
              <a:t>AdjLGraph</a:t>
            </a:r>
            <a:r>
              <a:rPr lang="en-US" altLang="zh-CN" sz="1800" dirty="0"/>
              <a:t> ag;</a:t>
            </a:r>
            <a:endParaRPr lang="zh-CN" altLang="zh-CN" sz="1800" dirty="0"/>
          </a:p>
          <a:p>
            <a:pPr marL="0" indent="0">
              <a:lnSpc>
                <a:spcPts val="2500"/>
              </a:lnSpc>
              <a:spcBef>
                <a:spcPts val="0"/>
              </a:spcBef>
              <a:buNone/>
            </a:pPr>
            <a:r>
              <a:rPr lang="en-US" altLang="zh-CN" sz="1800" dirty="0"/>
              <a:t>  public:</a:t>
            </a:r>
            <a:endParaRPr lang="zh-CN" altLang="zh-CN" sz="1800" dirty="0"/>
          </a:p>
          <a:p>
            <a:pPr marL="0" indent="0">
              <a:lnSpc>
                <a:spcPts val="2500"/>
              </a:lnSpc>
              <a:spcBef>
                <a:spcPts val="0"/>
              </a:spcBef>
              <a:buNone/>
            </a:pPr>
            <a:r>
              <a:rPr lang="en-US" altLang="zh-CN" sz="1800" dirty="0"/>
              <a:t>    void </a:t>
            </a:r>
            <a:r>
              <a:rPr lang="en-US" altLang="zh-CN" sz="1800" dirty="0" err="1"/>
              <a:t>CreateGraph</a:t>
            </a:r>
            <a:r>
              <a:rPr lang="en-US" altLang="zh-CN" sz="1800" dirty="0"/>
              <a:t>(</a:t>
            </a:r>
            <a:r>
              <a:rPr lang="en-US" altLang="zh-CN" sz="1800" dirty="0" err="1"/>
              <a:t>int</a:t>
            </a:r>
            <a:r>
              <a:rPr lang="en-US" altLang="zh-CN" sz="1800" dirty="0"/>
              <a:t> </a:t>
            </a:r>
            <a:r>
              <a:rPr lang="en-US" altLang="zh-CN" sz="1800" dirty="0" err="1"/>
              <a:t>n,int</a:t>
            </a:r>
            <a:r>
              <a:rPr lang="en-US" altLang="zh-CN" sz="1800" dirty="0"/>
              <a:t> m);</a:t>
            </a:r>
          </a:p>
          <a:p>
            <a:pPr marL="0" indent="0">
              <a:lnSpc>
                <a:spcPts val="2500"/>
              </a:lnSpc>
              <a:spcBef>
                <a:spcPts val="0"/>
              </a:spcBef>
              <a:buNone/>
            </a:pPr>
            <a:r>
              <a:rPr lang="en-US" altLang="zh-CN" sz="1800" dirty="0"/>
              <a:t>     </a:t>
            </a:r>
            <a:r>
              <a:rPr lang="en-US" altLang="zh-CN" sz="1600" dirty="0"/>
              <a:t>//</a:t>
            </a:r>
            <a:r>
              <a:rPr lang="zh-CN" altLang="zh-CN" sz="1600" dirty="0"/>
              <a:t>创建</a:t>
            </a:r>
            <a:r>
              <a:rPr lang="en-US" altLang="zh-CN" sz="1600" dirty="0"/>
              <a:t>n</a:t>
            </a:r>
            <a:r>
              <a:rPr lang="zh-CN" altLang="zh-CN" sz="1600" dirty="0"/>
              <a:t>个顶点，</a:t>
            </a:r>
            <a:r>
              <a:rPr lang="en-US" altLang="zh-CN" sz="1600" dirty="0"/>
              <a:t>m</a:t>
            </a:r>
            <a:r>
              <a:rPr lang="zh-CN" altLang="zh-CN" sz="1600" dirty="0"/>
              <a:t>条边的图，以无向网为例</a:t>
            </a:r>
          </a:p>
          <a:p>
            <a:pPr marL="0" indent="0">
              <a:lnSpc>
                <a:spcPts val="2500"/>
              </a:lnSpc>
              <a:spcBef>
                <a:spcPts val="0"/>
              </a:spcBef>
              <a:buNone/>
            </a:pPr>
            <a:r>
              <a:rPr lang="en-US" altLang="zh-CN" sz="1800" dirty="0"/>
              <a:t>    </a:t>
            </a:r>
            <a:r>
              <a:rPr lang="en-US" altLang="zh-CN" sz="1800" dirty="0" err="1"/>
              <a:t>int</a:t>
            </a:r>
            <a:r>
              <a:rPr lang="en-US" altLang="zh-CN" sz="1800" dirty="0"/>
              <a:t> </a:t>
            </a:r>
            <a:r>
              <a:rPr lang="en-US" altLang="zh-CN" sz="1800" dirty="0" err="1"/>
              <a:t>LocateVex</a:t>
            </a:r>
            <a:r>
              <a:rPr lang="en-US" altLang="zh-CN" sz="1800" dirty="0"/>
              <a:t>(</a:t>
            </a:r>
            <a:r>
              <a:rPr lang="en-US" altLang="zh-CN" sz="1800" dirty="0" err="1"/>
              <a:t>VElemType</a:t>
            </a:r>
            <a:r>
              <a:rPr lang="en-US" altLang="zh-CN" sz="1800" dirty="0"/>
              <a:t> u);</a:t>
            </a:r>
          </a:p>
          <a:p>
            <a:pPr marL="0" indent="0">
              <a:lnSpc>
                <a:spcPts val="2500"/>
              </a:lnSpc>
              <a:spcBef>
                <a:spcPts val="0"/>
              </a:spcBef>
              <a:buNone/>
            </a:pPr>
            <a:r>
              <a:rPr lang="en-US" altLang="zh-CN" sz="1600" dirty="0"/>
              <a:t>     //</a:t>
            </a:r>
            <a:r>
              <a:rPr lang="zh-CN" altLang="zh-CN" sz="1600" dirty="0"/>
              <a:t>图中存在顶点</a:t>
            </a:r>
            <a:r>
              <a:rPr lang="en-US" altLang="zh-CN" sz="1600" dirty="0"/>
              <a:t>u </a:t>
            </a:r>
            <a:r>
              <a:rPr lang="zh-CN" altLang="zh-CN" sz="1600" dirty="0"/>
              <a:t>则返回该顶点在数组中的下标，否则返回</a:t>
            </a:r>
            <a:r>
              <a:rPr lang="en-US" altLang="zh-CN" sz="1600" dirty="0"/>
              <a:t>-1</a:t>
            </a:r>
            <a:endParaRPr lang="zh-CN" altLang="zh-CN" sz="1600" dirty="0"/>
          </a:p>
          <a:p>
            <a:pPr marL="0" indent="0">
              <a:lnSpc>
                <a:spcPts val="2500"/>
              </a:lnSpc>
              <a:spcBef>
                <a:spcPts val="0"/>
              </a:spcBef>
              <a:buNone/>
            </a:pPr>
            <a:r>
              <a:rPr lang="en-US" altLang="zh-CN" sz="1800" dirty="0"/>
              <a:t>    </a:t>
            </a:r>
            <a:r>
              <a:rPr lang="en-US" altLang="zh-CN" sz="1800" dirty="0" err="1"/>
              <a:t>int</a:t>
            </a:r>
            <a:r>
              <a:rPr lang="en-US" altLang="zh-CN" sz="1800" dirty="0"/>
              <a:t> Degree(</a:t>
            </a:r>
            <a:r>
              <a:rPr lang="en-US" altLang="zh-CN" sz="1800" dirty="0" err="1"/>
              <a:t>VElemType</a:t>
            </a:r>
            <a:r>
              <a:rPr lang="en-US" altLang="zh-CN" sz="1800" dirty="0"/>
              <a:t> u);      //</a:t>
            </a:r>
            <a:r>
              <a:rPr lang="zh-CN" altLang="zh-CN" sz="1800" dirty="0"/>
              <a:t>计算顶点</a:t>
            </a:r>
            <a:r>
              <a:rPr lang="en-US" altLang="zh-CN" sz="1800" dirty="0"/>
              <a:t>u</a:t>
            </a:r>
            <a:r>
              <a:rPr lang="zh-CN" altLang="zh-CN" sz="1800" dirty="0"/>
              <a:t>的度数</a:t>
            </a:r>
          </a:p>
          <a:p>
            <a:pPr marL="0" indent="0">
              <a:lnSpc>
                <a:spcPts val="2500"/>
              </a:lnSpc>
              <a:spcBef>
                <a:spcPts val="0"/>
              </a:spcBef>
              <a:buNone/>
            </a:pPr>
            <a:r>
              <a:rPr lang="en-US" altLang="zh-CN" sz="1800" dirty="0"/>
              <a:t>    void </a:t>
            </a:r>
            <a:r>
              <a:rPr lang="en-US" altLang="zh-CN" sz="1800" dirty="0" err="1"/>
              <a:t>InsertArcGraph</a:t>
            </a:r>
            <a:r>
              <a:rPr lang="en-US" altLang="zh-CN" sz="1800" dirty="0"/>
              <a:t>(</a:t>
            </a:r>
            <a:r>
              <a:rPr lang="en-US" altLang="zh-CN" sz="1800" dirty="0" err="1"/>
              <a:t>VElemType</a:t>
            </a:r>
            <a:r>
              <a:rPr lang="en-US" altLang="zh-CN" sz="1800" dirty="0"/>
              <a:t> </a:t>
            </a:r>
            <a:r>
              <a:rPr lang="en-US" altLang="zh-CN" sz="1800" dirty="0" err="1"/>
              <a:t>u,VElemType</a:t>
            </a:r>
            <a:r>
              <a:rPr lang="en-US" altLang="zh-CN" sz="1800" dirty="0"/>
              <a:t> v, </a:t>
            </a:r>
            <a:r>
              <a:rPr lang="en-US" altLang="zh-CN" sz="1800" dirty="0" err="1"/>
              <a:t>int</a:t>
            </a:r>
            <a:r>
              <a:rPr lang="en-US" altLang="zh-CN" sz="1800" dirty="0"/>
              <a:t> info );</a:t>
            </a:r>
            <a:r>
              <a:rPr lang="en-US" altLang="zh-CN" sz="1400" dirty="0"/>
              <a:t>//</a:t>
            </a:r>
            <a:r>
              <a:rPr lang="zh-CN" altLang="zh-CN" sz="1400" dirty="0"/>
              <a:t>插入一条边</a:t>
            </a:r>
          </a:p>
          <a:p>
            <a:pPr marL="0" indent="0">
              <a:lnSpc>
                <a:spcPts val="2500"/>
              </a:lnSpc>
              <a:spcBef>
                <a:spcPts val="0"/>
              </a:spcBef>
              <a:buNone/>
            </a:pPr>
            <a:r>
              <a:rPr lang="en-US" altLang="zh-CN" sz="1800" dirty="0"/>
              <a:t>    void BFS(</a:t>
            </a:r>
            <a:r>
              <a:rPr lang="en-US" altLang="zh-CN" sz="1800" dirty="0" err="1"/>
              <a:t>VElemType</a:t>
            </a:r>
            <a:r>
              <a:rPr lang="en-US" altLang="zh-CN" sz="1800" dirty="0"/>
              <a:t> v</a:t>
            </a:r>
            <a:r>
              <a:rPr lang="en-US" altLang="zh-CN" sz="1400" dirty="0"/>
              <a:t>);  </a:t>
            </a:r>
            <a:r>
              <a:rPr lang="en-US" altLang="zh-CN" sz="1600" dirty="0"/>
              <a:t>   //</a:t>
            </a:r>
            <a:r>
              <a:rPr lang="zh-CN" altLang="zh-CN" sz="1600" dirty="0"/>
              <a:t>以</a:t>
            </a:r>
            <a:r>
              <a:rPr lang="en-US" altLang="zh-CN" sz="1600" dirty="0"/>
              <a:t>v</a:t>
            </a:r>
            <a:r>
              <a:rPr lang="zh-CN" altLang="zh-CN" sz="1600" dirty="0"/>
              <a:t>为初始点的连通分量的广度优先搜索索</a:t>
            </a:r>
          </a:p>
        </p:txBody>
      </p:sp>
      <p:sp>
        <p:nvSpPr>
          <p:cNvPr id="4" name="文本框 3"/>
          <p:cNvSpPr txBox="1"/>
          <p:nvPr/>
        </p:nvSpPr>
        <p:spPr>
          <a:xfrm>
            <a:off x="3995936" y="843558"/>
            <a:ext cx="5148064" cy="3895938"/>
          </a:xfrm>
          <a:prstGeom prst="rect">
            <a:avLst/>
          </a:prstGeom>
          <a:solidFill>
            <a:schemeClr val="accent2"/>
          </a:solidFill>
        </p:spPr>
        <p:txBody>
          <a:bodyPr wrap="square" rtlCol="0">
            <a:spAutoFit/>
          </a:bodyPr>
          <a:lstStyle/>
          <a:p>
            <a:pPr>
              <a:lnSpc>
                <a:spcPts val="2500"/>
              </a:lnSpc>
              <a:spcBef>
                <a:spcPts val="0"/>
              </a:spcBef>
            </a:pPr>
            <a:r>
              <a:rPr lang="en-US" altLang="zh-CN" dirty="0"/>
              <a:t>    void DFS(</a:t>
            </a:r>
            <a:r>
              <a:rPr lang="en-US" altLang="zh-CN" dirty="0" err="1"/>
              <a:t>VElemType</a:t>
            </a:r>
            <a:r>
              <a:rPr lang="en-US" altLang="zh-CN" dirty="0"/>
              <a:t> v); </a:t>
            </a:r>
          </a:p>
          <a:p>
            <a:pPr>
              <a:lnSpc>
                <a:spcPts val="2500"/>
              </a:lnSpc>
              <a:spcBef>
                <a:spcPts val="0"/>
              </a:spcBef>
            </a:pPr>
            <a:r>
              <a:rPr lang="en-US" altLang="zh-CN" sz="1400" dirty="0"/>
              <a:t>       //</a:t>
            </a:r>
            <a:r>
              <a:rPr lang="zh-CN" altLang="zh-CN" sz="1400" dirty="0"/>
              <a:t>以</a:t>
            </a:r>
            <a:r>
              <a:rPr lang="en-US" altLang="zh-CN" sz="1400" dirty="0"/>
              <a:t>v</a:t>
            </a:r>
            <a:r>
              <a:rPr lang="zh-CN" altLang="zh-CN" sz="1400" dirty="0"/>
              <a:t>为初始点的连通分量的深度优先搜索</a:t>
            </a:r>
          </a:p>
          <a:p>
            <a:pPr>
              <a:lnSpc>
                <a:spcPts val="2500"/>
              </a:lnSpc>
              <a:spcBef>
                <a:spcPts val="0"/>
              </a:spcBef>
            </a:pPr>
            <a:r>
              <a:rPr lang="en-US" altLang="zh-CN" dirty="0"/>
              <a:t>    void </a:t>
            </a:r>
            <a:r>
              <a:rPr lang="en-US" altLang="zh-CN" dirty="0" err="1"/>
              <a:t>BFSTraverse</a:t>
            </a:r>
            <a:r>
              <a:rPr lang="en-US" altLang="zh-CN" dirty="0"/>
              <a:t>( );   //</a:t>
            </a:r>
            <a:r>
              <a:rPr lang="zh-CN" altLang="zh-CN" dirty="0"/>
              <a:t>图的广度优先搜索</a:t>
            </a:r>
          </a:p>
          <a:p>
            <a:pPr>
              <a:lnSpc>
                <a:spcPts val="2500"/>
              </a:lnSpc>
              <a:spcBef>
                <a:spcPts val="0"/>
              </a:spcBef>
            </a:pPr>
            <a:r>
              <a:rPr lang="en-US" altLang="zh-CN" dirty="0"/>
              <a:t>    void </a:t>
            </a:r>
            <a:r>
              <a:rPr lang="en-US" altLang="zh-CN" dirty="0" err="1"/>
              <a:t>DFSTraverse</a:t>
            </a:r>
            <a:r>
              <a:rPr lang="en-US" altLang="zh-CN" dirty="0"/>
              <a:t>( );   //</a:t>
            </a:r>
            <a:r>
              <a:rPr lang="zh-CN" altLang="zh-CN" dirty="0"/>
              <a:t>图的深度优先搜索</a:t>
            </a:r>
          </a:p>
          <a:p>
            <a:pPr>
              <a:lnSpc>
                <a:spcPts val="2500"/>
              </a:lnSpc>
              <a:spcBef>
                <a:spcPts val="0"/>
              </a:spcBef>
            </a:pPr>
            <a:r>
              <a:rPr lang="en-US" altLang="zh-CN" dirty="0"/>
              <a:t>    </a:t>
            </a:r>
            <a:r>
              <a:rPr lang="en-US" altLang="zh-CN" dirty="0" err="1"/>
              <a:t>int</a:t>
            </a:r>
            <a:r>
              <a:rPr lang="en-US" altLang="zh-CN" dirty="0"/>
              <a:t> Connected();       //</a:t>
            </a:r>
            <a:r>
              <a:rPr lang="zh-CN" altLang="zh-CN" dirty="0"/>
              <a:t>计算连通分量的个数</a:t>
            </a:r>
          </a:p>
          <a:p>
            <a:pPr>
              <a:lnSpc>
                <a:spcPts val="2500"/>
              </a:lnSpc>
              <a:spcBef>
                <a:spcPts val="0"/>
              </a:spcBef>
            </a:pPr>
            <a:r>
              <a:rPr lang="en-US" altLang="zh-CN" dirty="0"/>
              <a:t>    Edge *</a:t>
            </a:r>
            <a:r>
              <a:rPr lang="en-US" altLang="zh-CN" dirty="0" err="1"/>
              <a:t>Kruskal</a:t>
            </a:r>
            <a:r>
              <a:rPr lang="en-US" altLang="zh-CN" sz="1600" dirty="0"/>
              <a:t>();       //</a:t>
            </a:r>
            <a:r>
              <a:rPr lang="en-US" altLang="zh-CN" sz="1600" dirty="0" err="1"/>
              <a:t>Kruskal</a:t>
            </a:r>
            <a:r>
              <a:rPr lang="zh-CN" altLang="zh-CN" sz="1600" dirty="0"/>
              <a:t>算法求最小生成树</a:t>
            </a:r>
          </a:p>
          <a:p>
            <a:pPr>
              <a:lnSpc>
                <a:spcPts val="2500"/>
              </a:lnSpc>
              <a:spcBef>
                <a:spcPts val="0"/>
              </a:spcBef>
            </a:pPr>
            <a:r>
              <a:rPr lang="en-US" altLang="zh-CN" dirty="0"/>
              <a:t>    Edge *Prim(</a:t>
            </a:r>
            <a:r>
              <a:rPr lang="en-US" altLang="zh-CN" dirty="0" err="1"/>
              <a:t>VElemType</a:t>
            </a:r>
            <a:r>
              <a:rPr lang="en-US" altLang="zh-CN" dirty="0"/>
              <a:t> u); </a:t>
            </a:r>
            <a:r>
              <a:rPr lang="en-US" altLang="zh-CN" sz="1400" dirty="0"/>
              <a:t>//prim</a:t>
            </a:r>
            <a:r>
              <a:rPr lang="zh-CN" altLang="zh-CN" sz="1400" dirty="0"/>
              <a:t>算法求最小生成树</a:t>
            </a:r>
          </a:p>
          <a:p>
            <a:pPr>
              <a:lnSpc>
                <a:spcPts val="2500"/>
              </a:lnSpc>
              <a:spcBef>
                <a:spcPts val="0"/>
              </a:spcBef>
            </a:pPr>
            <a:r>
              <a:rPr lang="en-US" altLang="zh-CN" dirty="0"/>
              <a:t>    </a:t>
            </a:r>
            <a:r>
              <a:rPr lang="en-US" altLang="zh-CN" dirty="0" err="1"/>
              <a:t>int</a:t>
            </a:r>
            <a:r>
              <a:rPr lang="en-US" altLang="zh-CN" dirty="0"/>
              <a:t> </a:t>
            </a:r>
            <a:r>
              <a:rPr lang="en-US" altLang="zh-CN" dirty="0" err="1"/>
              <a:t>TopSort</a:t>
            </a:r>
            <a:r>
              <a:rPr lang="en-US" altLang="zh-CN" dirty="0"/>
              <a:t>();          //</a:t>
            </a:r>
            <a:r>
              <a:rPr lang="zh-CN" altLang="zh-CN" dirty="0"/>
              <a:t>拓扑排序</a:t>
            </a:r>
          </a:p>
          <a:p>
            <a:pPr>
              <a:lnSpc>
                <a:spcPts val="2500"/>
              </a:lnSpc>
              <a:spcBef>
                <a:spcPts val="0"/>
              </a:spcBef>
            </a:pPr>
            <a:r>
              <a:rPr lang="en-US" altLang="zh-CN" dirty="0"/>
              <a:t>    </a:t>
            </a:r>
            <a:r>
              <a:rPr lang="en-US" altLang="zh-CN" dirty="0" err="1"/>
              <a:t>int</a:t>
            </a:r>
            <a:r>
              <a:rPr lang="en-US" altLang="zh-CN" dirty="0"/>
              <a:t> </a:t>
            </a:r>
            <a:r>
              <a:rPr lang="en-US" altLang="zh-CN" dirty="0" err="1"/>
              <a:t>CriticalPath</a:t>
            </a:r>
            <a:r>
              <a:rPr lang="en-US" altLang="zh-CN" dirty="0"/>
              <a:t>();     //</a:t>
            </a:r>
            <a:r>
              <a:rPr lang="zh-CN" altLang="zh-CN" dirty="0"/>
              <a:t>求关键路径</a:t>
            </a:r>
          </a:p>
          <a:p>
            <a:pPr>
              <a:lnSpc>
                <a:spcPts val="2500"/>
              </a:lnSpc>
              <a:spcBef>
                <a:spcPts val="0"/>
              </a:spcBef>
            </a:pPr>
            <a:r>
              <a:rPr lang="en-US" altLang="zh-CN" dirty="0"/>
              <a:t>    </a:t>
            </a:r>
            <a:r>
              <a:rPr lang="en-US" altLang="zh-CN" dirty="0" err="1"/>
              <a:t>AdjLGraph</a:t>
            </a:r>
            <a:r>
              <a:rPr lang="en-US" altLang="zh-CN" dirty="0"/>
              <a:t> </a:t>
            </a:r>
            <a:r>
              <a:rPr lang="en-US" altLang="zh-CN" dirty="0" err="1"/>
              <a:t>GetAg</a:t>
            </a:r>
            <a:r>
              <a:rPr lang="en-US" altLang="zh-CN" dirty="0"/>
              <a:t>(){return ag;}  //</a:t>
            </a:r>
            <a:r>
              <a:rPr lang="zh-CN" altLang="zh-CN" dirty="0"/>
              <a:t>返回私有成员</a:t>
            </a:r>
          </a:p>
          <a:p>
            <a:pPr>
              <a:lnSpc>
                <a:spcPts val="2500"/>
              </a:lnSpc>
              <a:spcBef>
                <a:spcPts val="0"/>
              </a:spcBef>
            </a:pPr>
            <a:r>
              <a:rPr lang="en-US" altLang="zh-CN" dirty="0"/>
              <a:t>};</a:t>
            </a:r>
            <a:endParaRPr lang="zh-CN" altLang="zh-CN" dirty="0"/>
          </a:p>
          <a:p>
            <a:endParaRPr lang="zh-CN" altLang="en-US" dirty="0"/>
          </a:p>
        </p:txBody>
      </p:sp>
    </p:spTree>
    <p:extLst>
      <p:ext uri="{BB962C8B-B14F-4D97-AF65-F5344CB8AC3E}">
        <p14:creationId xmlns:p14="http://schemas.microsoft.com/office/powerpoint/2010/main" val="12664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1000"/>
                                        <p:tgtEl>
                                          <p:spTgt spid="4"/>
                                        </p:tgtEl>
                                      </p:cBhvr>
                                    </p:animEffect>
                                    <p:anim calcmode="lin" valueType="num">
                                      <p:cBhvr>
                                        <p:cTn id="68" dur="1000" fill="hold"/>
                                        <p:tgtEl>
                                          <p:spTgt spid="4"/>
                                        </p:tgtEl>
                                        <p:attrNameLst>
                                          <p:attrName>ppt_x</p:attrName>
                                        </p:attrNameLst>
                                      </p:cBhvr>
                                      <p:tavLst>
                                        <p:tav tm="0">
                                          <p:val>
                                            <p:strVal val="#ppt_x"/>
                                          </p:val>
                                        </p:tav>
                                        <p:tav tm="100000">
                                          <p:val>
                                            <p:strVal val="#ppt_x"/>
                                          </p:val>
                                        </p:tav>
                                      </p:tavLst>
                                    </p:anim>
                                    <p:anim calcmode="lin" valueType="num">
                                      <p:cBhvr>
                                        <p:cTn id="6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
                                            <p:txEl>
                                              <p:pRg st="0" end="0"/>
                                            </p:txEl>
                                          </p:spTgt>
                                        </p:tgtEl>
                                        <p:attrNameLst>
                                          <p:attrName>style.visibility</p:attrName>
                                        </p:attrNameLst>
                                      </p:cBhvr>
                                      <p:to>
                                        <p:strVal val="visible"/>
                                      </p:to>
                                    </p:set>
                                    <p:animEffect transition="in" filter="fade">
                                      <p:cBhvr>
                                        <p:cTn id="74" dur="1000"/>
                                        <p:tgtEl>
                                          <p:spTgt spid="4">
                                            <p:txEl>
                                              <p:pRg st="0" end="0"/>
                                            </p:txEl>
                                          </p:spTgt>
                                        </p:tgtEl>
                                      </p:cBhvr>
                                    </p:animEffect>
                                    <p:anim calcmode="lin" valueType="num">
                                      <p:cBhvr>
                                        <p:cTn id="7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xEl>
                                              <p:pRg st="1" end="1"/>
                                            </p:txEl>
                                          </p:spTgt>
                                        </p:tgtEl>
                                        <p:attrNameLst>
                                          <p:attrName>style.visibility</p:attrName>
                                        </p:attrNameLst>
                                      </p:cBhvr>
                                      <p:to>
                                        <p:strVal val="visible"/>
                                      </p:to>
                                    </p:set>
                                    <p:animEffect transition="in" filter="fade">
                                      <p:cBhvr>
                                        <p:cTn id="81" dur="1000"/>
                                        <p:tgtEl>
                                          <p:spTgt spid="4">
                                            <p:txEl>
                                              <p:pRg st="1" end="1"/>
                                            </p:txEl>
                                          </p:spTgt>
                                        </p:tgtEl>
                                      </p:cBhvr>
                                    </p:animEffect>
                                    <p:anim calcmode="lin" valueType="num">
                                      <p:cBhvr>
                                        <p:cTn id="8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4">
                                            <p:txEl>
                                              <p:pRg st="2" end="2"/>
                                            </p:txEl>
                                          </p:spTgt>
                                        </p:tgtEl>
                                        <p:attrNameLst>
                                          <p:attrName>style.visibility</p:attrName>
                                        </p:attrNameLst>
                                      </p:cBhvr>
                                      <p:to>
                                        <p:strVal val="visible"/>
                                      </p:to>
                                    </p:set>
                                    <p:anim calcmode="lin" valueType="num">
                                      <p:cBhvr additive="base">
                                        <p:cTn id="8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4">
                                            <p:txEl>
                                              <p:pRg st="3" end="3"/>
                                            </p:txEl>
                                          </p:spTgt>
                                        </p:tgtEl>
                                        <p:attrNameLst>
                                          <p:attrName>style.visibility</p:attrName>
                                        </p:attrNameLst>
                                      </p:cBhvr>
                                      <p:to>
                                        <p:strVal val="visible"/>
                                      </p:to>
                                    </p:set>
                                    <p:anim calcmode="lin" valueType="num">
                                      <p:cBhvr additive="base">
                                        <p:cTn id="9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4">
                                            <p:txEl>
                                              <p:pRg st="4" end="4"/>
                                            </p:txEl>
                                          </p:spTgt>
                                        </p:tgtEl>
                                        <p:attrNameLst>
                                          <p:attrName>style.visibility</p:attrName>
                                        </p:attrNameLst>
                                      </p:cBhvr>
                                      <p:to>
                                        <p:strVal val="visible"/>
                                      </p:to>
                                    </p:set>
                                    <p:anim calcmode="lin" valueType="num">
                                      <p:cBhvr additive="base">
                                        <p:cTn id="10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4">
                                            <p:txEl>
                                              <p:pRg st="5" end="5"/>
                                            </p:txEl>
                                          </p:spTgt>
                                        </p:tgtEl>
                                        <p:attrNameLst>
                                          <p:attrName>style.visibility</p:attrName>
                                        </p:attrNameLst>
                                      </p:cBhvr>
                                      <p:to>
                                        <p:strVal val="visible"/>
                                      </p:to>
                                    </p:set>
                                    <p:animEffect transition="in" filter="fade">
                                      <p:cBhvr>
                                        <p:cTn id="106" dur="1000"/>
                                        <p:tgtEl>
                                          <p:spTgt spid="4">
                                            <p:txEl>
                                              <p:pRg st="5" end="5"/>
                                            </p:txEl>
                                          </p:spTgt>
                                        </p:tgtEl>
                                      </p:cBhvr>
                                    </p:animEffect>
                                    <p:anim calcmode="lin" valueType="num">
                                      <p:cBhvr>
                                        <p:cTn id="10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08"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4">
                                            <p:txEl>
                                              <p:pRg st="6" end="6"/>
                                            </p:txEl>
                                          </p:spTgt>
                                        </p:tgtEl>
                                        <p:attrNameLst>
                                          <p:attrName>style.visibility</p:attrName>
                                        </p:attrNameLst>
                                      </p:cBhvr>
                                      <p:to>
                                        <p:strVal val="visible"/>
                                      </p:to>
                                    </p:set>
                                    <p:animEffect transition="in" filter="fade">
                                      <p:cBhvr>
                                        <p:cTn id="113" dur="1000"/>
                                        <p:tgtEl>
                                          <p:spTgt spid="4">
                                            <p:txEl>
                                              <p:pRg st="6" end="6"/>
                                            </p:txEl>
                                          </p:spTgt>
                                        </p:tgtEl>
                                      </p:cBhvr>
                                    </p:animEffect>
                                    <p:anim calcmode="lin" valueType="num">
                                      <p:cBhvr>
                                        <p:cTn id="11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1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4">
                                            <p:txEl>
                                              <p:pRg st="7" end="7"/>
                                            </p:txEl>
                                          </p:spTgt>
                                        </p:tgtEl>
                                        <p:attrNameLst>
                                          <p:attrName>style.visibility</p:attrName>
                                        </p:attrNameLst>
                                      </p:cBhvr>
                                      <p:to>
                                        <p:strVal val="visible"/>
                                      </p:to>
                                    </p:set>
                                    <p:anim calcmode="lin" valueType="num">
                                      <p:cBhvr additive="base">
                                        <p:cTn id="12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4">
                                            <p:txEl>
                                              <p:pRg st="7" end="7"/>
                                            </p:txEl>
                                          </p:spTgt>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4">
                                            <p:txEl>
                                              <p:pRg st="8" end="8"/>
                                            </p:txEl>
                                          </p:spTgt>
                                        </p:tgtEl>
                                        <p:attrNameLst>
                                          <p:attrName>style.visibility</p:attrName>
                                        </p:attrNameLst>
                                      </p:cBhvr>
                                      <p:to>
                                        <p:strVal val="visible"/>
                                      </p:to>
                                    </p:set>
                                    <p:anim calcmode="lin" valueType="num">
                                      <p:cBhvr additive="base">
                                        <p:cTn id="124"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4">
                                            <p:txEl>
                                              <p:pRg st="9" end="9"/>
                                            </p:txEl>
                                          </p:spTgt>
                                        </p:tgtEl>
                                        <p:attrNameLst>
                                          <p:attrName>style.visibility</p:attrName>
                                        </p:attrNameLst>
                                      </p:cBhvr>
                                      <p:to>
                                        <p:strVal val="visible"/>
                                      </p:to>
                                    </p:set>
                                    <p:anim calcmode="lin" valueType="num">
                                      <p:cBhvr additive="base">
                                        <p:cTn id="130"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4">
                                            <p:txEl>
                                              <p:pRg st="10" end="10"/>
                                            </p:txEl>
                                          </p:spTgt>
                                        </p:tgtEl>
                                        <p:attrNameLst>
                                          <p:attrName>style.visibility</p:attrName>
                                        </p:attrNameLst>
                                      </p:cBhvr>
                                      <p:to>
                                        <p:strVal val="visible"/>
                                      </p:to>
                                    </p:set>
                                    <p:anim calcmode="lin" valueType="num">
                                      <p:cBhvr additive="base">
                                        <p:cTn id="134"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创建一个图</a:t>
            </a:r>
          </a:p>
        </p:txBody>
      </p:sp>
      <p:sp>
        <p:nvSpPr>
          <p:cNvPr id="3" name="内容占位符 2"/>
          <p:cNvSpPr>
            <a:spLocks noGrp="1"/>
          </p:cNvSpPr>
          <p:nvPr>
            <p:ph sz="quarter" idx="11"/>
          </p:nvPr>
        </p:nvSpPr>
        <p:spPr>
          <a:xfrm>
            <a:off x="107504" y="674385"/>
            <a:ext cx="8928992" cy="571522"/>
          </a:xfrm>
        </p:spPr>
        <p:txBody>
          <a:bodyPr/>
          <a:lstStyle/>
          <a:p>
            <a:pPr marL="0" indent="0">
              <a:buNone/>
            </a:pPr>
            <a:r>
              <a:rPr lang="en-US" altLang="zh-CN" dirty="0"/>
              <a:t>    </a:t>
            </a:r>
            <a:r>
              <a:rPr lang="zh-CN" altLang="zh-CN" sz="1800" dirty="0">
                <a:solidFill>
                  <a:srgbClr val="C00000"/>
                </a:solidFill>
              </a:rPr>
              <a:t>构造一个有</a:t>
            </a:r>
            <a:r>
              <a:rPr lang="en-US" altLang="zh-CN" sz="1800" dirty="0">
                <a:solidFill>
                  <a:srgbClr val="C00000"/>
                </a:solidFill>
              </a:rPr>
              <a:t>n</a:t>
            </a:r>
            <a:r>
              <a:rPr lang="zh-CN" altLang="zh-CN" sz="1800" dirty="0">
                <a:solidFill>
                  <a:srgbClr val="C00000"/>
                </a:solidFill>
              </a:rPr>
              <a:t>个顶点，</a:t>
            </a:r>
            <a:r>
              <a:rPr lang="en-US" altLang="zh-CN" sz="1800" dirty="0">
                <a:solidFill>
                  <a:srgbClr val="C00000"/>
                </a:solidFill>
              </a:rPr>
              <a:t>m</a:t>
            </a:r>
            <a:r>
              <a:rPr lang="zh-CN" altLang="zh-CN" sz="1800" dirty="0">
                <a:solidFill>
                  <a:srgbClr val="C00000"/>
                </a:solidFill>
              </a:rPr>
              <a:t>条边的图，本算法以无向</a:t>
            </a:r>
            <a:r>
              <a:rPr lang="zh-CN" altLang="en-US" sz="1800" dirty="0">
                <a:solidFill>
                  <a:srgbClr val="C00000"/>
                </a:solidFill>
              </a:rPr>
              <a:t>图</a:t>
            </a:r>
            <a:r>
              <a:rPr lang="zh-CN" altLang="zh-CN" sz="1800" dirty="0">
                <a:solidFill>
                  <a:srgbClr val="C00000"/>
                </a:solidFill>
              </a:rPr>
              <a:t>为例说明图的创建过程</a:t>
            </a:r>
            <a:endParaRPr lang="zh-CN" altLang="en-US" sz="1800" dirty="0">
              <a:solidFill>
                <a:srgbClr val="C00000"/>
              </a:solidFill>
            </a:endParaRPr>
          </a:p>
        </p:txBody>
      </p:sp>
      <p:sp>
        <p:nvSpPr>
          <p:cNvPr id="4" name="文本框 3"/>
          <p:cNvSpPr txBox="1"/>
          <p:nvPr/>
        </p:nvSpPr>
        <p:spPr>
          <a:xfrm>
            <a:off x="0" y="1347614"/>
            <a:ext cx="5508104" cy="3416320"/>
          </a:xfrm>
          <a:prstGeom prst="rect">
            <a:avLst/>
          </a:prstGeom>
          <a:noFill/>
        </p:spPr>
        <p:txBody>
          <a:bodyPr wrap="square" rtlCol="0">
            <a:spAutoFit/>
          </a:bodyPr>
          <a:lstStyle/>
          <a:p>
            <a:r>
              <a:rPr lang="en-US" altLang="zh-CN" dirty="0"/>
              <a:t>void </a:t>
            </a:r>
            <a:r>
              <a:rPr lang="en-US" altLang="zh-CN" dirty="0" err="1"/>
              <a:t>ALGraph</a:t>
            </a:r>
            <a:r>
              <a:rPr lang="en-US" altLang="zh-CN" dirty="0"/>
              <a:t>::</a:t>
            </a:r>
            <a:r>
              <a:rPr lang="en-US" altLang="zh-CN" dirty="0" err="1"/>
              <a:t>CreateGraph</a:t>
            </a:r>
            <a:r>
              <a:rPr lang="en-US" altLang="zh-CN" dirty="0"/>
              <a:t>(</a:t>
            </a:r>
            <a:r>
              <a:rPr lang="en-US" altLang="zh-CN" dirty="0" err="1"/>
              <a:t>int</a:t>
            </a:r>
            <a:r>
              <a:rPr lang="en-US" altLang="zh-CN" dirty="0"/>
              <a:t> </a:t>
            </a:r>
            <a:r>
              <a:rPr lang="en-US" altLang="zh-CN" dirty="0" err="1"/>
              <a:t>n,int</a:t>
            </a:r>
            <a:r>
              <a:rPr lang="en-US" altLang="zh-CN" dirty="0"/>
              <a:t> m){</a:t>
            </a:r>
            <a:endParaRPr lang="zh-CN" altLang="zh-CN" dirty="0"/>
          </a:p>
          <a:p>
            <a:r>
              <a:rPr lang="en-US" altLang="zh-CN" dirty="0"/>
              <a:t>      </a:t>
            </a:r>
            <a:r>
              <a:rPr lang="en-US" altLang="zh-CN" dirty="0" err="1"/>
              <a:t>ag.vexnum</a:t>
            </a:r>
            <a:r>
              <a:rPr lang="en-US" altLang="zh-CN" dirty="0"/>
              <a:t>=n;</a:t>
            </a:r>
            <a:endParaRPr lang="zh-CN" altLang="zh-CN" dirty="0"/>
          </a:p>
          <a:p>
            <a:r>
              <a:rPr lang="en-US" altLang="zh-CN" dirty="0"/>
              <a:t>      </a:t>
            </a:r>
            <a:r>
              <a:rPr lang="en-US" altLang="zh-CN" dirty="0" err="1"/>
              <a:t>ag.arcnum</a:t>
            </a:r>
            <a:r>
              <a:rPr lang="en-US" altLang="zh-CN" dirty="0"/>
              <a:t>=m;</a:t>
            </a:r>
            <a:endParaRPr lang="zh-CN" altLang="zh-CN" dirty="0"/>
          </a:p>
          <a:p>
            <a:r>
              <a:rPr lang="en-US" altLang="zh-CN" dirty="0"/>
              <a:t>      </a:t>
            </a:r>
            <a:r>
              <a:rPr lang="en-US" altLang="zh-CN" dirty="0" err="1"/>
              <a:t>ag.kind</a:t>
            </a:r>
            <a:r>
              <a:rPr lang="en-US" altLang="zh-CN" dirty="0"/>
              <a:t>=UDN;</a:t>
            </a:r>
            <a:endParaRPr lang="zh-CN" altLang="zh-CN" dirty="0"/>
          </a:p>
          <a:p>
            <a:r>
              <a:rPr lang="en-US" altLang="zh-CN" dirty="0"/>
              <a:t>      </a:t>
            </a:r>
            <a:r>
              <a:rPr lang="en-US" altLang="zh-CN" dirty="0" err="1"/>
              <a:t>int</a:t>
            </a:r>
            <a:r>
              <a:rPr lang="en-US" altLang="zh-CN" dirty="0"/>
              <a:t> </a:t>
            </a:r>
            <a:r>
              <a:rPr lang="en-US" altLang="zh-CN" dirty="0" err="1"/>
              <a:t>i,j,w,h,t</a:t>
            </a:r>
            <a:r>
              <a:rPr lang="en-US" altLang="zh-CN" dirty="0"/>
              <a:t>;</a:t>
            </a:r>
            <a:endParaRPr lang="zh-CN" altLang="zh-CN" dirty="0"/>
          </a:p>
          <a:p>
            <a:r>
              <a:rPr lang="en-US" altLang="zh-CN" dirty="0"/>
              <a:t>      </a:t>
            </a:r>
            <a:r>
              <a:rPr lang="en-US" altLang="zh-CN" dirty="0" err="1"/>
              <a:t>VElemType</a:t>
            </a:r>
            <a:r>
              <a:rPr lang="en-US" altLang="zh-CN" dirty="0"/>
              <a:t> </a:t>
            </a:r>
            <a:r>
              <a:rPr lang="en-US" altLang="zh-CN" dirty="0" err="1"/>
              <a:t>u,v</a:t>
            </a:r>
            <a:r>
              <a:rPr lang="en-US" altLang="zh-CN" dirty="0"/>
              <a:t>;</a:t>
            </a:r>
            <a:endParaRPr lang="zh-CN" altLang="zh-CN" dirty="0"/>
          </a:p>
          <a:p>
            <a:r>
              <a:rPr lang="en-US" altLang="zh-CN" dirty="0"/>
              <a:t>      </a:t>
            </a:r>
            <a:r>
              <a:rPr lang="en-US" altLang="zh-CN" dirty="0" err="1"/>
              <a:t>ArcNode</a:t>
            </a:r>
            <a:r>
              <a:rPr lang="en-US" altLang="zh-CN" dirty="0"/>
              <a:t> *p;</a:t>
            </a:r>
            <a:endParaRPr lang="zh-CN" altLang="zh-CN" dirty="0"/>
          </a:p>
          <a:p>
            <a:r>
              <a:rPr lang="en-US" altLang="zh-CN" dirty="0"/>
              <a:t>      for(</a:t>
            </a:r>
            <a:r>
              <a:rPr lang="en-US" altLang="zh-CN" dirty="0" err="1"/>
              <a:t>i</a:t>
            </a:r>
            <a:r>
              <a:rPr lang="en-US" altLang="zh-CN" dirty="0"/>
              <a:t>=0;i&lt;</a:t>
            </a:r>
            <a:r>
              <a:rPr lang="en-US" altLang="zh-CN" dirty="0" err="1"/>
              <a:t>n;i</a:t>
            </a:r>
            <a:r>
              <a:rPr lang="en-US" altLang="zh-CN" dirty="0"/>
              <a:t>++){              //</a:t>
            </a:r>
            <a:r>
              <a:rPr lang="zh-CN" altLang="zh-CN" dirty="0"/>
              <a:t>初始化顶点数组表</a:t>
            </a:r>
          </a:p>
          <a:p>
            <a:r>
              <a:rPr lang="en-US" altLang="zh-CN" dirty="0"/>
              <a:t>        </a:t>
            </a:r>
            <a:r>
              <a:rPr lang="en-US" altLang="zh-CN" dirty="0" err="1"/>
              <a:t>cin</a:t>
            </a:r>
            <a:r>
              <a:rPr lang="en-US" altLang="zh-CN" dirty="0"/>
              <a:t>&gt;&gt;ag. vertices[</a:t>
            </a:r>
            <a:r>
              <a:rPr lang="en-US" altLang="zh-CN" dirty="0" err="1"/>
              <a:t>i</a:t>
            </a:r>
            <a:r>
              <a:rPr lang="en-US" altLang="zh-CN" dirty="0"/>
              <a:t>].data;</a:t>
            </a:r>
            <a:endParaRPr lang="zh-CN" altLang="zh-CN" dirty="0"/>
          </a:p>
          <a:p>
            <a:r>
              <a:rPr lang="en-US" altLang="zh-CN" dirty="0"/>
              <a:t>        ag. vertices[</a:t>
            </a:r>
            <a:r>
              <a:rPr lang="en-US" altLang="zh-CN" dirty="0" err="1"/>
              <a:t>i</a:t>
            </a:r>
            <a:r>
              <a:rPr lang="en-US" altLang="zh-CN" dirty="0"/>
              <a:t>].</a:t>
            </a:r>
            <a:r>
              <a:rPr lang="en-US" altLang="zh-CN" dirty="0" err="1"/>
              <a:t>firstarc</a:t>
            </a:r>
            <a:r>
              <a:rPr lang="en-US" altLang="zh-CN" dirty="0"/>
              <a:t>=NULL;</a:t>
            </a:r>
            <a:endParaRPr lang="zh-CN" altLang="zh-CN" dirty="0"/>
          </a:p>
          <a:p>
            <a:r>
              <a:rPr lang="en-US" altLang="zh-CN" dirty="0"/>
              <a:t>      }</a:t>
            </a:r>
            <a:endParaRPr lang="zh-CN" altLang="zh-CN" dirty="0"/>
          </a:p>
          <a:p>
            <a:r>
              <a:rPr lang="en-US" altLang="zh-CN" dirty="0"/>
              <a:t>      </a:t>
            </a:r>
            <a:endParaRPr lang="zh-CN" altLang="en-US" dirty="0"/>
          </a:p>
        </p:txBody>
      </p:sp>
      <p:sp>
        <p:nvSpPr>
          <p:cNvPr id="5" name="文本框 4"/>
          <p:cNvSpPr txBox="1"/>
          <p:nvPr/>
        </p:nvSpPr>
        <p:spPr>
          <a:xfrm>
            <a:off x="4644008" y="211934"/>
            <a:ext cx="4104456" cy="4801314"/>
          </a:xfrm>
          <a:prstGeom prst="rect">
            <a:avLst/>
          </a:prstGeom>
          <a:solidFill>
            <a:schemeClr val="accent2"/>
          </a:solidFill>
        </p:spPr>
        <p:txBody>
          <a:bodyPr wrap="square" rtlCol="0">
            <a:spAutoFit/>
          </a:bodyPr>
          <a:lstStyle/>
          <a:p>
            <a:r>
              <a:rPr lang="en-US" altLang="zh-CN" dirty="0"/>
              <a:t>   for(j=0;j&lt;</a:t>
            </a:r>
            <a:r>
              <a:rPr lang="en-US" altLang="zh-CN" dirty="0" err="1"/>
              <a:t>m;j</a:t>
            </a:r>
            <a:r>
              <a:rPr lang="en-US" altLang="zh-CN" dirty="0"/>
              <a:t>++){              //</a:t>
            </a:r>
            <a:r>
              <a:rPr lang="zh-CN" altLang="zh-CN" dirty="0"/>
              <a:t>建立边集</a:t>
            </a:r>
          </a:p>
          <a:p>
            <a:r>
              <a:rPr lang="en-US" altLang="zh-CN" dirty="0"/>
              <a:t>        </a:t>
            </a:r>
            <a:r>
              <a:rPr lang="en-US" altLang="zh-CN" dirty="0" err="1"/>
              <a:t>cin</a:t>
            </a:r>
            <a:r>
              <a:rPr lang="en-US" altLang="zh-CN" dirty="0"/>
              <a:t>&gt;&gt;u&gt;&gt;v&gt;&gt;w;  </a:t>
            </a:r>
            <a:r>
              <a:rPr lang="en-US" altLang="zh-CN" sz="1400" dirty="0"/>
              <a:t>//</a:t>
            </a:r>
            <a:r>
              <a:rPr lang="zh-CN" altLang="zh-CN" sz="1400" dirty="0"/>
              <a:t>输入一条弧</a:t>
            </a:r>
            <a:r>
              <a:rPr lang="en-US" altLang="zh-CN" sz="1400" dirty="0"/>
              <a:t>&lt;</a:t>
            </a:r>
            <a:r>
              <a:rPr lang="en-US" altLang="zh-CN" sz="1400" dirty="0" err="1"/>
              <a:t>u,v,w</a:t>
            </a:r>
            <a:r>
              <a:rPr lang="en-US" altLang="zh-CN" sz="1400" dirty="0"/>
              <a:t>&gt;</a:t>
            </a:r>
            <a:endParaRPr lang="zh-CN" altLang="zh-CN" sz="1400" dirty="0"/>
          </a:p>
          <a:p>
            <a:r>
              <a:rPr lang="en-US" altLang="zh-CN" dirty="0"/>
              <a:t>        h=</a:t>
            </a:r>
            <a:r>
              <a:rPr lang="en-US" altLang="zh-CN" dirty="0" err="1"/>
              <a:t>LocateVex</a:t>
            </a:r>
            <a:r>
              <a:rPr lang="en-US" altLang="zh-CN" dirty="0"/>
              <a:t>(u);</a:t>
            </a:r>
            <a:endParaRPr lang="zh-CN" altLang="zh-CN" dirty="0"/>
          </a:p>
          <a:p>
            <a:r>
              <a:rPr lang="en-US" altLang="zh-CN" dirty="0"/>
              <a:t>        t= </a:t>
            </a:r>
            <a:r>
              <a:rPr lang="en-US" altLang="zh-CN" dirty="0" err="1"/>
              <a:t>LocateVex</a:t>
            </a:r>
            <a:r>
              <a:rPr lang="en-US" altLang="zh-CN" dirty="0"/>
              <a:t> (v);</a:t>
            </a:r>
            <a:endParaRPr lang="zh-CN" altLang="zh-CN" dirty="0"/>
          </a:p>
          <a:p>
            <a:r>
              <a:rPr lang="en-US" altLang="zh-CN" dirty="0"/>
              <a:t>        p =new </a:t>
            </a:r>
            <a:r>
              <a:rPr lang="en-US" altLang="zh-CN" dirty="0" err="1"/>
              <a:t>ArcNode</a:t>
            </a:r>
            <a:r>
              <a:rPr lang="en-US" altLang="zh-CN" sz="1400" dirty="0"/>
              <a:t>;   //</a:t>
            </a:r>
            <a:r>
              <a:rPr lang="zh-CN" altLang="zh-CN" sz="1400" dirty="0"/>
              <a:t>存储无向边（</a:t>
            </a:r>
            <a:r>
              <a:rPr lang="en-US" altLang="zh-CN" sz="1400" dirty="0" err="1"/>
              <a:t>u,v</a:t>
            </a:r>
            <a:r>
              <a:rPr lang="zh-CN" altLang="zh-CN" sz="1400" dirty="0"/>
              <a:t>）</a:t>
            </a:r>
          </a:p>
          <a:p>
            <a:r>
              <a:rPr lang="en-US" altLang="zh-CN" dirty="0"/>
              <a:t>        p-&gt;</a:t>
            </a:r>
            <a:r>
              <a:rPr lang="en-US" altLang="zh-CN" dirty="0" err="1"/>
              <a:t>adjvex</a:t>
            </a:r>
            <a:r>
              <a:rPr lang="en-US" altLang="zh-CN" dirty="0"/>
              <a:t>=t;</a:t>
            </a:r>
            <a:endParaRPr lang="zh-CN" altLang="zh-CN" dirty="0"/>
          </a:p>
          <a:p>
            <a:r>
              <a:rPr lang="en-US" altLang="zh-CN" dirty="0"/>
              <a:t>        p-&gt;info=w;</a:t>
            </a:r>
            <a:endParaRPr lang="zh-CN" altLang="zh-CN" dirty="0"/>
          </a:p>
          <a:p>
            <a:r>
              <a:rPr lang="en-US" altLang="zh-CN" dirty="0"/>
              <a:t>        p-&gt;</a:t>
            </a:r>
            <a:r>
              <a:rPr lang="en-US" altLang="zh-CN" dirty="0" err="1"/>
              <a:t>nextarc</a:t>
            </a:r>
            <a:r>
              <a:rPr lang="en-US" altLang="zh-CN" dirty="0"/>
              <a:t>=</a:t>
            </a:r>
            <a:r>
              <a:rPr lang="en-US" altLang="zh-CN" dirty="0" err="1"/>
              <a:t>ag.vertices</a:t>
            </a:r>
            <a:r>
              <a:rPr lang="en-US" altLang="zh-CN" dirty="0"/>
              <a:t>[h].</a:t>
            </a:r>
            <a:r>
              <a:rPr lang="en-US" altLang="zh-CN" dirty="0" err="1"/>
              <a:t>firstarc</a:t>
            </a:r>
            <a:r>
              <a:rPr lang="en-US" altLang="zh-CN" dirty="0"/>
              <a:t>;</a:t>
            </a:r>
            <a:endParaRPr lang="zh-CN" altLang="zh-CN" dirty="0"/>
          </a:p>
          <a:p>
            <a:r>
              <a:rPr lang="en-US" altLang="zh-CN" dirty="0"/>
              <a:t>        </a:t>
            </a:r>
            <a:r>
              <a:rPr lang="en-US" altLang="zh-CN" dirty="0" err="1"/>
              <a:t>ag.vertices</a:t>
            </a:r>
            <a:r>
              <a:rPr lang="en-US" altLang="zh-CN" dirty="0"/>
              <a:t>[h].</a:t>
            </a:r>
            <a:r>
              <a:rPr lang="en-US" altLang="zh-CN" dirty="0" err="1"/>
              <a:t>firstarc</a:t>
            </a:r>
            <a:r>
              <a:rPr lang="en-US" altLang="zh-CN" dirty="0"/>
              <a:t>=p;</a:t>
            </a:r>
            <a:endParaRPr lang="zh-CN" altLang="zh-CN" dirty="0"/>
          </a:p>
          <a:p>
            <a:r>
              <a:rPr lang="en-US" altLang="zh-CN" dirty="0"/>
              <a:t>        p =new </a:t>
            </a:r>
            <a:r>
              <a:rPr lang="en-US" altLang="zh-CN" dirty="0" err="1"/>
              <a:t>ArcNode</a:t>
            </a:r>
            <a:r>
              <a:rPr lang="en-US" altLang="zh-CN" dirty="0"/>
              <a:t>;  </a:t>
            </a:r>
            <a:r>
              <a:rPr lang="en-US" altLang="zh-CN" sz="1400" dirty="0"/>
              <a:t>//</a:t>
            </a:r>
            <a:r>
              <a:rPr lang="zh-CN" altLang="zh-CN" sz="1400" dirty="0"/>
              <a:t>存储无向边（</a:t>
            </a:r>
            <a:r>
              <a:rPr lang="en-US" altLang="zh-CN" sz="1400" dirty="0" err="1"/>
              <a:t>v,u</a:t>
            </a:r>
            <a:r>
              <a:rPr lang="zh-CN" altLang="zh-CN" sz="1400" dirty="0"/>
              <a:t>）</a:t>
            </a:r>
          </a:p>
          <a:p>
            <a:r>
              <a:rPr lang="en-US" altLang="zh-CN" dirty="0"/>
              <a:t>        p-&gt;</a:t>
            </a:r>
            <a:r>
              <a:rPr lang="en-US" altLang="zh-CN" dirty="0" err="1"/>
              <a:t>adjvex</a:t>
            </a:r>
            <a:r>
              <a:rPr lang="en-US" altLang="zh-CN" dirty="0"/>
              <a:t>=h;</a:t>
            </a:r>
            <a:endParaRPr lang="zh-CN" altLang="zh-CN" dirty="0"/>
          </a:p>
          <a:p>
            <a:r>
              <a:rPr lang="en-US" altLang="zh-CN" dirty="0"/>
              <a:t>        p-&gt;info=w;</a:t>
            </a:r>
            <a:endParaRPr lang="zh-CN" altLang="zh-CN" dirty="0"/>
          </a:p>
          <a:p>
            <a:r>
              <a:rPr lang="en-US" altLang="zh-CN" dirty="0"/>
              <a:t>        p-&gt;</a:t>
            </a:r>
            <a:r>
              <a:rPr lang="en-US" altLang="zh-CN" dirty="0" err="1"/>
              <a:t>nextarc</a:t>
            </a:r>
            <a:r>
              <a:rPr lang="en-US" altLang="zh-CN" dirty="0"/>
              <a:t>=</a:t>
            </a:r>
            <a:r>
              <a:rPr lang="en-US" altLang="zh-CN" dirty="0" err="1"/>
              <a:t>ag.vertices</a:t>
            </a:r>
            <a:r>
              <a:rPr lang="en-US" altLang="zh-CN" dirty="0"/>
              <a:t>[t].</a:t>
            </a:r>
            <a:r>
              <a:rPr lang="en-US" altLang="zh-CN" dirty="0" err="1"/>
              <a:t>firstarc</a:t>
            </a:r>
            <a:r>
              <a:rPr lang="en-US" altLang="zh-CN" dirty="0"/>
              <a:t>;</a:t>
            </a:r>
            <a:endParaRPr lang="zh-CN" altLang="zh-CN" dirty="0"/>
          </a:p>
          <a:p>
            <a:r>
              <a:rPr lang="en-US" altLang="zh-CN" dirty="0"/>
              <a:t>        </a:t>
            </a:r>
            <a:r>
              <a:rPr lang="en-US" altLang="zh-CN" dirty="0" err="1"/>
              <a:t>ag.vertices</a:t>
            </a:r>
            <a:r>
              <a:rPr lang="en-US" altLang="zh-CN" dirty="0"/>
              <a:t>[t].</a:t>
            </a:r>
            <a:r>
              <a:rPr lang="en-US" altLang="zh-CN" dirty="0" err="1"/>
              <a:t>firstarc</a:t>
            </a:r>
            <a:r>
              <a:rPr lang="en-US" altLang="zh-CN" dirty="0"/>
              <a:t>=p;</a:t>
            </a:r>
            <a:endParaRPr lang="zh-CN" altLang="zh-CN" dirty="0"/>
          </a:p>
          <a:p>
            <a:r>
              <a:rPr lang="en-US" altLang="zh-CN" dirty="0"/>
              <a:t>    }</a:t>
            </a:r>
            <a:endParaRPr lang="zh-CN" altLang="zh-CN" dirty="0"/>
          </a:p>
          <a:p>
            <a:r>
              <a:rPr lang="en-US" altLang="zh-CN" dirty="0"/>
              <a:t>}</a:t>
            </a:r>
            <a:endParaRPr lang="zh-CN" altLang="zh-CN" dirty="0"/>
          </a:p>
          <a:p>
            <a:endParaRPr lang="zh-CN" altLang="en-US" dirty="0"/>
          </a:p>
        </p:txBody>
      </p:sp>
      <p:sp>
        <p:nvSpPr>
          <p:cNvPr id="6" name="矩形 5"/>
          <p:cNvSpPr/>
          <p:nvPr/>
        </p:nvSpPr>
        <p:spPr>
          <a:xfrm>
            <a:off x="5148064" y="2787774"/>
            <a:ext cx="3528392"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标注 7"/>
          <p:cNvSpPr/>
          <p:nvPr/>
        </p:nvSpPr>
        <p:spPr>
          <a:xfrm>
            <a:off x="3275856" y="2548972"/>
            <a:ext cx="1860158" cy="967271"/>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rgbClr val="C00000"/>
                </a:solidFill>
              </a:rPr>
              <a:t>如果是有向图，此处可省略</a:t>
            </a:r>
          </a:p>
        </p:txBody>
      </p:sp>
    </p:spTree>
    <p:extLst>
      <p:ext uri="{BB962C8B-B14F-4D97-AF65-F5344CB8AC3E}">
        <p14:creationId xmlns:p14="http://schemas.microsoft.com/office/powerpoint/2010/main" val="15033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 calcmode="lin" valueType="num">
                                      <p:cBhvr additive="base">
                                        <p:cTn id="4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7" end="7"/>
                                            </p:txEl>
                                          </p:spTgt>
                                        </p:tgtEl>
                                        <p:attrNameLst>
                                          <p:attrName>style.visibility</p:attrName>
                                        </p:attrNameLst>
                                      </p:cBhvr>
                                      <p:to>
                                        <p:strVal val="visible"/>
                                      </p:to>
                                    </p:set>
                                    <p:anim calcmode="lin" valueType="num">
                                      <p:cBhvr additive="base">
                                        <p:cTn id="5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7" end="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 calcmode="lin" valueType="num">
                                      <p:cBhvr additive="base">
                                        <p:cTn id="5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
                                            <p:txEl>
                                              <p:pRg st="10" end="10"/>
                                            </p:txEl>
                                          </p:spTgt>
                                        </p:tgtEl>
                                        <p:attrNameLst>
                                          <p:attrName>style.visibility</p:attrName>
                                        </p:attrNameLst>
                                      </p:cBhvr>
                                      <p:to>
                                        <p:strVal val="visible"/>
                                      </p:to>
                                    </p:set>
                                    <p:anim calcmode="lin" valueType="num">
                                      <p:cBhvr additive="base">
                                        <p:cTn id="6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
                                            <p:txEl>
                                              <p:pRg st="0" end="0"/>
                                            </p:txEl>
                                          </p:spTgt>
                                        </p:tgtEl>
                                        <p:attrNameLst>
                                          <p:attrName>style.visibility</p:attrName>
                                        </p:attrNameLst>
                                      </p:cBhvr>
                                      <p:to>
                                        <p:strVal val="visible"/>
                                      </p:to>
                                    </p:set>
                                    <p:anim calcmode="lin" valueType="num">
                                      <p:cBhvr additive="base">
                                        <p:cTn id="7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
                                            <p:txEl>
                                              <p:pRg st="1" end="1"/>
                                            </p:txEl>
                                          </p:spTgt>
                                        </p:tgtEl>
                                        <p:attrNameLst>
                                          <p:attrName>style.visibility</p:attrName>
                                        </p:attrNameLst>
                                      </p:cBhvr>
                                      <p:to>
                                        <p:strVal val="visible"/>
                                      </p:to>
                                    </p:set>
                                    <p:anim calcmode="lin" valueType="num">
                                      <p:cBhvr additive="base">
                                        <p:cTn id="8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animEffect transition="in" filter="fade">
                                      <p:cBhvr>
                                        <p:cTn id="89" dur="1000"/>
                                        <p:tgtEl>
                                          <p:spTgt spid="5">
                                            <p:txEl>
                                              <p:pRg st="2" end="2"/>
                                            </p:txEl>
                                          </p:spTgt>
                                        </p:tgtEl>
                                      </p:cBhvr>
                                    </p:animEffect>
                                    <p:anim calcmode="lin" valueType="num">
                                      <p:cBhvr>
                                        <p:cTn id="9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5">
                                            <p:txEl>
                                              <p:pRg st="3" end="3"/>
                                            </p:txEl>
                                          </p:spTgt>
                                        </p:tgtEl>
                                        <p:attrNameLst>
                                          <p:attrName>style.visibility</p:attrName>
                                        </p:attrNameLst>
                                      </p:cBhvr>
                                      <p:to>
                                        <p:strVal val="visible"/>
                                      </p:to>
                                    </p:set>
                                    <p:animEffect transition="in" filter="fade">
                                      <p:cBhvr>
                                        <p:cTn id="96" dur="1000"/>
                                        <p:tgtEl>
                                          <p:spTgt spid="5">
                                            <p:txEl>
                                              <p:pRg st="3" end="3"/>
                                            </p:txEl>
                                          </p:spTgt>
                                        </p:tgtEl>
                                      </p:cBhvr>
                                    </p:animEffect>
                                    <p:anim calcmode="lin" valueType="num">
                                      <p:cBhvr>
                                        <p:cTn id="9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8"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
                                            <p:txEl>
                                              <p:pRg st="4" end="4"/>
                                            </p:txEl>
                                          </p:spTgt>
                                        </p:tgtEl>
                                        <p:attrNameLst>
                                          <p:attrName>style.visibility</p:attrName>
                                        </p:attrNameLst>
                                      </p:cBhvr>
                                      <p:to>
                                        <p:strVal val="visible"/>
                                      </p:to>
                                    </p:set>
                                    <p:anim calcmode="lin" valueType="num">
                                      <p:cBhvr additive="base">
                                        <p:cTn id="10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5">
                                            <p:txEl>
                                              <p:pRg st="5" end="5"/>
                                            </p:txEl>
                                          </p:spTgt>
                                        </p:tgtEl>
                                        <p:attrNameLst>
                                          <p:attrName>style.visibility</p:attrName>
                                        </p:attrNameLst>
                                      </p:cBhvr>
                                      <p:to>
                                        <p:strVal val="visible"/>
                                      </p:to>
                                    </p:set>
                                    <p:anim calcmode="lin" valueType="num">
                                      <p:cBhvr additive="base">
                                        <p:cTn id="10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5">
                                            <p:txEl>
                                              <p:pRg st="6" end="6"/>
                                            </p:txEl>
                                          </p:spTgt>
                                        </p:tgtEl>
                                        <p:attrNameLst>
                                          <p:attrName>style.visibility</p:attrName>
                                        </p:attrNameLst>
                                      </p:cBhvr>
                                      <p:to>
                                        <p:strVal val="visible"/>
                                      </p:to>
                                    </p:set>
                                    <p:anim calcmode="lin" valueType="num">
                                      <p:cBhvr additive="base">
                                        <p:cTn id="11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5">
                                            <p:txEl>
                                              <p:pRg st="7" end="7"/>
                                            </p:txEl>
                                          </p:spTgt>
                                        </p:tgtEl>
                                        <p:attrNameLst>
                                          <p:attrName>style.visibility</p:attrName>
                                        </p:attrNameLst>
                                      </p:cBhvr>
                                      <p:to>
                                        <p:strVal val="visible"/>
                                      </p:to>
                                    </p:set>
                                    <p:anim calcmode="lin" valueType="num">
                                      <p:cBhvr additive="base">
                                        <p:cTn id="12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5">
                                            <p:txEl>
                                              <p:pRg st="8" end="8"/>
                                            </p:txEl>
                                          </p:spTgt>
                                        </p:tgtEl>
                                        <p:attrNameLst>
                                          <p:attrName>style.visibility</p:attrName>
                                        </p:attrNameLst>
                                      </p:cBhvr>
                                      <p:to>
                                        <p:strVal val="visible"/>
                                      </p:to>
                                    </p:set>
                                    <p:anim calcmode="lin" valueType="num">
                                      <p:cBhvr additive="base">
                                        <p:cTn id="12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5">
                                            <p:txEl>
                                              <p:pRg st="9" end="9"/>
                                            </p:txEl>
                                          </p:spTgt>
                                        </p:tgtEl>
                                        <p:attrNameLst>
                                          <p:attrName>style.visibility</p:attrName>
                                        </p:attrNameLst>
                                      </p:cBhvr>
                                      <p:to>
                                        <p:strVal val="visible"/>
                                      </p:to>
                                    </p:set>
                                    <p:anim calcmode="lin" valueType="num">
                                      <p:cBhvr additive="base">
                                        <p:cTn id="13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5">
                                            <p:txEl>
                                              <p:pRg st="10" end="10"/>
                                            </p:txEl>
                                          </p:spTgt>
                                        </p:tgtEl>
                                        <p:attrNameLst>
                                          <p:attrName>style.visibility</p:attrName>
                                        </p:attrNameLst>
                                      </p:cBhvr>
                                      <p:to>
                                        <p:strVal val="visible"/>
                                      </p:to>
                                    </p:set>
                                    <p:anim calcmode="lin" valueType="num">
                                      <p:cBhvr additive="base">
                                        <p:cTn id="13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5">
                                            <p:txEl>
                                              <p:pRg st="11" end="11"/>
                                            </p:txEl>
                                          </p:spTgt>
                                        </p:tgtEl>
                                        <p:attrNameLst>
                                          <p:attrName>style.visibility</p:attrName>
                                        </p:attrNameLst>
                                      </p:cBhvr>
                                      <p:to>
                                        <p:strVal val="visible"/>
                                      </p:to>
                                    </p:set>
                                    <p:anim calcmode="lin" valueType="num">
                                      <p:cBhvr additive="base">
                                        <p:cTn id="14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5">
                                            <p:txEl>
                                              <p:pRg st="12" end="12"/>
                                            </p:txEl>
                                          </p:spTgt>
                                        </p:tgtEl>
                                        <p:attrNameLst>
                                          <p:attrName>style.visibility</p:attrName>
                                        </p:attrNameLst>
                                      </p:cBhvr>
                                      <p:to>
                                        <p:strVal val="visible"/>
                                      </p:to>
                                    </p:set>
                                    <p:anim calcmode="lin" valueType="num">
                                      <p:cBhvr additive="base">
                                        <p:cTn id="145"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5">
                                            <p:txEl>
                                              <p:pRg st="13" end="13"/>
                                            </p:txEl>
                                          </p:spTgt>
                                        </p:tgtEl>
                                        <p:attrNameLst>
                                          <p:attrName>style.visibility</p:attrName>
                                        </p:attrNameLst>
                                      </p:cBhvr>
                                      <p:to>
                                        <p:strVal val="visible"/>
                                      </p:to>
                                    </p:set>
                                    <p:anim calcmode="lin" valueType="num">
                                      <p:cBhvr additive="base">
                                        <p:cTn id="149"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5">
                                            <p:txEl>
                                              <p:pRg st="14" end="14"/>
                                            </p:txEl>
                                          </p:spTgt>
                                        </p:tgtEl>
                                        <p:attrNameLst>
                                          <p:attrName>style.visibility</p:attrName>
                                        </p:attrNameLst>
                                      </p:cBhvr>
                                      <p:to>
                                        <p:strVal val="visible"/>
                                      </p:to>
                                    </p:set>
                                    <p:anim calcmode="lin" valueType="num">
                                      <p:cBhvr additive="base">
                                        <p:cTn id="153"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5">
                                            <p:txEl>
                                              <p:pRg st="14" end="14"/>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5">
                                            <p:txEl>
                                              <p:pRg st="15" end="15"/>
                                            </p:txEl>
                                          </p:spTgt>
                                        </p:tgtEl>
                                        <p:attrNameLst>
                                          <p:attrName>style.visibility</p:attrName>
                                        </p:attrNameLst>
                                      </p:cBhvr>
                                      <p:to>
                                        <p:strVal val="visible"/>
                                      </p:to>
                                    </p:set>
                                    <p:anim calcmode="lin" valueType="num">
                                      <p:cBhvr additive="base">
                                        <p:cTn id="157"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8"/>
                                        </p:tgtEl>
                                        <p:attrNameLst>
                                          <p:attrName>style.visibility</p:attrName>
                                        </p:attrNameLst>
                                      </p:cBhvr>
                                      <p:to>
                                        <p:strVal val="visible"/>
                                      </p:to>
                                    </p:set>
                                    <p:anim calcmode="lin" valueType="num">
                                      <p:cBhvr additive="base">
                                        <p:cTn id="163" dur="500" fill="hold"/>
                                        <p:tgtEl>
                                          <p:spTgt spid="8"/>
                                        </p:tgtEl>
                                        <p:attrNameLst>
                                          <p:attrName>ppt_x</p:attrName>
                                        </p:attrNameLst>
                                      </p:cBhvr>
                                      <p:tavLst>
                                        <p:tav tm="0">
                                          <p:val>
                                            <p:strVal val="#ppt_x"/>
                                          </p:val>
                                        </p:tav>
                                        <p:tav tm="100000">
                                          <p:val>
                                            <p:strVal val="#ppt_x"/>
                                          </p:val>
                                        </p:tav>
                                      </p:tavLst>
                                    </p:anim>
                                    <p:anim calcmode="lin" valueType="num">
                                      <p:cBhvr additive="base">
                                        <p:cTn id="164" dur="500" fill="hold"/>
                                        <p:tgtEl>
                                          <p:spTgt spid="8"/>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6"/>
                                        </p:tgtEl>
                                        <p:attrNameLst>
                                          <p:attrName>style.visibility</p:attrName>
                                        </p:attrNameLst>
                                      </p:cBhvr>
                                      <p:to>
                                        <p:strVal val="visible"/>
                                      </p:to>
                                    </p:set>
                                    <p:anim calcmode="lin" valueType="num">
                                      <p:cBhvr additive="base">
                                        <p:cTn id="167" dur="500" fill="hold"/>
                                        <p:tgtEl>
                                          <p:spTgt spid="6"/>
                                        </p:tgtEl>
                                        <p:attrNameLst>
                                          <p:attrName>ppt_x</p:attrName>
                                        </p:attrNameLst>
                                      </p:cBhvr>
                                      <p:tavLst>
                                        <p:tav tm="0">
                                          <p:val>
                                            <p:strVal val="#ppt_x"/>
                                          </p:val>
                                        </p:tav>
                                        <p:tav tm="100000">
                                          <p:val>
                                            <p:strVal val="#ppt_x"/>
                                          </p:val>
                                        </p:tav>
                                      </p:tavLst>
                                    </p:anim>
                                    <p:anim calcmode="lin" valueType="num">
                                      <p:cBhvr additive="base">
                                        <p:cTn id="1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定位操作</a:t>
            </a:r>
          </a:p>
        </p:txBody>
      </p:sp>
      <p:sp>
        <p:nvSpPr>
          <p:cNvPr id="3" name="内容占位符 2"/>
          <p:cNvSpPr>
            <a:spLocks noGrp="1"/>
          </p:cNvSpPr>
          <p:nvPr>
            <p:ph sz="quarter" idx="11"/>
          </p:nvPr>
        </p:nvSpPr>
        <p:spPr>
          <a:xfrm>
            <a:off x="179512" y="1064124"/>
            <a:ext cx="8784975" cy="3507876"/>
          </a:xfrm>
        </p:spPr>
        <p:txBody>
          <a:bodyPr/>
          <a:lstStyle/>
          <a:p>
            <a:pPr>
              <a:lnSpc>
                <a:spcPts val="2600"/>
              </a:lnSpc>
              <a:spcBef>
                <a:spcPts val="0"/>
              </a:spcBef>
            </a:pP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ALGraph</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VEelemType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u){//</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查找顶点信息在顶点数组中的下标。</a:t>
            </a: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for(</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=0;i&lt;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ag.vexnum;i</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smtClean="0">
                <a:latin typeface="Arial Unicode MS" panose="020B0604020202020204" pitchFamily="34" charset="-122"/>
                <a:ea typeface="Arial Unicode MS" panose="020B0604020202020204" pitchFamily="34" charset="-122"/>
                <a:cs typeface="Arial Unicode MS" panose="020B0604020202020204" pitchFamily="34" charset="-122"/>
              </a:rPr>
              <a:t>if(u==</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ag. vertices[</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].data) return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return -1;</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sz="1800" dirty="0"/>
          </a:p>
        </p:txBody>
      </p:sp>
    </p:spTree>
    <p:extLst>
      <p:ext uri="{BB962C8B-B14F-4D97-AF65-F5344CB8AC3E}">
        <p14:creationId xmlns:p14="http://schemas.microsoft.com/office/powerpoint/2010/main" val="123259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计算顶点的度数</a:t>
            </a:r>
          </a:p>
        </p:txBody>
      </p:sp>
      <p:sp>
        <p:nvSpPr>
          <p:cNvPr id="3" name="内容占位符 2"/>
          <p:cNvSpPr>
            <a:spLocks noGrp="1"/>
          </p:cNvSpPr>
          <p:nvPr>
            <p:ph sz="quarter" idx="11"/>
          </p:nvPr>
        </p:nvSpPr>
        <p:spPr>
          <a:xfrm>
            <a:off x="755576" y="915566"/>
            <a:ext cx="8208912" cy="3507876"/>
          </a:xfrm>
        </p:spPr>
        <p:txBody>
          <a:bodyPr/>
          <a:lstStyle/>
          <a:p>
            <a:pPr>
              <a:lnSpc>
                <a:spcPts val="2600"/>
              </a:lnSpc>
              <a:spcBef>
                <a:spcPts val="0"/>
              </a:spcBef>
            </a:pP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ALGraph</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::Degree(</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u){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以无向</a:t>
            </a:r>
            <a:r>
              <a:rPr lang="zh-CN" altLang="en-US" sz="1800" dirty="0">
                <a:latin typeface="Arial Unicode MS" panose="020B0604020202020204" pitchFamily="34" charset="-122"/>
                <a:ea typeface="Arial Unicode MS" panose="020B0604020202020204" pitchFamily="34" charset="-122"/>
                <a:cs typeface="Arial Unicode MS" panose="020B0604020202020204" pitchFamily="34" charset="-122"/>
              </a:rPr>
              <a:t>网</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为例</a:t>
            </a: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smtClean="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sz="1800" dirty="0" err="1" smtClean="0">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800" dirty="0" smtClean="0">
                <a:latin typeface="Arial Unicode MS" panose="020B0604020202020204" pitchFamily="34" charset="-122"/>
                <a:ea typeface="Arial Unicode MS" panose="020B0604020202020204" pitchFamily="34" charset="-122"/>
                <a:cs typeface="Arial Unicode MS" panose="020B0604020202020204" pitchFamily="34" charset="-122"/>
              </a:rPr>
              <a:t>(u</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结点</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u</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的下标</a:t>
            </a: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count=0;</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ArcNode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*p=</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firstarc</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//p</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指向第</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h</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条链表的第一个结点</a:t>
            </a: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while(p){</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count++;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p=p-&gt;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nextarc</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return count;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600"/>
              </a:lnSpc>
              <a:spcBef>
                <a:spcPts val="0"/>
              </a:spcBef>
            </a:pPr>
            <a:endParaRPr lang="zh-CN" altLang="en-US" sz="1800" dirty="0"/>
          </a:p>
        </p:txBody>
      </p:sp>
    </p:spTree>
    <p:extLst>
      <p:ext uri="{BB962C8B-B14F-4D97-AF65-F5344CB8AC3E}">
        <p14:creationId xmlns:p14="http://schemas.microsoft.com/office/powerpoint/2010/main" val="79222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插入操作</a:t>
            </a:r>
          </a:p>
        </p:txBody>
      </p:sp>
      <p:sp>
        <p:nvSpPr>
          <p:cNvPr id="3" name="内容占位符 2"/>
          <p:cNvSpPr>
            <a:spLocks noGrp="1"/>
          </p:cNvSpPr>
          <p:nvPr>
            <p:ph sz="quarter" idx="11"/>
          </p:nvPr>
        </p:nvSpPr>
        <p:spPr>
          <a:xfrm>
            <a:off x="107504" y="987574"/>
            <a:ext cx="7488832" cy="3507876"/>
          </a:xfrm>
        </p:spPr>
        <p:txBody>
          <a:bodyPr/>
          <a:lstStyle/>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void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ALGraph</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InsertArcGraph</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u,VElemType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info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(u</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t=</a:t>
            </a:r>
            <a:r>
              <a:rPr lang="en-US" altLang="zh-CN" sz="1600" dirty="0" err="1" smtClean="0">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(v</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ArcNode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*p;</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if(h==-1){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在顶点数组表中插入顶点</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u</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ag.vexnum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].data=u;</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ag.vexnum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firstarc</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=NULL;</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h=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ag.vexnum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ag.vexnum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if(t==-1){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在顶点数组表中插入顶点</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ag.vexnum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].data=v;</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ag.vexnum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firstarc</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=NULL;</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ag.vexnum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ag.vexnum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nSpc>
                <a:spcPts val="2100"/>
              </a:lnSpc>
              <a:spcBef>
                <a:spcPts val="0"/>
              </a:spcBef>
              <a:buNone/>
            </a:pP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文本框 3"/>
          <p:cNvSpPr txBox="1"/>
          <p:nvPr/>
        </p:nvSpPr>
        <p:spPr>
          <a:xfrm>
            <a:off x="4644008" y="806367"/>
            <a:ext cx="4355976" cy="3870290"/>
          </a:xfrm>
          <a:prstGeom prst="rect">
            <a:avLst/>
          </a:prstGeom>
          <a:solidFill>
            <a:schemeClr val="accent2"/>
          </a:solidFill>
        </p:spPr>
        <p:txBody>
          <a:bodyPr wrap="square" rtlCol="0">
            <a:spAutoFit/>
          </a:bodyPr>
          <a:lstStyle/>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p=new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ArcNode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存储无向边（</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u,v</a:t>
            </a:r>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p-&gt;</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=t;</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p-&gt;info=info;</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p-&gt;</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nextarc</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firstarc</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firstarc</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=p;</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p =new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ArcNode</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存储无向边（</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v,u</a:t>
            </a:r>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p-&gt;</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=h;</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p-&gt;info=info;</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p-&gt;</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nextarc</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[t].</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firstarc</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[t].</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firstarc</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=p;</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ag.arcnum</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dirty="0"/>
          </a:p>
        </p:txBody>
      </p:sp>
      <p:sp>
        <p:nvSpPr>
          <p:cNvPr id="5" name="矩形 4"/>
          <p:cNvSpPr/>
          <p:nvPr/>
        </p:nvSpPr>
        <p:spPr>
          <a:xfrm>
            <a:off x="4860032" y="2211710"/>
            <a:ext cx="4104456" cy="13681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上箭头标注 7"/>
          <p:cNvSpPr/>
          <p:nvPr/>
        </p:nvSpPr>
        <p:spPr>
          <a:xfrm>
            <a:off x="6444208" y="3579862"/>
            <a:ext cx="1656184" cy="109679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C00000"/>
                </a:solidFill>
              </a:rPr>
              <a:t>如果是有向网，此处可省略</a:t>
            </a:r>
          </a:p>
        </p:txBody>
      </p:sp>
    </p:spTree>
    <p:extLst>
      <p:ext uri="{BB962C8B-B14F-4D97-AF65-F5344CB8AC3E}">
        <p14:creationId xmlns:p14="http://schemas.microsoft.com/office/powerpoint/2010/main" val="60853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1000"/>
                                        <p:tgtEl>
                                          <p:spTgt spid="4"/>
                                        </p:tgtEl>
                                      </p:cBhvr>
                                    </p:animEffect>
                                    <p:anim calcmode="lin" valueType="num">
                                      <p:cBhvr>
                                        <p:cTn id="98" dur="1000" fill="hold"/>
                                        <p:tgtEl>
                                          <p:spTgt spid="4"/>
                                        </p:tgtEl>
                                        <p:attrNameLst>
                                          <p:attrName>ppt_x</p:attrName>
                                        </p:attrNameLst>
                                      </p:cBhvr>
                                      <p:tavLst>
                                        <p:tav tm="0">
                                          <p:val>
                                            <p:strVal val="#ppt_x"/>
                                          </p:val>
                                        </p:tav>
                                        <p:tav tm="100000">
                                          <p:val>
                                            <p:strVal val="#ppt_x"/>
                                          </p:val>
                                        </p:tav>
                                      </p:tavLst>
                                    </p:anim>
                                    <p:anim calcmode="lin" valueType="num">
                                      <p:cBhvr>
                                        <p:cTn id="9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4">
                                            <p:txEl>
                                              <p:pRg st="0" end="0"/>
                                            </p:txEl>
                                          </p:spTgt>
                                        </p:tgtEl>
                                        <p:attrNameLst>
                                          <p:attrName>style.visibility</p:attrName>
                                        </p:attrNameLst>
                                      </p:cBhvr>
                                      <p:to>
                                        <p:strVal val="visible"/>
                                      </p:to>
                                    </p:set>
                                    <p:animEffect transition="in" filter="fade">
                                      <p:cBhvr>
                                        <p:cTn id="104" dur="1000"/>
                                        <p:tgtEl>
                                          <p:spTgt spid="4">
                                            <p:txEl>
                                              <p:pRg st="0" end="0"/>
                                            </p:txEl>
                                          </p:spTgt>
                                        </p:tgtEl>
                                      </p:cBhvr>
                                    </p:animEffect>
                                    <p:anim calcmode="lin" valueType="num">
                                      <p:cBhvr>
                                        <p:cTn id="10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0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
                                            <p:txEl>
                                              <p:pRg st="1" end="1"/>
                                            </p:txEl>
                                          </p:spTgt>
                                        </p:tgtEl>
                                        <p:attrNameLst>
                                          <p:attrName>style.visibility</p:attrName>
                                        </p:attrNameLst>
                                      </p:cBhvr>
                                      <p:to>
                                        <p:strVal val="visible"/>
                                      </p:to>
                                    </p:set>
                                    <p:animEffect transition="in" filter="fade">
                                      <p:cBhvr>
                                        <p:cTn id="111" dur="1000"/>
                                        <p:tgtEl>
                                          <p:spTgt spid="4">
                                            <p:txEl>
                                              <p:pRg st="1" end="1"/>
                                            </p:txEl>
                                          </p:spTgt>
                                        </p:tgtEl>
                                      </p:cBhvr>
                                    </p:animEffect>
                                    <p:anim calcmode="lin" valueType="num">
                                      <p:cBhvr>
                                        <p:cTn id="11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1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4">
                                            <p:txEl>
                                              <p:pRg st="2" end="2"/>
                                            </p:txEl>
                                          </p:spTgt>
                                        </p:tgtEl>
                                        <p:attrNameLst>
                                          <p:attrName>style.visibility</p:attrName>
                                        </p:attrNameLst>
                                      </p:cBhvr>
                                      <p:to>
                                        <p:strVal val="visible"/>
                                      </p:to>
                                    </p:set>
                                    <p:animEffect transition="in" filter="fade">
                                      <p:cBhvr>
                                        <p:cTn id="118" dur="1000"/>
                                        <p:tgtEl>
                                          <p:spTgt spid="4">
                                            <p:txEl>
                                              <p:pRg st="2" end="2"/>
                                            </p:txEl>
                                          </p:spTgt>
                                        </p:tgtEl>
                                      </p:cBhvr>
                                    </p:animEffect>
                                    <p:anim calcmode="lin" valueType="num">
                                      <p:cBhvr>
                                        <p:cTn id="11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2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4">
                                            <p:txEl>
                                              <p:pRg st="3" end="3"/>
                                            </p:txEl>
                                          </p:spTgt>
                                        </p:tgtEl>
                                        <p:attrNameLst>
                                          <p:attrName>style.visibility</p:attrName>
                                        </p:attrNameLst>
                                      </p:cBhvr>
                                      <p:to>
                                        <p:strVal val="visible"/>
                                      </p:to>
                                    </p:set>
                                    <p:animEffect transition="in" filter="fade">
                                      <p:cBhvr>
                                        <p:cTn id="125" dur="1000"/>
                                        <p:tgtEl>
                                          <p:spTgt spid="4">
                                            <p:txEl>
                                              <p:pRg st="3" end="3"/>
                                            </p:txEl>
                                          </p:spTgt>
                                        </p:tgtEl>
                                      </p:cBhvr>
                                    </p:animEffect>
                                    <p:anim calcmode="lin" valueType="num">
                                      <p:cBhvr>
                                        <p:cTn id="1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4">
                                            <p:txEl>
                                              <p:pRg st="4" end="4"/>
                                            </p:txEl>
                                          </p:spTgt>
                                        </p:tgtEl>
                                        <p:attrNameLst>
                                          <p:attrName>style.visibility</p:attrName>
                                        </p:attrNameLst>
                                      </p:cBhvr>
                                      <p:to>
                                        <p:strVal val="visible"/>
                                      </p:to>
                                    </p:set>
                                    <p:animEffect transition="in" filter="fade">
                                      <p:cBhvr>
                                        <p:cTn id="132" dur="1000"/>
                                        <p:tgtEl>
                                          <p:spTgt spid="4">
                                            <p:txEl>
                                              <p:pRg st="4" end="4"/>
                                            </p:txEl>
                                          </p:spTgt>
                                        </p:tgtEl>
                                      </p:cBhvr>
                                    </p:animEffect>
                                    <p:anim calcmode="lin" valueType="num">
                                      <p:cBhvr>
                                        <p:cTn id="13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3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nodeType="clickEffect">
                                  <p:stCondLst>
                                    <p:cond delay="0"/>
                                  </p:stCondLst>
                                  <p:childTnLst>
                                    <p:set>
                                      <p:cBhvr>
                                        <p:cTn id="138" dur="1" fill="hold">
                                          <p:stCondLst>
                                            <p:cond delay="0"/>
                                          </p:stCondLst>
                                        </p:cTn>
                                        <p:tgtEl>
                                          <p:spTgt spid="4">
                                            <p:txEl>
                                              <p:pRg st="5" end="5"/>
                                            </p:txEl>
                                          </p:spTgt>
                                        </p:tgtEl>
                                        <p:attrNameLst>
                                          <p:attrName>style.visibility</p:attrName>
                                        </p:attrNameLst>
                                      </p:cBhvr>
                                      <p:to>
                                        <p:strVal val="visible"/>
                                      </p:to>
                                    </p:set>
                                    <p:animEffect transition="in" filter="fade">
                                      <p:cBhvr>
                                        <p:cTn id="139" dur="1000"/>
                                        <p:tgtEl>
                                          <p:spTgt spid="4">
                                            <p:txEl>
                                              <p:pRg st="5" end="5"/>
                                            </p:txEl>
                                          </p:spTgt>
                                        </p:tgtEl>
                                      </p:cBhvr>
                                    </p:animEffect>
                                    <p:anim calcmode="lin" valueType="num">
                                      <p:cBhvr>
                                        <p:cTn id="14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4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entr" presetSubtype="0" fill="hold" nodeType="clickEffect">
                                  <p:stCondLst>
                                    <p:cond delay="0"/>
                                  </p:stCondLst>
                                  <p:childTnLst>
                                    <p:set>
                                      <p:cBhvr>
                                        <p:cTn id="145" dur="1" fill="hold">
                                          <p:stCondLst>
                                            <p:cond delay="0"/>
                                          </p:stCondLst>
                                        </p:cTn>
                                        <p:tgtEl>
                                          <p:spTgt spid="4">
                                            <p:txEl>
                                              <p:pRg st="6" end="6"/>
                                            </p:txEl>
                                          </p:spTgt>
                                        </p:tgtEl>
                                        <p:attrNameLst>
                                          <p:attrName>style.visibility</p:attrName>
                                        </p:attrNameLst>
                                      </p:cBhvr>
                                      <p:to>
                                        <p:strVal val="visible"/>
                                      </p:to>
                                    </p:set>
                                    <p:animEffect transition="in" filter="fade">
                                      <p:cBhvr>
                                        <p:cTn id="146" dur="1000"/>
                                        <p:tgtEl>
                                          <p:spTgt spid="4">
                                            <p:txEl>
                                              <p:pRg st="6" end="6"/>
                                            </p:txEl>
                                          </p:spTgt>
                                        </p:tgtEl>
                                      </p:cBhvr>
                                    </p:animEffect>
                                    <p:anim calcmode="lin" valueType="num">
                                      <p:cBhvr>
                                        <p:cTn id="14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4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4">
                                            <p:txEl>
                                              <p:pRg st="7" end="7"/>
                                            </p:txEl>
                                          </p:spTgt>
                                        </p:tgtEl>
                                        <p:attrNameLst>
                                          <p:attrName>style.visibility</p:attrName>
                                        </p:attrNameLst>
                                      </p:cBhvr>
                                      <p:to>
                                        <p:strVal val="visible"/>
                                      </p:to>
                                    </p:set>
                                    <p:animEffect transition="in" filter="fade">
                                      <p:cBhvr>
                                        <p:cTn id="153" dur="1000"/>
                                        <p:tgtEl>
                                          <p:spTgt spid="4">
                                            <p:txEl>
                                              <p:pRg st="7" end="7"/>
                                            </p:txEl>
                                          </p:spTgt>
                                        </p:tgtEl>
                                      </p:cBhvr>
                                    </p:animEffect>
                                    <p:anim calcmode="lin" valueType="num">
                                      <p:cBhvr>
                                        <p:cTn id="154"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55"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nodeType="clickEffect">
                                  <p:stCondLst>
                                    <p:cond delay="0"/>
                                  </p:stCondLst>
                                  <p:childTnLst>
                                    <p:set>
                                      <p:cBhvr>
                                        <p:cTn id="159" dur="1" fill="hold">
                                          <p:stCondLst>
                                            <p:cond delay="0"/>
                                          </p:stCondLst>
                                        </p:cTn>
                                        <p:tgtEl>
                                          <p:spTgt spid="4">
                                            <p:txEl>
                                              <p:pRg st="8" end="8"/>
                                            </p:txEl>
                                          </p:spTgt>
                                        </p:tgtEl>
                                        <p:attrNameLst>
                                          <p:attrName>style.visibility</p:attrName>
                                        </p:attrNameLst>
                                      </p:cBhvr>
                                      <p:to>
                                        <p:strVal val="visible"/>
                                      </p:to>
                                    </p:set>
                                    <p:animEffect transition="in" filter="fade">
                                      <p:cBhvr>
                                        <p:cTn id="160" dur="1000"/>
                                        <p:tgtEl>
                                          <p:spTgt spid="4">
                                            <p:txEl>
                                              <p:pRg st="8" end="8"/>
                                            </p:txEl>
                                          </p:spTgt>
                                        </p:tgtEl>
                                      </p:cBhvr>
                                    </p:animEffect>
                                    <p:anim calcmode="lin" valueType="num">
                                      <p:cBhvr>
                                        <p:cTn id="161"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62"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4">
                                            <p:txEl>
                                              <p:pRg st="9" end="9"/>
                                            </p:txEl>
                                          </p:spTgt>
                                        </p:tgtEl>
                                        <p:attrNameLst>
                                          <p:attrName>style.visibility</p:attrName>
                                        </p:attrNameLst>
                                      </p:cBhvr>
                                      <p:to>
                                        <p:strVal val="visible"/>
                                      </p:to>
                                    </p:set>
                                    <p:animEffect transition="in" filter="fade">
                                      <p:cBhvr>
                                        <p:cTn id="167" dur="1000"/>
                                        <p:tgtEl>
                                          <p:spTgt spid="4">
                                            <p:txEl>
                                              <p:pRg st="9" end="9"/>
                                            </p:txEl>
                                          </p:spTgt>
                                        </p:tgtEl>
                                      </p:cBhvr>
                                    </p:animEffect>
                                    <p:anim calcmode="lin" valueType="num">
                                      <p:cBhvr>
                                        <p:cTn id="168"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69"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4">
                                            <p:txEl>
                                              <p:pRg st="10" end="10"/>
                                            </p:txEl>
                                          </p:spTgt>
                                        </p:tgtEl>
                                        <p:attrNameLst>
                                          <p:attrName>style.visibility</p:attrName>
                                        </p:attrNameLst>
                                      </p:cBhvr>
                                      <p:to>
                                        <p:strVal val="visible"/>
                                      </p:to>
                                    </p:set>
                                    <p:animEffect transition="in" filter="fade">
                                      <p:cBhvr>
                                        <p:cTn id="174" dur="1000"/>
                                        <p:tgtEl>
                                          <p:spTgt spid="4">
                                            <p:txEl>
                                              <p:pRg st="10" end="10"/>
                                            </p:txEl>
                                          </p:spTgt>
                                        </p:tgtEl>
                                      </p:cBhvr>
                                    </p:animEffect>
                                    <p:anim calcmode="lin" valueType="num">
                                      <p:cBhvr>
                                        <p:cTn id="175"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76"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177" presetID="42" presetClass="entr" presetSubtype="0" fill="hold" nodeType="withEffect">
                                  <p:stCondLst>
                                    <p:cond delay="0"/>
                                  </p:stCondLst>
                                  <p:childTnLst>
                                    <p:set>
                                      <p:cBhvr>
                                        <p:cTn id="178" dur="1" fill="hold">
                                          <p:stCondLst>
                                            <p:cond delay="0"/>
                                          </p:stCondLst>
                                        </p:cTn>
                                        <p:tgtEl>
                                          <p:spTgt spid="4">
                                            <p:txEl>
                                              <p:pRg st="11" end="11"/>
                                            </p:txEl>
                                          </p:spTgt>
                                        </p:tgtEl>
                                        <p:attrNameLst>
                                          <p:attrName>style.visibility</p:attrName>
                                        </p:attrNameLst>
                                      </p:cBhvr>
                                      <p:to>
                                        <p:strVal val="visible"/>
                                      </p:to>
                                    </p:set>
                                    <p:animEffect transition="in" filter="fade">
                                      <p:cBhvr>
                                        <p:cTn id="179" dur="1000"/>
                                        <p:tgtEl>
                                          <p:spTgt spid="4">
                                            <p:txEl>
                                              <p:pRg st="11" end="11"/>
                                            </p:txEl>
                                          </p:spTgt>
                                        </p:tgtEl>
                                      </p:cBhvr>
                                    </p:animEffect>
                                    <p:anim calcmode="lin" valueType="num">
                                      <p:cBhvr>
                                        <p:cTn id="180"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181"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grpId="0" nodeType="clickEffect">
                                  <p:stCondLst>
                                    <p:cond delay="0"/>
                                  </p:stCondLst>
                                  <p:childTnLst>
                                    <p:set>
                                      <p:cBhvr>
                                        <p:cTn id="185" dur="1" fill="hold">
                                          <p:stCondLst>
                                            <p:cond delay="0"/>
                                          </p:stCondLst>
                                        </p:cTn>
                                        <p:tgtEl>
                                          <p:spTgt spid="5"/>
                                        </p:tgtEl>
                                        <p:attrNameLst>
                                          <p:attrName>style.visibility</p:attrName>
                                        </p:attrNameLst>
                                      </p:cBhvr>
                                      <p:to>
                                        <p:strVal val="visible"/>
                                      </p:to>
                                    </p:set>
                                    <p:animEffect transition="in" filter="fade">
                                      <p:cBhvr>
                                        <p:cTn id="186" dur="1000"/>
                                        <p:tgtEl>
                                          <p:spTgt spid="5"/>
                                        </p:tgtEl>
                                      </p:cBhvr>
                                    </p:animEffect>
                                    <p:anim calcmode="lin" valueType="num">
                                      <p:cBhvr>
                                        <p:cTn id="187" dur="1000" fill="hold"/>
                                        <p:tgtEl>
                                          <p:spTgt spid="5"/>
                                        </p:tgtEl>
                                        <p:attrNameLst>
                                          <p:attrName>ppt_x</p:attrName>
                                        </p:attrNameLst>
                                      </p:cBhvr>
                                      <p:tavLst>
                                        <p:tav tm="0">
                                          <p:val>
                                            <p:strVal val="#ppt_x"/>
                                          </p:val>
                                        </p:tav>
                                        <p:tav tm="100000">
                                          <p:val>
                                            <p:strVal val="#ppt_x"/>
                                          </p:val>
                                        </p:tav>
                                      </p:tavLst>
                                    </p:anim>
                                    <p:anim calcmode="lin" valueType="num">
                                      <p:cBhvr>
                                        <p:cTn id="188" dur="1000" fill="hold"/>
                                        <p:tgtEl>
                                          <p:spTgt spid="5"/>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8"/>
                                        </p:tgtEl>
                                        <p:attrNameLst>
                                          <p:attrName>style.visibility</p:attrName>
                                        </p:attrNameLst>
                                      </p:cBhvr>
                                      <p:to>
                                        <p:strVal val="visible"/>
                                      </p:to>
                                    </p:set>
                                    <p:animEffect transition="in" filter="fade">
                                      <p:cBhvr>
                                        <p:cTn id="191" dur="1000"/>
                                        <p:tgtEl>
                                          <p:spTgt spid="8"/>
                                        </p:tgtEl>
                                      </p:cBhvr>
                                    </p:animEffect>
                                    <p:anim calcmode="lin" valueType="num">
                                      <p:cBhvr>
                                        <p:cTn id="192" dur="1000" fill="hold"/>
                                        <p:tgtEl>
                                          <p:spTgt spid="8"/>
                                        </p:tgtEl>
                                        <p:attrNameLst>
                                          <p:attrName>ppt_x</p:attrName>
                                        </p:attrNameLst>
                                      </p:cBhvr>
                                      <p:tavLst>
                                        <p:tav tm="0">
                                          <p:val>
                                            <p:strVal val="#ppt_x"/>
                                          </p:val>
                                        </p:tav>
                                        <p:tav tm="100000">
                                          <p:val>
                                            <p:strVal val="#ppt_x"/>
                                          </p:val>
                                        </p:tav>
                                      </p:tavLst>
                                    </p:anim>
                                    <p:anim calcmode="lin" valueType="num">
                                      <p:cBhvr>
                                        <p:cTn id="19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720706" y="3097334"/>
            <a:ext cx="2974125" cy="596815"/>
          </a:xfrm>
          <a:prstGeom prst="rect">
            <a:avLst/>
          </a:prstGeom>
        </p:spPr>
      </p:pic>
      <p:sp>
        <p:nvSpPr>
          <p:cNvPr id="2" name="文本占位符 1"/>
          <p:cNvSpPr>
            <a:spLocks noGrp="1"/>
          </p:cNvSpPr>
          <p:nvPr>
            <p:ph type="body" sz="quarter" idx="10"/>
          </p:nvPr>
        </p:nvSpPr>
        <p:spPr>
          <a:xfrm>
            <a:off x="1151467" y="217337"/>
            <a:ext cx="6246153" cy="457048"/>
          </a:xfrm>
        </p:spPr>
        <p:txBody>
          <a:bodyPr/>
          <a:lstStyle/>
          <a:p>
            <a:r>
              <a:rPr lang="zh-CN" altLang="en-US" dirty="0"/>
              <a:t>十字链表存储</a:t>
            </a:r>
          </a:p>
        </p:txBody>
      </p:sp>
      <p:sp>
        <p:nvSpPr>
          <p:cNvPr id="3" name="内容占位符 2"/>
          <p:cNvSpPr>
            <a:spLocks noGrp="1"/>
          </p:cNvSpPr>
          <p:nvPr>
            <p:ph sz="quarter" idx="11"/>
          </p:nvPr>
        </p:nvSpPr>
        <p:spPr>
          <a:xfrm>
            <a:off x="107504" y="1064124"/>
            <a:ext cx="9036496" cy="1147586"/>
          </a:xfrm>
        </p:spPr>
        <p:txBody>
          <a:bodyPr/>
          <a:lstStyle/>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十字链表是有向图的另一种链式存储结构。可以看成是将有向图的邻接表和逆邻接表结合起来的一种链表。在十字链表中，对应于有向图中每一条弧有一个结点，对应于每个顶点有一个结点。顶点结点和弧结点的结构如下：</a:t>
            </a:r>
          </a:p>
          <a:p>
            <a:endParaRPr lang="zh-CN" altLang="en-US" dirty="0"/>
          </a:p>
        </p:txBody>
      </p:sp>
      <p:sp>
        <p:nvSpPr>
          <p:cNvPr id="5" name="下箭头标注 4"/>
          <p:cNvSpPr/>
          <p:nvPr/>
        </p:nvSpPr>
        <p:spPr>
          <a:xfrm>
            <a:off x="683569" y="2427734"/>
            <a:ext cx="1224136" cy="792088"/>
          </a:xfrm>
          <a:prstGeom prst="down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600" dirty="0">
                <a:solidFill>
                  <a:schemeClr val="tx1"/>
                </a:solidFill>
              </a:rPr>
              <a:t>存储与顶点相关的信息</a:t>
            </a:r>
            <a:endParaRPr lang="zh-CN" altLang="en-US" sz="1600" dirty="0">
              <a:solidFill>
                <a:schemeClr val="tx1"/>
              </a:solidFill>
            </a:endParaRPr>
          </a:p>
        </p:txBody>
      </p:sp>
      <p:sp>
        <p:nvSpPr>
          <p:cNvPr id="6" name="上箭头标注 5"/>
          <p:cNvSpPr/>
          <p:nvPr/>
        </p:nvSpPr>
        <p:spPr>
          <a:xfrm>
            <a:off x="1115616" y="3651870"/>
            <a:ext cx="1872208" cy="796636"/>
          </a:xfrm>
          <a:prstGeom prst="up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1600" dirty="0">
                <a:solidFill>
                  <a:schemeClr val="tx1"/>
                </a:solidFill>
              </a:rPr>
              <a:t>指向以该顶点为弧头的第一个弧结点</a:t>
            </a:r>
            <a:endParaRPr lang="zh-CN" altLang="en-US" sz="1600" dirty="0">
              <a:solidFill>
                <a:schemeClr val="tx1"/>
              </a:solidFill>
            </a:endParaRPr>
          </a:p>
        </p:txBody>
      </p:sp>
      <p:sp>
        <p:nvSpPr>
          <p:cNvPr id="7" name="下箭头标注 6"/>
          <p:cNvSpPr/>
          <p:nvPr/>
        </p:nvSpPr>
        <p:spPr>
          <a:xfrm>
            <a:off x="2051720" y="2427734"/>
            <a:ext cx="1944216" cy="792088"/>
          </a:xfrm>
          <a:prstGeom prst="down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rPr>
              <a:t>指向以该顶点为弧尾的第一个弧结点</a:t>
            </a:r>
            <a:endParaRPr lang="zh-CN" altLang="en-US" sz="1600" dirty="0">
              <a:solidFill>
                <a:schemeClr val="tx1"/>
              </a:solidFill>
            </a:endParaRPr>
          </a:p>
        </p:txBody>
      </p:sp>
      <p:pic>
        <p:nvPicPr>
          <p:cNvPr id="9" name="图片 8"/>
          <p:cNvPicPr>
            <a:picLocks noChangeAspect="1"/>
          </p:cNvPicPr>
          <p:nvPr/>
        </p:nvPicPr>
        <p:blipFill>
          <a:blip r:embed="rId4"/>
          <a:stretch>
            <a:fillRect/>
          </a:stretch>
        </p:blipFill>
        <p:spPr>
          <a:xfrm>
            <a:off x="3995936" y="2823778"/>
            <a:ext cx="5148064" cy="881694"/>
          </a:xfrm>
          <a:prstGeom prst="rect">
            <a:avLst/>
          </a:prstGeom>
        </p:spPr>
      </p:pic>
      <p:sp>
        <p:nvSpPr>
          <p:cNvPr id="10" name="上箭头标注 9"/>
          <p:cNvSpPr/>
          <p:nvPr/>
        </p:nvSpPr>
        <p:spPr>
          <a:xfrm>
            <a:off x="3928290" y="3597469"/>
            <a:ext cx="1549306" cy="868644"/>
          </a:xfrm>
          <a:prstGeom prst="up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rPr>
              <a:t>弧尾在顶点数组表中的下标</a:t>
            </a:r>
            <a:endParaRPr lang="zh-CN" altLang="en-US" sz="1600" dirty="0">
              <a:solidFill>
                <a:schemeClr val="tx1"/>
              </a:solidFill>
            </a:endParaRPr>
          </a:p>
        </p:txBody>
      </p:sp>
      <p:sp>
        <p:nvSpPr>
          <p:cNvPr id="11" name="下箭头标注 10"/>
          <p:cNvSpPr/>
          <p:nvPr/>
        </p:nvSpPr>
        <p:spPr>
          <a:xfrm>
            <a:off x="4865528" y="2305246"/>
            <a:ext cx="1434664" cy="792088"/>
          </a:xfrm>
          <a:prstGeom prst="down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rPr>
              <a:t>弧头在顶点数组表中的下标</a:t>
            </a:r>
            <a:endParaRPr lang="zh-CN" altLang="en-US" sz="1600" dirty="0">
              <a:solidFill>
                <a:schemeClr val="tx1"/>
              </a:solidFill>
            </a:endParaRPr>
          </a:p>
        </p:txBody>
      </p:sp>
      <p:sp>
        <p:nvSpPr>
          <p:cNvPr id="12" name="上箭头标注 11"/>
          <p:cNvSpPr/>
          <p:nvPr/>
        </p:nvSpPr>
        <p:spPr>
          <a:xfrm>
            <a:off x="5940152" y="3579862"/>
            <a:ext cx="1224137" cy="868644"/>
          </a:xfrm>
          <a:prstGeom prst="up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rPr>
              <a:t>存储该弧的相关信息</a:t>
            </a:r>
            <a:endParaRPr lang="zh-CN" altLang="en-US" sz="1600" dirty="0">
              <a:solidFill>
                <a:schemeClr val="tx1"/>
              </a:solidFill>
            </a:endParaRPr>
          </a:p>
        </p:txBody>
      </p:sp>
      <p:sp>
        <p:nvSpPr>
          <p:cNvPr id="13" name="下箭头标注 12"/>
          <p:cNvSpPr/>
          <p:nvPr/>
        </p:nvSpPr>
        <p:spPr>
          <a:xfrm>
            <a:off x="6552220" y="2308450"/>
            <a:ext cx="1620180" cy="792088"/>
          </a:xfrm>
          <a:prstGeom prst="down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rPr>
              <a:t>指向弧头相同的下一个弧结点</a:t>
            </a:r>
            <a:endParaRPr lang="zh-CN" altLang="en-US" sz="1600" dirty="0">
              <a:solidFill>
                <a:schemeClr val="tx1"/>
              </a:solidFill>
            </a:endParaRPr>
          </a:p>
        </p:txBody>
      </p:sp>
      <p:sp>
        <p:nvSpPr>
          <p:cNvPr id="14" name="上箭头标注 13"/>
          <p:cNvSpPr/>
          <p:nvPr/>
        </p:nvSpPr>
        <p:spPr>
          <a:xfrm>
            <a:off x="7356430" y="3579862"/>
            <a:ext cx="1656183" cy="868644"/>
          </a:xfrm>
          <a:prstGeom prst="upArrowCallo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chemeClr val="tx1"/>
                </a:solidFill>
              </a:rPr>
              <a:t>指向弧尾相同的下一个弧结点</a:t>
            </a:r>
            <a:endParaRPr lang="zh-CN" altLang="en-US" sz="1600" dirty="0">
              <a:solidFill>
                <a:schemeClr val="tx1"/>
              </a:solidFill>
            </a:endParaRPr>
          </a:p>
        </p:txBody>
      </p:sp>
    </p:spTree>
    <p:extLst>
      <p:ext uri="{BB962C8B-B14F-4D97-AF65-F5344CB8AC3E}">
        <p14:creationId xmlns:p14="http://schemas.microsoft.com/office/powerpoint/2010/main" val="350321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十字链表存储示例</a:t>
            </a:r>
          </a:p>
        </p:txBody>
      </p:sp>
      <p:sp>
        <p:nvSpPr>
          <p:cNvPr id="3" name="内容占位符 2"/>
          <p:cNvSpPr>
            <a:spLocks noGrp="1"/>
          </p:cNvSpPr>
          <p:nvPr>
            <p:ph sz="quarter" idx="11"/>
          </p:nvPr>
        </p:nvSpPr>
        <p:spPr>
          <a:xfrm>
            <a:off x="0" y="1064124"/>
            <a:ext cx="9108504" cy="931562"/>
          </a:xfrm>
        </p:spPr>
        <p:txBody>
          <a:bodyPr/>
          <a:lstStyle/>
          <a:p>
            <a:pPr marL="0" indent="0">
              <a:buNone/>
            </a:pPr>
            <a:r>
              <a:rPr lang="en-US" altLang="zh-CN" dirty="0"/>
              <a:t>   </a:t>
            </a:r>
            <a:r>
              <a:rPr lang="zh-CN" altLang="zh-CN" sz="2000" dirty="0">
                <a:latin typeface="隶书" panose="02010509060101010101" pitchFamily="49" charset="-122"/>
                <a:ea typeface="隶书" panose="02010509060101010101" pitchFamily="49" charset="-122"/>
              </a:rPr>
              <a:t>图</a:t>
            </a:r>
            <a:r>
              <a:rPr lang="en-US" altLang="zh-CN" sz="2000" dirty="0">
                <a:latin typeface="隶书" panose="02010509060101010101" pitchFamily="49" charset="-122"/>
                <a:ea typeface="隶书" panose="02010509060101010101" pitchFamily="49" charset="-122"/>
              </a:rPr>
              <a:t>(b)</a:t>
            </a:r>
            <a:r>
              <a:rPr lang="zh-CN" altLang="zh-CN" sz="2000" dirty="0">
                <a:latin typeface="隶书" panose="02010509060101010101" pitchFamily="49" charset="-122"/>
                <a:ea typeface="隶书" panose="02010509060101010101" pitchFamily="49" charset="-122"/>
              </a:rPr>
              <a:t>是图</a:t>
            </a:r>
            <a:r>
              <a:rPr lang="en-US" altLang="zh-CN" sz="2000" dirty="0">
                <a:latin typeface="隶书" panose="02010509060101010101" pitchFamily="49" charset="-122"/>
                <a:ea typeface="隶书" panose="02010509060101010101" pitchFamily="49" charset="-122"/>
              </a:rPr>
              <a:t>(a)</a:t>
            </a:r>
            <a:r>
              <a:rPr lang="zh-CN" altLang="zh-CN" sz="2000" dirty="0">
                <a:latin typeface="隶书" panose="02010509060101010101" pitchFamily="49" charset="-122"/>
                <a:ea typeface="隶书" panose="02010509060101010101" pitchFamily="49" charset="-122"/>
              </a:rPr>
              <a:t>带权网的十字链表存储结构。</a:t>
            </a:r>
          </a:p>
          <a:p>
            <a:endParaRPr lang="zh-CN" altLang="en-US" dirty="0"/>
          </a:p>
        </p:txBody>
      </p:sp>
      <p:pic>
        <p:nvPicPr>
          <p:cNvPr id="7" name="图片 6"/>
          <p:cNvPicPr>
            <a:picLocks noChangeAspect="1"/>
          </p:cNvPicPr>
          <p:nvPr/>
        </p:nvPicPr>
        <p:blipFill>
          <a:blip r:embed="rId2"/>
          <a:stretch>
            <a:fillRect/>
          </a:stretch>
        </p:blipFill>
        <p:spPr>
          <a:xfrm>
            <a:off x="1043608" y="1995686"/>
            <a:ext cx="5811409" cy="2160240"/>
          </a:xfrm>
          <a:prstGeom prst="rect">
            <a:avLst/>
          </a:prstGeom>
        </p:spPr>
      </p:pic>
    </p:spTree>
    <p:extLst>
      <p:ext uri="{BB962C8B-B14F-4D97-AF65-F5344CB8AC3E}">
        <p14:creationId xmlns:p14="http://schemas.microsoft.com/office/powerpoint/2010/main" val="364482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十字链表存储结构的定义</a:t>
            </a:r>
          </a:p>
        </p:txBody>
      </p:sp>
      <p:sp>
        <p:nvSpPr>
          <p:cNvPr id="3" name="内容占位符 2"/>
          <p:cNvSpPr>
            <a:spLocks noGrp="1"/>
          </p:cNvSpPr>
          <p:nvPr>
            <p:ph sz="quarter" idx="11"/>
          </p:nvPr>
        </p:nvSpPr>
        <p:spPr>
          <a:xfrm>
            <a:off x="0" y="915566"/>
            <a:ext cx="7991545" cy="3507876"/>
          </a:xfrm>
        </p:spPr>
        <p:txBody>
          <a:bodyPr/>
          <a:lstStyle/>
          <a:p>
            <a:pPr>
              <a:lnSpc>
                <a:spcPct val="100000"/>
              </a:lnSpc>
              <a:spcBef>
                <a:spcPts val="0"/>
              </a:spcBef>
            </a:pPr>
            <a:r>
              <a:rPr lang="en-US" altLang="zh-CN" sz="1400" dirty="0"/>
              <a:t>#define </a:t>
            </a:r>
            <a:r>
              <a:rPr lang="en-US" altLang="zh-CN" sz="1400" dirty="0" err="1"/>
              <a:t>MaxVex</a:t>
            </a:r>
            <a:r>
              <a:rPr lang="en-US" altLang="zh-CN" sz="1400" dirty="0"/>
              <a:t> 20       //</a:t>
            </a:r>
            <a:r>
              <a:rPr lang="zh-CN" altLang="zh-CN" sz="1400" dirty="0"/>
              <a:t>自定义最大顶点数 </a:t>
            </a:r>
          </a:p>
          <a:p>
            <a:pPr>
              <a:lnSpc>
                <a:spcPct val="100000"/>
              </a:lnSpc>
              <a:spcBef>
                <a:spcPts val="0"/>
              </a:spcBef>
            </a:pPr>
            <a:r>
              <a:rPr lang="en-US" altLang="zh-CN" sz="1400" dirty="0" err="1"/>
              <a:t>typedef</a:t>
            </a:r>
            <a:r>
              <a:rPr lang="en-US" altLang="zh-CN" sz="1400" dirty="0"/>
              <a:t> </a:t>
            </a:r>
            <a:r>
              <a:rPr lang="en-US" altLang="zh-CN" sz="1400" dirty="0" err="1"/>
              <a:t>struct</a:t>
            </a:r>
            <a:r>
              <a:rPr lang="en-US" altLang="zh-CN" sz="1400" dirty="0"/>
              <a:t> </a:t>
            </a:r>
            <a:r>
              <a:rPr lang="en-US" altLang="zh-CN" sz="1400" dirty="0" err="1"/>
              <a:t>ArcNode</a:t>
            </a:r>
            <a:r>
              <a:rPr lang="en-US" altLang="zh-CN" sz="1400" dirty="0"/>
              <a:t>{ //</a:t>
            </a:r>
            <a:r>
              <a:rPr lang="zh-CN" altLang="zh-CN" sz="1400" dirty="0"/>
              <a:t>边结点定义</a:t>
            </a:r>
          </a:p>
          <a:p>
            <a:pPr>
              <a:lnSpc>
                <a:spcPct val="100000"/>
              </a:lnSpc>
              <a:spcBef>
                <a:spcPts val="0"/>
              </a:spcBef>
            </a:pPr>
            <a:r>
              <a:rPr lang="en-US" altLang="zh-CN" sz="1400" dirty="0"/>
              <a:t>  </a:t>
            </a:r>
            <a:r>
              <a:rPr lang="en-US" altLang="zh-CN" sz="1400" dirty="0" err="1"/>
              <a:t>int</a:t>
            </a:r>
            <a:r>
              <a:rPr lang="en-US" altLang="zh-CN" sz="1400" dirty="0"/>
              <a:t> </a:t>
            </a:r>
            <a:r>
              <a:rPr lang="en-US" altLang="zh-CN" sz="1400" dirty="0" err="1"/>
              <a:t>tailvex</a:t>
            </a:r>
            <a:r>
              <a:rPr lang="en-US" altLang="zh-CN" sz="1400" dirty="0"/>
              <a:t>;          //</a:t>
            </a:r>
            <a:r>
              <a:rPr lang="zh-CN" altLang="zh-CN" sz="1400" dirty="0"/>
              <a:t>弧尾在数组表中的下标</a:t>
            </a:r>
          </a:p>
          <a:p>
            <a:pPr>
              <a:lnSpc>
                <a:spcPct val="100000"/>
              </a:lnSpc>
              <a:spcBef>
                <a:spcPts val="0"/>
              </a:spcBef>
            </a:pPr>
            <a:r>
              <a:rPr lang="en-US" altLang="zh-CN" sz="1400" dirty="0"/>
              <a:t>  </a:t>
            </a:r>
            <a:r>
              <a:rPr lang="en-US" altLang="zh-CN" sz="1400" dirty="0" err="1"/>
              <a:t>int</a:t>
            </a:r>
            <a:r>
              <a:rPr lang="en-US" altLang="zh-CN" sz="1400" dirty="0"/>
              <a:t> </a:t>
            </a:r>
            <a:r>
              <a:rPr lang="en-US" altLang="zh-CN" sz="1400" dirty="0" err="1"/>
              <a:t>headvex</a:t>
            </a:r>
            <a:r>
              <a:rPr lang="en-US" altLang="zh-CN" sz="1400" dirty="0"/>
              <a:t>;          //</a:t>
            </a:r>
            <a:r>
              <a:rPr lang="zh-CN" altLang="zh-CN" sz="1400" dirty="0"/>
              <a:t>弧头在数组表中的下标</a:t>
            </a:r>
          </a:p>
          <a:p>
            <a:pPr>
              <a:lnSpc>
                <a:spcPct val="100000"/>
              </a:lnSpc>
              <a:spcBef>
                <a:spcPts val="0"/>
              </a:spcBef>
            </a:pPr>
            <a:r>
              <a:rPr lang="en-US" altLang="zh-CN" sz="1400" dirty="0"/>
              <a:t>  </a:t>
            </a:r>
            <a:r>
              <a:rPr lang="en-US" altLang="zh-CN" sz="1400" dirty="0" err="1"/>
              <a:t>int</a:t>
            </a:r>
            <a:r>
              <a:rPr lang="en-US" altLang="zh-CN" sz="1400" dirty="0"/>
              <a:t> info;             //</a:t>
            </a:r>
            <a:r>
              <a:rPr lang="zh-CN" altLang="zh-CN" sz="1400" dirty="0"/>
              <a:t>该弧相关信息</a:t>
            </a:r>
            <a:r>
              <a:rPr lang="en-US" altLang="zh-CN" sz="1400" dirty="0"/>
              <a:t>(</a:t>
            </a:r>
            <a:r>
              <a:rPr lang="zh-CN" altLang="zh-CN" sz="1400" dirty="0"/>
              <a:t>权值</a:t>
            </a:r>
            <a:r>
              <a:rPr lang="en-US" altLang="zh-CN" sz="1400" dirty="0"/>
              <a:t>)</a:t>
            </a:r>
            <a:r>
              <a:rPr lang="zh-CN" altLang="zh-CN" sz="1400" dirty="0"/>
              <a:t>，如果需要的话</a:t>
            </a:r>
          </a:p>
          <a:p>
            <a:pPr>
              <a:lnSpc>
                <a:spcPct val="100000"/>
              </a:lnSpc>
              <a:spcBef>
                <a:spcPts val="0"/>
              </a:spcBef>
            </a:pPr>
            <a:r>
              <a:rPr lang="en-US" altLang="zh-CN" sz="1400" dirty="0"/>
              <a:t>  </a:t>
            </a:r>
            <a:r>
              <a:rPr lang="en-US" altLang="zh-CN" sz="1400" dirty="0" err="1"/>
              <a:t>ArcNode</a:t>
            </a:r>
            <a:r>
              <a:rPr lang="en-US" altLang="zh-CN" sz="1400" dirty="0"/>
              <a:t> *</a:t>
            </a:r>
            <a:r>
              <a:rPr lang="en-US" altLang="zh-CN" sz="1400" dirty="0" err="1"/>
              <a:t>hlink</a:t>
            </a:r>
            <a:r>
              <a:rPr lang="en-US" altLang="zh-CN" sz="1400" dirty="0"/>
              <a:t>;       //</a:t>
            </a:r>
            <a:r>
              <a:rPr lang="zh-CN" altLang="zh-CN" sz="1400" dirty="0"/>
              <a:t>指向弧头相同的下一个弧结点</a:t>
            </a:r>
          </a:p>
          <a:p>
            <a:pPr>
              <a:lnSpc>
                <a:spcPct val="100000"/>
              </a:lnSpc>
              <a:spcBef>
                <a:spcPts val="0"/>
              </a:spcBef>
            </a:pPr>
            <a:r>
              <a:rPr lang="en-US" altLang="zh-CN" sz="1400" dirty="0"/>
              <a:t>  </a:t>
            </a:r>
            <a:r>
              <a:rPr lang="en-US" altLang="zh-CN" sz="1400" dirty="0" err="1"/>
              <a:t>ArcNode</a:t>
            </a:r>
            <a:r>
              <a:rPr lang="en-US" altLang="zh-CN" sz="1400" dirty="0"/>
              <a:t> *</a:t>
            </a:r>
            <a:r>
              <a:rPr lang="en-US" altLang="zh-CN" sz="1400" dirty="0" err="1"/>
              <a:t>tlink</a:t>
            </a:r>
            <a:r>
              <a:rPr lang="en-US" altLang="zh-CN" sz="1400" dirty="0"/>
              <a:t>;       //</a:t>
            </a:r>
            <a:r>
              <a:rPr lang="zh-CN" altLang="zh-CN" sz="1400" dirty="0"/>
              <a:t>指向弧尾相同的下一个弧结点</a:t>
            </a:r>
          </a:p>
          <a:p>
            <a:pPr>
              <a:lnSpc>
                <a:spcPct val="100000"/>
              </a:lnSpc>
              <a:spcBef>
                <a:spcPts val="0"/>
              </a:spcBef>
            </a:pPr>
            <a:r>
              <a:rPr lang="en-US" altLang="zh-CN" sz="1400" dirty="0"/>
              <a:t>}</a:t>
            </a:r>
            <a:r>
              <a:rPr lang="en-US" altLang="zh-CN" sz="1400" dirty="0" err="1"/>
              <a:t>ArcNode</a:t>
            </a:r>
            <a:r>
              <a:rPr lang="en-US" altLang="zh-CN" sz="1400" dirty="0"/>
              <a:t>;</a:t>
            </a:r>
            <a:endParaRPr lang="zh-CN" altLang="zh-CN" sz="1400" dirty="0"/>
          </a:p>
          <a:p>
            <a:pPr>
              <a:lnSpc>
                <a:spcPct val="100000"/>
              </a:lnSpc>
              <a:spcBef>
                <a:spcPts val="0"/>
              </a:spcBef>
            </a:pPr>
            <a:r>
              <a:rPr lang="en-US" altLang="zh-CN" sz="1400" dirty="0" err="1"/>
              <a:t>typedef</a:t>
            </a:r>
            <a:r>
              <a:rPr lang="en-US" altLang="zh-CN" sz="1400" dirty="0"/>
              <a:t> </a:t>
            </a:r>
            <a:r>
              <a:rPr lang="en-US" altLang="zh-CN" sz="1400" dirty="0" err="1"/>
              <a:t>struct</a:t>
            </a:r>
            <a:r>
              <a:rPr lang="en-US" altLang="zh-CN" sz="1400" dirty="0"/>
              <a:t>{         //</a:t>
            </a:r>
            <a:r>
              <a:rPr lang="zh-CN" altLang="zh-CN" sz="1400" dirty="0"/>
              <a:t>表头结点的定义</a:t>
            </a:r>
          </a:p>
          <a:p>
            <a:pPr>
              <a:lnSpc>
                <a:spcPct val="100000"/>
              </a:lnSpc>
              <a:spcBef>
                <a:spcPts val="0"/>
              </a:spcBef>
            </a:pPr>
            <a:r>
              <a:rPr lang="en-US" altLang="zh-CN" sz="1400" dirty="0"/>
              <a:t>  </a:t>
            </a:r>
            <a:r>
              <a:rPr lang="en-US" altLang="zh-CN" sz="1400" dirty="0" err="1"/>
              <a:t>VElemType</a:t>
            </a:r>
            <a:r>
              <a:rPr lang="en-US" altLang="zh-CN" sz="1400" dirty="0"/>
              <a:t> data;       // </a:t>
            </a:r>
            <a:r>
              <a:rPr lang="en-US" altLang="zh-CN" sz="1400" dirty="0" err="1"/>
              <a:t>VElemType</a:t>
            </a:r>
            <a:r>
              <a:rPr lang="zh-CN" altLang="zh-CN" sz="1400" dirty="0"/>
              <a:t>为顶点信息类型</a:t>
            </a:r>
          </a:p>
          <a:p>
            <a:pPr>
              <a:lnSpc>
                <a:spcPct val="100000"/>
              </a:lnSpc>
              <a:spcBef>
                <a:spcPts val="0"/>
              </a:spcBef>
            </a:pPr>
            <a:r>
              <a:rPr lang="en-US" altLang="zh-CN" sz="1400" dirty="0"/>
              <a:t>  </a:t>
            </a:r>
            <a:r>
              <a:rPr lang="en-US" altLang="zh-CN" sz="1400" dirty="0" err="1"/>
              <a:t>ArcNode</a:t>
            </a:r>
            <a:r>
              <a:rPr lang="en-US" altLang="zh-CN" sz="1400" dirty="0"/>
              <a:t> *</a:t>
            </a:r>
            <a:r>
              <a:rPr lang="en-US" altLang="zh-CN" sz="1400" dirty="0" err="1"/>
              <a:t>firstin</a:t>
            </a:r>
            <a:r>
              <a:rPr lang="en-US" altLang="zh-CN" sz="1400" dirty="0"/>
              <a:t>;     //</a:t>
            </a:r>
            <a:r>
              <a:rPr lang="zh-CN" altLang="zh-CN" sz="1400" dirty="0"/>
              <a:t>指向以该顶点为弧头的第一个弧结点</a:t>
            </a:r>
          </a:p>
          <a:p>
            <a:pPr>
              <a:lnSpc>
                <a:spcPct val="100000"/>
              </a:lnSpc>
              <a:spcBef>
                <a:spcPts val="0"/>
              </a:spcBef>
            </a:pPr>
            <a:r>
              <a:rPr lang="en-US" altLang="zh-CN" sz="1400" dirty="0"/>
              <a:t>  </a:t>
            </a:r>
            <a:r>
              <a:rPr lang="en-US" altLang="zh-CN" sz="1400" dirty="0" err="1"/>
              <a:t>ArcNode</a:t>
            </a:r>
            <a:r>
              <a:rPr lang="en-US" altLang="zh-CN" sz="1400" dirty="0"/>
              <a:t> *</a:t>
            </a:r>
            <a:r>
              <a:rPr lang="en-US" altLang="zh-CN" sz="1400" dirty="0" err="1"/>
              <a:t>firstout</a:t>
            </a:r>
            <a:r>
              <a:rPr lang="en-US" altLang="zh-CN" sz="1400" dirty="0"/>
              <a:t>;    //</a:t>
            </a:r>
            <a:r>
              <a:rPr lang="zh-CN" altLang="zh-CN" sz="1400" dirty="0"/>
              <a:t>指向以该顶点为弧尾的第一个弧结点</a:t>
            </a:r>
          </a:p>
          <a:p>
            <a:pPr>
              <a:lnSpc>
                <a:spcPct val="100000"/>
              </a:lnSpc>
              <a:spcBef>
                <a:spcPts val="0"/>
              </a:spcBef>
            </a:pPr>
            <a:r>
              <a:rPr lang="en-US" altLang="zh-CN" sz="1400" dirty="0"/>
              <a:t>}</a:t>
            </a:r>
            <a:r>
              <a:rPr lang="en-US" altLang="zh-CN" sz="1400" dirty="0" err="1"/>
              <a:t>VNode</a:t>
            </a:r>
            <a:r>
              <a:rPr lang="en-US" altLang="zh-CN" sz="1400" dirty="0"/>
              <a:t>;</a:t>
            </a:r>
            <a:endParaRPr lang="zh-CN" altLang="zh-CN" sz="1400" dirty="0"/>
          </a:p>
          <a:p>
            <a:pPr>
              <a:lnSpc>
                <a:spcPct val="100000"/>
              </a:lnSpc>
              <a:spcBef>
                <a:spcPts val="0"/>
              </a:spcBef>
            </a:pPr>
            <a:r>
              <a:rPr lang="en-US" altLang="zh-CN" sz="1400" dirty="0" err="1"/>
              <a:t>typedef</a:t>
            </a:r>
            <a:r>
              <a:rPr lang="en-US" altLang="zh-CN" sz="1400" dirty="0"/>
              <a:t> </a:t>
            </a:r>
            <a:r>
              <a:rPr lang="en-US" altLang="zh-CN" sz="1400" dirty="0" err="1"/>
              <a:t>struct</a:t>
            </a:r>
            <a:r>
              <a:rPr lang="en-US" altLang="zh-CN" sz="1400" dirty="0"/>
              <a:t>{</a:t>
            </a:r>
            <a:endParaRPr lang="zh-CN" altLang="zh-CN" sz="1400" dirty="0"/>
          </a:p>
          <a:p>
            <a:pPr>
              <a:lnSpc>
                <a:spcPct val="100000"/>
              </a:lnSpc>
              <a:spcBef>
                <a:spcPts val="0"/>
              </a:spcBef>
            </a:pPr>
            <a:r>
              <a:rPr lang="en-US" altLang="zh-CN" sz="1400" dirty="0"/>
              <a:t>  </a:t>
            </a:r>
            <a:r>
              <a:rPr lang="en-US" altLang="zh-CN" sz="1400" dirty="0" err="1"/>
              <a:t>VNode</a:t>
            </a:r>
            <a:r>
              <a:rPr lang="en-US" altLang="zh-CN" sz="1400" dirty="0"/>
              <a:t> </a:t>
            </a:r>
            <a:r>
              <a:rPr lang="en-US" altLang="zh-CN" sz="1400" dirty="0" err="1"/>
              <a:t>xlist</a:t>
            </a:r>
            <a:r>
              <a:rPr lang="en-US" altLang="zh-CN" sz="1400" dirty="0"/>
              <a:t>[</a:t>
            </a:r>
            <a:r>
              <a:rPr lang="en-US" altLang="zh-CN" sz="1400" dirty="0" err="1"/>
              <a:t>MaxVex</a:t>
            </a:r>
            <a:r>
              <a:rPr lang="en-US" altLang="zh-CN" sz="1400" dirty="0"/>
              <a:t>];</a:t>
            </a:r>
            <a:endParaRPr lang="zh-CN" altLang="zh-CN" sz="1400" dirty="0"/>
          </a:p>
          <a:p>
            <a:pPr>
              <a:lnSpc>
                <a:spcPct val="100000"/>
              </a:lnSpc>
              <a:spcBef>
                <a:spcPts val="0"/>
              </a:spcBef>
            </a:pPr>
            <a:r>
              <a:rPr lang="en-US" altLang="zh-CN" sz="1400" dirty="0"/>
              <a:t>  </a:t>
            </a:r>
            <a:r>
              <a:rPr lang="en-US" altLang="zh-CN" sz="1400" dirty="0" err="1"/>
              <a:t>int</a:t>
            </a:r>
            <a:r>
              <a:rPr lang="en-US" altLang="zh-CN" sz="1400" dirty="0"/>
              <a:t> </a:t>
            </a:r>
            <a:r>
              <a:rPr lang="en-US" altLang="zh-CN" sz="1400" dirty="0" err="1"/>
              <a:t>vexnum</a:t>
            </a:r>
            <a:r>
              <a:rPr lang="en-US" altLang="zh-CN" sz="1400" dirty="0"/>
              <a:t>;</a:t>
            </a:r>
            <a:endParaRPr lang="zh-CN" altLang="zh-CN" sz="1400" dirty="0"/>
          </a:p>
          <a:p>
            <a:pPr>
              <a:lnSpc>
                <a:spcPct val="100000"/>
              </a:lnSpc>
              <a:spcBef>
                <a:spcPts val="0"/>
              </a:spcBef>
            </a:pPr>
            <a:r>
              <a:rPr lang="en-US" altLang="zh-CN" sz="1400" dirty="0"/>
              <a:t>  </a:t>
            </a:r>
            <a:r>
              <a:rPr lang="en-US" altLang="zh-CN" sz="1400" dirty="0" err="1"/>
              <a:t>int</a:t>
            </a:r>
            <a:r>
              <a:rPr lang="en-US" altLang="zh-CN" sz="1400" dirty="0"/>
              <a:t> </a:t>
            </a:r>
            <a:r>
              <a:rPr lang="en-US" altLang="zh-CN" sz="1400" dirty="0" err="1"/>
              <a:t>arcnum</a:t>
            </a:r>
            <a:r>
              <a:rPr lang="en-US" altLang="zh-CN" sz="1400" dirty="0"/>
              <a:t>;</a:t>
            </a:r>
            <a:endParaRPr lang="zh-CN" altLang="zh-CN" sz="1400" dirty="0"/>
          </a:p>
          <a:p>
            <a:pPr>
              <a:lnSpc>
                <a:spcPct val="100000"/>
              </a:lnSpc>
              <a:spcBef>
                <a:spcPts val="0"/>
              </a:spcBef>
            </a:pPr>
            <a:r>
              <a:rPr lang="en-US" altLang="zh-CN" sz="1400" dirty="0"/>
              <a:t>} </a:t>
            </a:r>
            <a:r>
              <a:rPr lang="en-US" altLang="zh-CN" sz="1400" dirty="0" err="1"/>
              <a:t>XGraph</a:t>
            </a:r>
            <a:r>
              <a:rPr lang="en-US" altLang="zh-CN" sz="1400" dirty="0"/>
              <a:t>;</a:t>
            </a:r>
            <a:endParaRPr lang="zh-CN" altLang="zh-CN" sz="1400" dirty="0"/>
          </a:p>
          <a:p>
            <a:pPr>
              <a:lnSpc>
                <a:spcPct val="100000"/>
              </a:lnSpc>
              <a:spcBef>
                <a:spcPts val="0"/>
              </a:spcBef>
            </a:pPr>
            <a:endParaRPr lang="zh-CN" altLang="en-US" sz="1400" dirty="0"/>
          </a:p>
        </p:txBody>
      </p:sp>
      <p:pic>
        <p:nvPicPr>
          <p:cNvPr id="4" name="图片 3"/>
          <p:cNvPicPr>
            <a:picLocks noChangeAspect="1"/>
          </p:cNvPicPr>
          <p:nvPr/>
        </p:nvPicPr>
        <p:blipFill>
          <a:blip r:embed="rId2"/>
          <a:stretch>
            <a:fillRect/>
          </a:stretch>
        </p:blipFill>
        <p:spPr>
          <a:xfrm>
            <a:off x="5508104" y="987574"/>
            <a:ext cx="3448205" cy="2067177"/>
          </a:xfrm>
          <a:prstGeom prst="rect">
            <a:avLst/>
          </a:prstGeom>
        </p:spPr>
      </p:pic>
      <p:sp>
        <p:nvSpPr>
          <p:cNvPr id="5" name="矩形 4"/>
          <p:cNvSpPr/>
          <p:nvPr/>
        </p:nvSpPr>
        <p:spPr>
          <a:xfrm>
            <a:off x="251520" y="1203598"/>
            <a:ext cx="5184576" cy="144016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660232" y="987574"/>
            <a:ext cx="2368085" cy="36004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5" idx="3"/>
            <a:endCxn id="6" idx="4"/>
          </p:cNvCxnSpPr>
          <p:nvPr/>
        </p:nvCxnSpPr>
        <p:spPr>
          <a:xfrm flipV="1">
            <a:off x="5436096" y="1347614"/>
            <a:ext cx="2408179" cy="57606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79512" y="2715766"/>
            <a:ext cx="5256584" cy="100811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652120" y="915566"/>
            <a:ext cx="936104" cy="4320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9" idx="3"/>
            <a:endCxn id="10" idx="4"/>
          </p:cNvCxnSpPr>
          <p:nvPr/>
        </p:nvCxnSpPr>
        <p:spPr>
          <a:xfrm flipV="1">
            <a:off x="5436096" y="1347614"/>
            <a:ext cx="684076" cy="18722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179512" y="3723878"/>
            <a:ext cx="2448944" cy="115212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508104" y="915566"/>
            <a:ext cx="432048" cy="23042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3" idx="3"/>
            <a:endCxn id="14" idx="4"/>
          </p:cNvCxnSpPr>
          <p:nvPr/>
        </p:nvCxnSpPr>
        <p:spPr>
          <a:xfrm flipV="1">
            <a:off x="2628456" y="3219822"/>
            <a:ext cx="3095672" cy="10801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38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ppt_x"/>
                                          </p:val>
                                        </p:tav>
                                        <p:tav tm="100000">
                                          <p:val>
                                            <p:strVal val="#ppt_x"/>
                                          </p:val>
                                        </p:tav>
                                      </p:tavLst>
                                    </p:anim>
                                    <p:anim calcmode="lin" valueType="num">
                                      <p:cBhvr additive="base">
                                        <p:cTn id="55" dur="500" fill="hold"/>
                                        <p:tgtEl>
                                          <p:spTgt spid="8"/>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 calcmode="lin" valueType="num">
                                      <p:cBhvr additive="base">
                                        <p:cTn id="6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8" end="8"/>
                                            </p:txEl>
                                          </p:spTgt>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additive="base">
                                        <p:cTn id="6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9" end="9"/>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3">
                                            <p:txEl>
                                              <p:pRg st="10" end="10"/>
                                            </p:txEl>
                                          </p:spTgt>
                                        </p:tgtEl>
                                        <p:attrNameLst>
                                          <p:attrName>style.visibility</p:attrName>
                                        </p:attrNameLst>
                                      </p:cBhvr>
                                      <p:to>
                                        <p:strVal val="visible"/>
                                      </p:to>
                                    </p:set>
                                    <p:anim calcmode="lin" valueType="num">
                                      <p:cBhvr additive="base">
                                        <p:cTn id="7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
                                            <p:txEl>
                                              <p:pRg st="11" end="11"/>
                                            </p:txEl>
                                          </p:spTgt>
                                        </p:tgtEl>
                                        <p:attrNameLst>
                                          <p:attrName>style.visibility</p:attrName>
                                        </p:attrNameLst>
                                      </p:cBhvr>
                                      <p:to>
                                        <p:strVal val="visible"/>
                                      </p:to>
                                    </p:set>
                                    <p:anim calcmode="lin" valueType="num">
                                      <p:cBhvr additive="base">
                                        <p:cTn id="76"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3">
                                            <p:txEl>
                                              <p:pRg st="12" end="12"/>
                                            </p:txEl>
                                          </p:spTgt>
                                        </p:tgtEl>
                                        <p:attrNameLst>
                                          <p:attrName>style.visibility</p:attrName>
                                        </p:attrNameLst>
                                      </p:cBhvr>
                                      <p:to>
                                        <p:strVal val="visible"/>
                                      </p:to>
                                    </p:set>
                                    <p:anim calcmode="lin" valueType="num">
                                      <p:cBhvr additive="base">
                                        <p:cTn id="80"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 calcmode="lin" valueType="num">
                                      <p:cBhvr additive="base">
                                        <p:cTn id="86" dur="500" fill="hold"/>
                                        <p:tgtEl>
                                          <p:spTgt spid="9"/>
                                        </p:tgtEl>
                                        <p:attrNameLst>
                                          <p:attrName>ppt_x</p:attrName>
                                        </p:attrNameLst>
                                      </p:cBhvr>
                                      <p:tavLst>
                                        <p:tav tm="0">
                                          <p:val>
                                            <p:strVal val="#ppt_x"/>
                                          </p:val>
                                        </p:tav>
                                        <p:tav tm="100000">
                                          <p:val>
                                            <p:strVal val="#ppt_x"/>
                                          </p:val>
                                        </p:tav>
                                      </p:tavLst>
                                    </p:anim>
                                    <p:anim calcmode="lin" valueType="num">
                                      <p:cBhvr additive="base">
                                        <p:cTn id="87" dur="500" fill="hold"/>
                                        <p:tgtEl>
                                          <p:spTgt spid="9"/>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12"/>
                                        </p:tgtEl>
                                        <p:attrNameLst>
                                          <p:attrName>style.visibility</p:attrName>
                                        </p:attrNameLst>
                                      </p:cBhvr>
                                      <p:to>
                                        <p:strVal val="visible"/>
                                      </p:to>
                                    </p:set>
                                    <p:anim calcmode="lin" valueType="num">
                                      <p:cBhvr additive="base">
                                        <p:cTn id="90" dur="500" fill="hold"/>
                                        <p:tgtEl>
                                          <p:spTgt spid="12"/>
                                        </p:tgtEl>
                                        <p:attrNameLst>
                                          <p:attrName>ppt_x</p:attrName>
                                        </p:attrNameLst>
                                      </p:cBhvr>
                                      <p:tavLst>
                                        <p:tav tm="0">
                                          <p:val>
                                            <p:strVal val="#ppt_x"/>
                                          </p:val>
                                        </p:tav>
                                        <p:tav tm="100000">
                                          <p:val>
                                            <p:strVal val="#ppt_x"/>
                                          </p:val>
                                        </p:tav>
                                      </p:tavLst>
                                    </p:anim>
                                    <p:anim calcmode="lin" valueType="num">
                                      <p:cBhvr additive="base">
                                        <p:cTn id="91" dur="500" fill="hold"/>
                                        <p:tgtEl>
                                          <p:spTgt spid="12"/>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10"/>
                                        </p:tgtEl>
                                        <p:attrNameLst>
                                          <p:attrName>style.visibility</p:attrName>
                                        </p:attrNameLst>
                                      </p:cBhvr>
                                      <p:to>
                                        <p:strVal val="visible"/>
                                      </p:to>
                                    </p:set>
                                    <p:anim calcmode="lin" valueType="num">
                                      <p:cBhvr additive="base">
                                        <p:cTn id="94" dur="500" fill="hold"/>
                                        <p:tgtEl>
                                          <p:spTgt spid="10"/>
                                        </p:tgtEl>
                                        <p:attrNameLst>
                                          <p:attrName>ppt_x</p:attrName>
                                        </p:attrNameLst>
                                      </p:cBhvr>
                                      <p:tavLst>
                                        <p:tav tm="0">
                                          <p:val>
                                            <p:strVal val="#ppt_x"/>
                                          </p:val>
                                        </p:tav>
                                        <p:tav tm="100000">
                                          <p:val>
                                            <p:strVal val="#ppt_x"/>
                                          </p:val>
                                        </p:tav>
                                      </p:tavLst>
                                    </p:anim>
                                    <p:anim calcmode="lin" valueType="num">
                                      <p:cBhvr additive="base">
                                        <p:cTn id="9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3">
                                            <p:txEl>
                                              <p:pRg st="13" end="13"/>
                                            </p:txEl>
                                          </p:spTgt>
                                        </p:tgtEl>
                                        <p:attrNameLst>
                                          <p:attrName>style.visibility</p:attrName>
                                        </p:attrNameLst>
                                      </p:cBhvr>
                                      <p:to>
                                        <p:strVal val="visible"/>
                                      </p:to>
                                    </p:set>
                                    <p:anim calcmode="lin" valueType="num">
                                      <p:cBhvr additive="base">
                                        <p:cTn id="100"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3">
                                            <p:txEl>
                                              <p:pRg st="14" end="14"/>
                                            </p:txEl>
                                          </p:spTgt>
                                        </p:tgtEl>
                                        <p:attrNameLst>
                                          <p:attrName>style.visibility</p:attrName>
                                        </p:attrNameLst>
                                      </p:cBhvr>
                                      <p:to>
                                        <p:strVal val="visible"/>
                                      </p:to>
                                    </p:set>
                                    <p:anim calcmode="lin" valueType="num">
                                      <p:cBhvr additive="base">
                                        <p:cTn id="104"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3">
                                            <p:txEl>
                                              <p:pRg st="15" end="15"/>
                                            </p:txEl>
                                          </p:spTgt>
                                        </p:tgtEl>
                                        <p:attrNameLst>
                                          <p:attrName>style.visibility</p:attrName>
                                        </p:attrNameLst>
                                      </p:cBhvr>
                                      <p:to>
                                        <p:strVal val="visible"/>
                                      </p:to>
                                    </p:set>
                                    <p:anim calcmode="lin" valueType="num">
                                      <p:cBhvr additive="base">
                                        <p:cTn id="108"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3">
                                            <p:txEl>
                                              <p:pRg st="16" end="16"/>
                                            </p:txEl>
                                          </p:spTgt>
                                        </p:tgtEl>
                                        <p:attrNameLst>
                                          <p:attrName>style.visibility</p:attrName>
                                        </p:attrNameLst>
                                      </p:cBhvr>
                                      <p:to>
                                        <p:strVal val="visible"/>
                                      </p:to>
                                    </p:set>
                                    <p:anim calcmode="lin" valueType="num">
                                      <p:cBhvr additive="base">
                                        <p:cTn id="112"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3">
                                            <p:txEl>
                                              <p:pRg st="17" end="17"/>
                                            </p:txEl>
                                          </p:spTgt>
                                        </p:tgtEl>
                                        <p:attrNameLst>
                                          <p:attrName>style.visibility</p:attrName>
                                        </p:attrNameLst>
                                      </p:cBhvr>
                                      <p:to>
                                        <p:strVal val="visible"/>
                                      </p:to>
                                    </p:set>
                                    <p:anim calcmode="lin" valueType="num">
                                      <p:cBhvr additive="base">
                                        <p:cTn id="116"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additive="base">
                                        <p:cTn id="122" dur="500" fill="hold"/>
                                        <p:tgtEl>
                                          <p:spTgt spid="13"/>
                                        </p:tgtEl>
                                        <p:attrNameLst>
                                          <p:attrName>ppt_x</p:attrName>
                                        </p:attrNameLst>
                                      </p:cBhvr>
                                      <p:tavLst>
                                        <p:tav tm="0">
                                          <p:val>
                                            <p:strVal val="#ppt_x"/>
                                          </p:val>
                                        </p:tav>
                                        <p:tav tm="100000">
                                          <p:val>
                                            <p:strVal val="#ppt_x"/>
                                          </p:val>
                                        </p:tav>
                                      </p:tavLst>
                                    </p:anim>
                                    <p:anim calcmode="lin" valueType="num">
                                      <p:cBhvr additive="base">
                                        <p:cTn id="123" dur="500" fill="hold"/>
                                        <p:tgtEl>
                                          <p:spTgt spid="13"/>
                                        </p:tgtEl>
                                        <p:attrNameLst>
                                          <p:attrName>ppt_y</p:attrName>
                                        </p:attrNameLst>
                                      </p:cBhvr>
                                      <p:tavLst>
                                        <p:tav tm="0">
                                          <p:val>
                                            <p:strVal val="1+#ppt_h/2"/>
                                          </p:val>
                                        </p:tav>
                                        <p:tav tm="100000">
                                          <p:val>
                                            <p:strVal val="#ppt_y"/>
                                          </p:val>
                                        </p:tav>
                                      </p:tavLst>
                                    </p:anim>
                                  </p:childTnLst>
                                </p:cTn>
                              </p:par>
                              <p:par>
                                <p:cTn id="124" presetID="2" presetClass="entr" presetSubtype="4" fill="hold" nodeType="withEffect">
                                  <p:stCondLst>
                                    <p:cond delay="0"/>
                                  </p:stCondLst>
                                  <p:childTnLst>
                                    <p:set>
                                      <p:cBhvr>
                                        <p:cTn id="125" dur="1" fill="hold">
                                          <p:stCondLst>
                                            <p:cond delay="0"/>
                                          </p:stCondLst>
                                        </p:cTn>
                                        <p:tgtEl>
                                          <p:spTgt spid="16"/>
                                        </p:tgtEl>
                                        <p:attrNameLst>
                                          <p:attrName>style.visibility</p:attrName>
                                        </p:attrNameLst>
                                      </p:cBhvr>
                                      <p:to>
                                        <p:strVal val="visible"/>
                                      </p:to>
                                    </p:set>
                                    <p:anim calcmode="lin" valueType="num">
                                      <p:cBhvr additive="base">
                                        <p:cTn id="126" dur="500" fill="hold"/>
                                        <p:tgtEl>
                                          <p:spTgt spid="16"/>
                                        </p:tgtEl>
                                        <p:attrNameLst>
                                          <p:attrName>ppt_x</p:attrName>
                                        </p:attrNameLst>
                                      </p:cBhvr>
                                      <p:tavLst>
                                        <p:tav tm="0">
                                          <p:val>
                                            <p:strVal val="#ppt_x"/>
                                          </p:val>
                                        </p:tav>
                                        <p:tav tm="100000">
                                          <p:val>
                                            <p:strVal val="#ppt_x"/>
                                          </p:val>
                                        </p:tav>
                                      </p:tavLst>
                                    </p:anim>
                                    <p:anim calcmode="lin" valueType="num">
                                      <p:cBhvr additive="base">
                                        <p:cTn id="127" dur="500" fill="hold"/>
                                        <p:tgtEl>
                                          <p:spTgt spid="16"/>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14"/>
                                        </p:tgtEl>
                                        <p:attrNameLst>
                                          <p:attrName>style.visibility</p:attrName>
                                        </p:attrNameLst>
                                      </p:cBhvr>
                                      <p:to>
                                        <p:strVal val="visible"/>
                                      </p:to>
                                    </p:set>
                                    <p:anim calcmode="lin" valueType="num">
                                      <p:cBhvr additive="base">
                                        <p:cTn id="130" dur="500" fill="hold"/>
                                        <p:tgtEl>
                                          <p:spTgt spid="14"/>
                                        </p:tgtEl>
                                        <p:attrNameLst>
                                          <p:attrName>ppt_x</p:attrName>
                                        </p:attrNameLst>
                                      </p:cBhvr>
                                      <p:tavLst>
                                        <p:tav tm="0">
                                          <p:val>
                                            <p:strVal val="#ppt_x"/>
                                          </p:val>
                                        </p:tav>
                                        <p:tav tm="100000">
                                          <p:val>
                                            <p:strVal val="#ppt_x"/>
                                          </p:val>
                                        </p:tav>
                                      </p:tavLst>
                                    </p:anim>
                                    <p:anim calcmode="lin" valueType="num">
                                      <p:cBhvr additive="base">
                                        <p:cTn id="1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十字链表存储结构的类定义</a:t>
            </a:r>
          </a:p>
          <a:p>
            <a:endParaRPr lang="zh-CN" altLang="en-US" dirty="0"/>
          </a:p>
        </p:txBody>
      </p:sp>
      <p:sp>
        <p:nvSpPr>
          <p:cNvPr id="3" name="内容占位符 2"/>
          <p:cNvSpPr>
            <a:spLocks noGrp="1"/>
          </p:cNvSpPr>
          <p:nvPr>
            <p:ph sz="quarter" idx="11"/>
          </p:nvPr>
        </p:nvSpPr>
        <p:spPr>
          <a:xfrm>
            <a:off x="107504" y="987574"/>
            <a:ext cx="8856984" cy="3507876"/>
          </a:xfrm>
        </p:spPr>
        <p:txBody>
          <a:bodyPr/>
          <a:lstStyle/>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class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OLGraph</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private:</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XGraph</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og</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public:</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CreateGraph</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n,int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m);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创建</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n</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个顶点，</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m</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条边的图 </a:t>
            </a: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u);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图中存在顶点</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u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则返回该顶点在数组中的下标，否则返回</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InDegree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u);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计算顶点</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u</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的入度</a:t>
            </a: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OutDegree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u);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计算顶点</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u</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的出度</a:t>
            </a: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InsertArcGraph</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u,VElemType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v,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info );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插入一条边</a:t>
            </a: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void BFS(</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v);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以</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v</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为初始点的连通分量的广度优先搜索</a:t>
            </a: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void DFS(</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v);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以</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v</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为初始点的连通分量的深度优先搜索</a:t>
            </a: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BFSTraverse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图的广度优先搜索</a:t>
            </a: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DFSTraverse</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           //</a:t>
            </a:r>
            <a:r>
              <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图的深度优先搜索</a:t>
            </a:r>
          </a:p>
          <a:p>
            <a:pPr>
              <a:lnSpc>
                <a:spcPct val="1000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endParaRPr lang="zh-CN" altLang="en-US" sz="1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27176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图的基本概念</a:t>
            </a:r>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
        <p:nvSpPr>
          <p:cNvPr id="2" name="矩形 1"/>
          <p:cNvSpPr/>
          <p:nvPr/>
        </p:nvSpPr>
        <p:spPr>
          <a:xfrm>
            <a:off x="179512" y="437195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2318234"/>
      </p:ext>
    </p:extLst>
  </p:cSld>
  <p:clrMapOvr>
    <a:masterClrMapping/>
  </p:clrMapOvr>
  <p:transition>
    <p:cover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十字链表创建</a:t>
            </a:r>
          </a:p>
        </p:txBody>
      </p:sp>
      <p:sp>
        <p:nvSpPr>
          <p:cNvPr id="4" name="文本框 3"/>
          <p:cNvSpPr txBox="1"/>
          <p:nvPr/>
        </p:nvSpPr>
        <p:spPr>
          <a:xfrm>
            <a:off x="7622" y="875527"/>
            <a:ext cx="6048672" cy="4647426"/>
          </a:xfrm>
          <a:prstGeom prst="rect">
            <a:avLst/>
          </a:prstGeom>
          <a:noFill/>
        </p:spPr>
        <p:txBody>
          <a:bodyPr wrap="square" rtlCol="0">
            <a:spAutoFit/>
          </a:bodyPr>
          <a:lstStyle/>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void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OLgraph</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CreateGraph</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n,int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m){</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og.vexnum</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=n;</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og.arcnum</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=m;</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h,t,info</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u,v</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ArcNode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*p;</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for(</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=0;i&lt;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n;i</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初始化顶点数组表</a:t>
            </a: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cin</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&gt;&gt;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og.xlist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].data;</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og.xlist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firstin</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og.xlist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firstout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=NULL;</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for(</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=0;i&lt;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m;i</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创建弧信息</a:t>
            </a: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cin</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&gt;&gt;u&gt;&gt;v&gt;&gt;info;</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t=</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(u</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sz="1400" dirty="0" err="1" smtClean="0">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400" dirty="0" smtClean="0">
                <a:latin typeface="Arial Unicode MS" panose="020B0604020202020204" pitchFamily="34" charset="-122"/>
                <a:ea typeface="Arial Unicode MS" panose="020B0604020202020204" pitchFamily="34" charset="-122"/>
                <a:cs typeface="Arial Unicode MS" panose="020B0604020202020204" pitchFamily="34" charset="-122"/>
              </a:rPr>
              <a:t>(v</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if(t==-1){//</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在顶点数组表中插入顶点</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u</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og.xlist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og.vexnum</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].data=u; </a:t>
            </a:r>
          </a:p>
          <a:p>
            <a:r>
              <a:rPr lang="en-US" altLang="zh-CN" sz="1400" dirty="0"/>
              <a:t>       </a:t>
            </a:r>
            <a:r>
              <a:rPr lang="en-US" altLang="zh-CN" sz="1400" dirty="0" err="1"/>
              <a:t>og.xlist</a:t>
            </a:r>
            <a:r>
              <a:rPr lang="en-US" altLang="zh-CN" sz="1400" dirty="0"/>
              <a:t>[</a:t>
            </a:r>
            <a:r>
              <a:rPr lang="en-US" altLang="zh-CN" sz="1400" dirty="0" err="1"/>
              <a:t>ag.vexnum</a:t>
            </a:r>
            <a:r>
              <a:rPr lang="en-US" altLang="zh-CN" sz="1400" dirty="0"/>
              <a:t>].</a:t>
            </a:r>
            <a:r>
              <a:rPr lang="en-US" altLang="zh-CN" sz="1400" dirty="0" err="1"/>
              <a:t>firstin</a:t>
            </a:r>
            <a:r>
              <a:rPr lang="en-US" altLang="zh-CN" sz="1400" dirty="0"/>
              <a:t>=</a:t>
            </a:r>
            <a:r>
              <a:rPr lang="en-US" altLang="zh-CN" sz="1400" dirty="0" err="1"/>
              <a:t>og.xlist</a:t>
            </a:r>
            <a:r>
              <a:rPr lang="en-US" altLang="zh-CN" sz="1400" dirty="0"/>
              <a:t>[</a:t>
            </a:r>
            <a:r>
              <a:rPr lang="en-US" altLang="zh-CN" sz="1400" dirty="0" err="1"/>
              <a:t>ag.vexnum</a:t>
            </a:r>
            <a:r>
              <a:rPr lang="en-US" altLang="zh-CN" sz="1400" dirty="0"/>
              <a:t>].</a:t>
            </a:r>
            <a:r>
              <a:rPr lang="en-US" altLang="zh-CN" sz="1400" dirty="0" err="1"/>
              <a:t>firstout</a:t>
            </a:r>
            <a:r>
              <a:rPr lang="en-US" altLang="zh-CN" sz="1400" dirty="0"/>
              <a:t>=NULL;</a:t>
            </a:r>
            <a:endParaRPr lang="zh-CN" altLang="zh-CN" sz="1400" dirty="0"/>
          </a:p>
          <a:p>
            <a:r>
              <a:rPr lang="en-US" altLang="zh-CN" sz="1400" dirty="0"/>
              <a:t>       t= </a:t>
            </a:r>
            <a:r>
              <a:rPr lang="en-US" altLang="zh-CN" sz="1400" dirty="0" err="1"/>
              <a:t>og.vexnum</a:t>
            </a:r>
            <a:r>
              <a:rPr lang="en-US" altLang="zh-CN" sz="1400" dirty="0"/>
              <a:t>;  </a:t>
            </a:r>
            <a:endParaRPr lang="zh-CN" altLang="zh-CN" sz="1400" dirty="0"/>
          </a:p>
          <a:p>
            <a:r>
              <a:rPr lang="en-US" altLang="zh-CN" sz="1400" dirty="0"/>
              <a:t>       </a:t>
            </a:r>
            <a:r>
              <a:rPr lang="en-US" altLang="zh-CN" sz="1400" dirty="0" err="1"/>
              <a:t>og.vexnum</a:t>
            </a:r>
            <a:r>
              <a:rPr lang="en-US" altLang="zh-CN" sz="1400" dirty="0"/>
              <a:t>++;</a:t>
            </a:r>
            <a:endParaRPr lang="zh-CN" altLang="zh-CN" sz="1400" dirty="0"/>
          </a:p>
          <a:p>
            <a:r>
              <a:rPr lang="en-US" altLang="zh-CN" sz="1400" dirty="0"/>
              <a:t>     }</a:t>
            </a:r>
            <a:endParaRPr lang="zh-CN" altLang="zh-CN" sz="1400" dirty="0"/>
          </a:p>
          <a:p>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文本框 4"/>
          <p:cNvSpPr txBox="1"/>
          <p:nvPr/>
        </p:nvSpPr>
        <p:spPr>
          <a:xfrm>
            <a:off x="3131840" y="877600"/>
            <a:ext cx="6228184" cy="4062651"/>
          </a:xfrm>
          <a:prstGeom prst="rect">
            <a:avLst/>
          </a:prstGeom>
          <a:solidFill>
            <a:schemeClr val="accent2"/>
          </a:solidFill>
        </p:spPr>
        <p:txBody>
          <a:bodyPr wrap="square" rtlCol="0">
            <a:spAutoFit/>
          </a:bodyPr>
          <a:lstStyle/>
          <a:p>
            <a:r>
              <a:rPr lang="en-US" altLang="zh-CN" sz="1600" dirty="0"/>
              <a:t>    if(h==-1){//</a:t>
            </a:r>
            <a:r>
              <a:rPr lang="zh-CN" altLang="zh-CN" sz="1600" dirty="0"/>
              <a:t>在顶点数组表中插入顶点</a:t>
            </a:r>
            <a:r>
              <a:rPr lang="en-US" altLang="zh-CN" sz="1600" dirty="0"/>
              <a:t>v</a:t>
            </a:r>
            <a:endParaRPr lang="zh-CN" altLang="zh-CN" sz="1600" dirty="0"/>
          </a:p>
          <a:p>
            <a:r>
              <a:rPr lang="en-US" altLang="zh-CN" sz="1600" dirty="0"/>
              <a:t>         </a:t>
            </a:r>
            <a:r>
              <a:rPr lang="en-US" altLang="zh-CN" sz="1600" dirty="0" err="1"/>
              <a:t>og.xlist</a:t>
            </a:r>
            <a:r>
              <a:rPr lang="en-US" altLang="zh-CN" sz="1600" dirty="0"/>
              <a:t>[</a:t>
            </a:r>
            <a:r>
              <a:rPr lang="en-US" altLang="zh-CN" sz="1600" dirty="0" err="1"/>
              <a:t>og.vexnum</a:t>
            </a:r>
            <a:r>
              <a:rPr lang="en-US" altLang="zh-CN" sz="1600" dirty="0"/>
              <a:t>].data=v;</a:t>
            </a:r>
            <a:endParaRPr lang="zh-CN" altLang="zh-CN" sz="1600" dirty="0"/>
          </a:p>
          <a:p>
            <a:r>
              <a:rPr lang="en-US" altLang="zh-CN" sz="1600" dirty="0"/>
              <a:t>         </a:t>
            </a:r>
            <a:r>
              <a:rPr lang="en-US" altLang="zh-CN" sz="1600" dirty="0" err="1"/>
              <a:t>og.xlist</a:t>
            </a:r>
            <a:r>
              <a:rPr lang="en-US" altLang="zh-CN" sz="1600" dirty="0"/>
              <a:t>[</a:t>
            </a:r>
            <a:r>
              <a:rPr lang="en-US" altLang="zh-CN" sz="1600" dirty="0" err="1"/>
              <a:t>og.vexnum</a:t>
            </a:r>
            <a:r>
              <a:rPr lang="en-US" altLang="zh-CN" sz="1600" dirty="0"/>
              <a:t>].</a:t>
            </a:r>
            <a:r>
              <a:rPr lang="en-US" altLang="zh-CN" sz="1600" dirty="0" err="1"/>
              <a:t>firstin</a:t>
            </a:r>
            <a:r>
              <a:rPr lang="en-US" altLang="zh-CN" sz="1600" dirty="0"/>
              <a:t>=</a:t>
            </a:r>
            <a:r>
              <a:rPr lang="en-US" altLang="zh-CN" sz="1600" dirty="0" err="1"/>
              <a:t>og.xlist</a:t>
            </a:r>
            <a:r>
              <a:rPr lang="en-US" altLang="zh-CN" sz="1600" dirty="0"/>
              <a:t>[</a:t>
            </a:r>
            <a:r>
              <a:rPr lang="en-US" altLang="zh-CN" sz="1600" dirty="0" err="1"/>
              <a:t>ag.vexnum</a:t>
            </a:r>
            <a:r>
              <a:rPr lang="en-US" altLang="zh-CN" sz="1600" dirty="0"/>
              <a:t>].</a:t>
            </a:r>
            <a:r>
              <a:rPr lang="en-US" altLang="zh-CN" sz="1600" dirty="0" err="1"/>
              <a:t>firstout</a:t>
            </a:r>
            <a:r>
              <a:rPr lang="en-US" altLang="zh-CN" sz="1600" dirty="0"/>
              <a:t> =NULL;</a:t>
            </a:r>
            <a:endParaRPr lang="zh-CN" altLang="zh-CN" sz="1600" dirty="0"/>
          </a:p>
          <a:p>
            <a:r>
              <a:rPr lang="en-US" altLang="zh-CN" sz="1600" dirty="0"/>
              <a:t>         h= </a:t>
            </a:r>
            <a:r>
              <a:rPr lang="en-US" altLang="zh-CN" sz="1600" dirty="0" err="1"/>
              <a:t>og.vexnum</a:t>
            </a:r>
            <a:r>
              <a:rPr lang="en-US" altLang="zh-CN" sz="1600" dirty="0"/>
              <a:t>;  </a:t>
            </a:r>
            <a:endParaRPr lang="zh-CN" altLang="zh-CN" sz="1600" dirty="0"/>
          </a:p>
          <a:p>
            <a:r>
              <a:rPr lang="en-US" altLang="zh-CN" sz="1600" dirty="0"/>
              <a:t>         </a:t>
            </a:r>
            <a:r>
              <a:rPr lang="en-US" altLang="zh-CN" sz="1600" dirty="0" err="1"/>
              <a:t>og.vexnum</a:t>
            </a:r>
            <a:r>
              <a:rPr lang="en-US" altLang="zh-CN" sz="1600" dirty="0"/>
              <a:t>++;</a:t>
            </a:r>
            <a:endParaRPr lang="zh-CN" altLang="zh-CN" sz="1600" dirty="0"/>
          </a:p>
          <a:p>
            <a:r>
              <a:rPr lang="en-US" altLang="zh-CN" sz="1600" dirty="0"/>
              <a:t>    }</a:t>
            </a:r>
            <a:endParaRPr lang="zh-CN" altLang="zh-CN" sz="1600" dirty="0"/>
          </a:p>
          <a:p>
            <a:r>
              <a:rPr lang="en-US" altLang="zh-CN" sz="1600" dirty="0"/>
              <a:t>     p=new </a:t>
            </a:r>
            <a:r>
              <a:rPr lang="en-US" altLang="zh-CN" sz="1600" dirty="0" err="1"/>
              <a:t>ArcNode</a:t>
            </a:r>
            <a:r>
              <a:rPr lang="en-US" altLang="zh-CN" sz="1600" dirty="0"/>
              <a:t>;              //</a:t>
            </a:r>
            <a:r>
              <a:rPr lang="zh-CN" altLang="zh-CN" sz="1600" dirty="0"/>
              <a:t>存储弧</a:t>
            </a:r>
            <a:r>
              <a:rPr lang="en-US" altLang="zh-CN" sz="1600" dirty="0"/>
              <a:t>(</a:t>
            </a:r>
            <a:r>
              <a:rPr lang="en-US" altLang="zh-CN" sz="1600" dirty="0" err="1"/>
              <a:t>u,v</a:t>
            </a:r>
            <a:r>
              <a:rPr lang="zh-CN" altLang="zh-CN" sz="1600" dirty="0"/>
              <a:t>）</a:t>
            </a:r>
          </a:p>
          <a:p>
            <a:r>
              <a:rPr lang="en-US" altLang="zh-CN" sz="1600" dirty="0"/>
              <a:t>     p-&gt;</a:t>
            </a:r>
            <a:r>
              <a:rPr lang="en-US" altLang="zh-CN" sz="1600" dirty="0" err="1"/>
              <a:t>tailvex</a:t>
            </a:r>
            <a:r>
              <a:rPr lang="en-US" altLang="zh-CN" sz="1600" dirty="0"/>
              <a:t>=t;</a:t>
            </a:r>
            <a:endParaRPr lang="zh-CN" altLang="zh-CN" sz="1600" dirty="0"/>
          </a:p>
          <a:p>
            <a:r>
              <a:rPr lang="en-US" altLang="zh-CN" sz="1600" dirty="0"/>
              <a:t>     p-&gt;</a:t>
            </a:r>
            <a:r>
              <a:rPr lang="en-US" altLang="zh-CN" sz="1600" dirty="0" err="1"/>
              <a:t>headvex</a:t>
            </a:r>
            <a:r>
              <a:rPr lang="en-US" altLang="zh-CN" sz="1600" dirty="0"/>
              <a:t>=h;</a:t>
            </a:r>
            <a:endParaRPr lang="zh-CN" altLang="zh-CN" sz="1600" dirty="0"/>
          </a:p>
          <a:p>
            <a:r>
              <a:rPr lang="en-US" altLang="zh-CN" sz="1600" dirty="0"/>
              <a:t>     p-&gt;info=info;</a:t>
            </a:r>
            <a:endParaRPr lang="zh-CN" altLang="zh-CN" sz="1600" dirty="0"/>
          </a:p>
          <a:p>
            <a:r>
              <a:rPr lang="en-US" altLang="zh-CN" sz="1600" dirty="0"/>
              <a:t>     p-&gt;</a:t>
            </a:r>
            <a:r>
              <a:rPr lang="en-US" altLang="zh-CN" sz="1600" dirty="0" err="1"/>
              <a:t>tlink</a:t>
            </a:r>
            <a:r>
              <a:rPr lang="en-US" altLang="zh-CN" sz="1600" dirty="0"/>
              <a:t>=</a:t>
            </a:r>
            <a:r>
              <a:rPr lang="en-US" altLang="zh-CN" sz="1600" dirty="0" err="1"/>
              <a:t>og.xlist</a:t>
            </a:r>
            <a:r>
              <a:rPr lang="en-US" altLang="zh-CN" sz="1600" dirty="0"/>
              <a:t>[t].</a:t>
            </a:r>
            <a:r>
              <a:rPr lang="en-US" altLang="zh-CN" sz="1600" dirty="0" err="1"/>
              <a:t>firstout</a:t>
            </a:r>
            <a:r>
              <a:rPr lang="en-US" altLang="zh-CN" sz="1600" dirty="0"/>
              <a:t>;</a:t>
            </a:r>
            <a:endParaRPr lang="zh-CN" altLang="zh-CN" sz="1600" dirty="0"/>
          </a:p>
          <a:p>
            <a:r>
              <a:rPr lang="en-US" altLang="zh-CN" sz="1600" dirty="0"/>
              <a:t>     p-&gt;</a:t>
            </a:r>
            <a:r>
              <a:rPr lang="en-US" altLang="zh-CN" sz="1600" dirty="0" err="1"/>
              <a:t>hlink</a:t>
            </a:r>
            <a:r>
              <a:rPr lang="en-US" altLang="zh-CN" sz="1600" dirty="0"/>
              <a:t>=</a:t>
            </a:r>
            <a:r>
              <a:rPr lang="en-US" altLang="zh-CN" sz="1600" dirty="0" err="1"/>
              <a:t>og.xlist</a:t>
            </a:r>
            <a:r>
              <a:rPr lang="en-US" altLang="zh-CN" sz="1600" dirty="0"/>
              <a:t>[h].</a:t>
            </a:r>
            <a:r>
              <a:rPr lang="en-US" altLang="zh-CN" sz="1600" dirty="0" err="1"/>
              <a:t>firstin</a:t>
            </a:r>
            <a:r>
              <a:rPr lang="en-US" altLang="zh-CN" sz="1600" dirty="0"/>
              <a:t>;</a:t>
            </a:r>
            <a:endParaRPr lang="zh-CN" altLang="zh-CN" sz="1600" dirty="0"/>
          </a:p>
          <a:p>
            <a:r>
              <a:rPr lang="en-US" altLang="zh-CN" sz="1600" dirty="0"/>
              <a:t>     </a:t>
            </a:r>
            <a:r>
              <a:rPr lang="en-US" altLang="zh-CN" sz="1600" dirty="0" err="1"/>
              <a:t>og.xlist</a:t>
            </a:r>
            <a:r>
              <a:rPr lang="en-US" altLang="zh-CN" sz="1600" dirty="0"/>
              <a:t>[h].</a:t>
            </a:r>
            <a:r>
              <a:rPr lang="en-US" altLang="zh-CN" sz="1600" dirty="0" err="1"/>
              <a:t>firstin</a:t>
            </a:r>
            <a:r>
              <a:rPr lang="en-US" altLang="zh-CN" sz="1600" dirty="0"/>
              <a:t>=</a:t>
            </a:r>
            <a:r>
              <a:rPr lang="en-US" altLang="zh-CN" sz="1600" dirty="0" err="1"/>
              <a:t>og.xlist</a:t>
            </a:r>
            <a:r>
              <a:rPr lang="en-US" altLang="zh-CN" sz="1600" dirty="0"/>
              <a:t>[t].</a:t>
            </a:r>
            <a:r>
              <a:rPr lang="en-US" altLang="zh-CN" sz="1600" dirty="0" err="1"/>
              <a:t>firstout</a:t>
            </a:r>
            <a:r>
              <a:rPr lang="en-US" altLang="zh-CN" sz="1600" dirty="0"/>
              <a:t>=p;</a:t>
            </a:r>
            <a:endParaRPr lang="zh-CN" altLang="zh-CN" sz="1600" dirty="0"/>
          </a:p>
          <a:p>
            <a:r>
              <a:rPr lang="en-US" altLang="zh-CN" sz="1600" dirty="0"/>
              <a:t>   }  </a:t>
            </a:r>
            <a:endParaRPr lang="zh-CN" altLang="zh-CN" sz="1600" dirty="0"/>
          </a:p>
          <a:p>
            <a:r>
              <a:rPr lang="en-US" altLang="zh-CN" sz="1600" dirty="0"/>
              <a:t>}         </a:t>
            </a:r>
            <a:endParaRPr lang="zh-CN" altLang="zh-CN" sz="1600" dirty="0"/>
          </a:p>
          <a:p>
            <a:endParaRPr lang="zh-CN" altLang="en-US" dirty="0"/>
          </a:p>
        </p:txBody>
      </p:sp>
    </p:spTree>
    <p:extLst>
      <p:ext uri="{BB962C8B-B14F-4D97-AF65-F5344CB8AC3E}">
        <p14:creationId xmlns:p14="http://schemas.microsoft.com/office/powerpoint/2010/main" val="40693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 calcmode="lin" valueType="num">
                                      <p:cBhvr additive="base">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 calcmode="lin" valueType="num">
                                      <p:cBhvr additive="base">
                                        <p:cTn id="4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 calcmode="lin" valueType="num">
                                      <p:cBhvr additive="base">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 calcmode="lin" valueType="num">
                                      <p:cBhvr additive="base">
                                        <p:cTn id="5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10" end="10"/>
                                            </p:txEl>
                                          </p:spTgt>
                                        </p:tgtEl>
                                        <p:attrNameLst>
                                          <p:attrName>style.visibility</p:attrName>
                                        </p:attrNameLst>
                                      </p:cBhvr>
                                      <p:to>
                                        <p:strVal val="visible"/>
                                      </p:to>
                                    </p:set>
                                    <p:animEffect transition="in" filter="fade">
                                      <p:cBhvr>
                                        <p:cTn id="59" dur="500"/>
                                        <p:tgtEl>
                                          <p:spTgt spid="4">
                                            <p:txEl>
                                              <p:pRg st="10" end="1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4">
                                            <p:txEl>
                                              <p:pRg st="11" end="11"/>
                                            </p:txEl>
                                          </p:spTgt>
                                        </p:tgtEl>
                                        <p:attrNameLst>
                                          <p:attrName>style.visibility</p:attrName>
                                        </p:attrNameLst>
                                      </p:cBhvr>
                                      <p:to>
                                        <p:strVal val="visible"/>
                                      </p:to>
                                    </p:set>
                                    <p:anim calcmode="lin" valueType="num">
                                      <p:cBhvr additive="base">
                                        <p:cTn id="64"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4">
                                            <p:txEl>
                                              <p:pRg st="12" end="12"/>
                                            </p:txEl>
                                          </p:spTgt>
                                        </p:tgtEl>
                                        <p:attrNameLst>
                                          <p:attrName>style.visibility</p:attrName>
                                        </p:attrNameLst>
                                      </p:cBhvr>
                                      <p:to>
                                        <p:strVal val="visible"/>
                                      </p:to>
                                    </p:set>
                                    <p:anim calcmode="lin" valueType="num">
                                      <p:cBhvr additive="base">
                                        <p:cTn id="70"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4">
                                            <p:txEl>
                                              <p:pRg st="13" end="13"/>
                                            </p:txEl>
                                          </p:spTgt>
                                        </p:tgtEl>
                                        <p:attrNameLst>
                                          <p:attrName>style.visibility</p:attrName>
                                        </p:attrNameLst>
                                      </p:cBhvr>
                                      <p:to>
                                        <p:strVal val="visible"/>
                                      </p:to>
                                    </p:set>
                                    <p:anim calcmode="lin" valueType="num">
                                      <p:cBhvr additive="base">
                                        <p:cTn id="76"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4">
                                            <p:txEl>
                                              <p:pRg st="14" end="14"/>
                                            </p:txEl>
                                          </p:spTgt>
                                        </p:tgtEl>
                                        <p:attrNameLst>
                                          <p:attrName>style.visibility</p:attrName>
                                        </p:attrNameLst>
                                      </p:cBhvr>
                                      <p:to>
                                        <p:strVal val="visible"/>
                                      </p:to>
                                    </p:set>
                                    <p:anim calcmode="lin" valueType="num">
                                      <p:cBhvr additive="base">
                                        <p:cTn id="80"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4">
                                            <p:txEl>
                                              <p:pRg st="15" end="15"/>
                                            </p:txEl>
                                          </p:spTgt>
                                        </p:tgtEl>
                                        <p:attrNameLst>
                                          <p:attrName>style.visibility</p:attrName>
                                        </p:attrNameLst>
                                      </p:cBhvr>
                                      <p:to>
                                        <p:strVal val="visible"/>
                                      </p:to>
                                    </p:set>
                                    <p:anim calcmode="lin" valueType="num">
                                      <p:cBhvr additive="base">
                                        <p:cTn id="84"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4">
                                            <p:txEl>
                                              <p:pRg st="16" end="16"/>
                                            </p:txEl>
                                          </p:spTgt>
                                        </p:tgtEl>
                                        <p:attrNameLst>
                                          <p:attrName>style.visibility</p:attrName>
                                        </p:attrNameLst>
                                      </p:cBhvr>
                                      <p:to>
                                        <p:strVal val="visible"/>
                                      </p:to>
                                    </p:set>
                                    <p:anim calcmode="lin" valueType="num">
                                      <p:cBhvr additive="base">
                                        <p:cTn id="88"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4">
                                            <p:txEl>
                                              <p:pRg st="16" end="16"/>
                                            </p:txEl>
                                          </p:spTgt>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4">
                                            <p:txEl>
                                              <p:pRg st="17" end="17"/>
                                            </p:txEl>
                                          </p:spTgt>
                                        </p:tgtEl>
                                        <p:attrNameLst>
                                          <p:attrName>style.visibility</p:attrName>
                                        </p:attrNameLst>
                                      </p:cBhvr>
                                      <p:to>
                                        <p:strVal val="visible"/>
                                      </p:to>
                                    </p:set>
                                    <p:anim calcmode="lin" valueType="num">
                                      <p:cBhvr additive="base">
                                        <p:cTn id="92"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4">
                                            <p:txEl>
                                              <p:pRg st="17" end="17"/>
                                            </p:txEl>
                                          </p:spTgt>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4">
                                            <p:txEl>
                                              <p:pRg st="18" end="18"/>
                                            </p:txEl>
                                          </p:spTgt>
                                        </p:tgtEl>
                                        <p:attrNameLst>
                                          <p:attrName>style.visibility</p:attrName>
                                        </p:attrNameLst>
                                      </p:cBhvr>
                                      <p:to>
                                        <p:strVal val="visible"/>
                                      </p:to>
                                    </p:set>
                                    <p:anim calcmode="lin" valueType="num">
                                      <p:cBhvr additive="base">
                                        <p:cTn id="96"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fade">
                                      <p:cBhvr>
                                        <p:cTn id="102" dur="1000"/>
                                        <p:tgtEl>
                                          <p:spTgt spid="5"/>
                                        </p:tgtEl>
                                      </p:cBhvr>
                                    </p:animEffect>
                                    <p:anim calcmode="lin" valueType="num">
                                      <p:cBhvr>
                                        <p:cTn id="103" dur="1000" fill="hold"/>
                                        <p:tgtEl>
                                          <p:spTgt spid="5"/>
                                        </p:tgtEl>
                                        <p:attrNameLst>
                                          <p:attrName>ppt_x</p:attrName>
                                        </p:attrNameLst>
                                      </p:cBhvr>
                                      <p:tavLst>
                                        <p:tav tm="0">
                                          <p:val>
                                            <p:strVal val="#ppt_x"/>
                                          </p:val>
                                        </p:tav>
                                        <p:tav tm="100000">
                                          <p:val>
                                            <p:strVal val="#ppt_x"/>
                                          </p:val>
                                        </p:tav>
                                      </p:tavLst>
                                    </p:anim>
                                    <p:anim calcmode="lin" valueType="num">
                                      <p:cBhvr>
                                        <p:cTn id="10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5">
                                            <p:txEl>
                                              <p:pRg st="0" end="0"/>
                                            </p:txEl>
                                          </p:spTgt>
                                        </p:tgtEl>
                                        <p:attrNameLst>
                                          <p:attrName>style.visibility</p:attrName>
                                        </p:attrNameLst>
                                      </p:cBhvr>
                                      <p:to>
                                        <p:strVal val="visible"/>
                                      </p:to>
                                    </p:set>
                                    <p:animEffect transition="in" filter="fade">
                                      <p:cBhvr>
                                        <p:cTn id="109" dur="1000"/>
                                        <p:tgtEl>
                                          <p:spTgt spid="5">
                                            <p:txEl>
                                              <p:pRg st="0" end="0"/>
                                            </p:txEl>
                                          </p:spTgt>
                                        </p:tgtEl>
                                      </p:cBhvr>
                                    </p:animEffect>
                                    <p:anim calcmode="lin" valueType="num">
                                      <p:cBhvr>
                                        <p:cTn id="11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11"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5">
                                            <p:txEl>
                                              <p:pRg st="1" end="1"/>
                                            </p:txEl>
                                          </p:spTgt>
                                        </p:tgtEl>
                                        <p:attrNameLst>
                                          <p:attrName>style.visibility</p:attrName>
                                        </p:attrNameLst>
                                      </p:cBhvr>
                                      <p:to>
                                        <p:strVal val="visible"/>
                                      </p:to>
                                    </p:set>
                                    <p:animEffect transition="in" filter="fade">
                                      <p:cBhvr>
                                        <p:cTn id="114" dur="1000"/>
                                        <p:tgtEl>
                                          <p:spTgt spid="5">
                                            <p:txEl>
                                              <p:pRg st="1" end="1"/>
                                            </p:txEl>
                                          </p:spTgt>
                                        </p:tgtEl>
                                      </p:cBhvr>
                                    </p:animEffect>
                                    <p:anim calcmode="lin" valueType="num">
                                      <p:cBhvr>
                                        <p:cTn id="1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16"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5">
                                            <p:txEl>
                                              <p:pRg st="2" end="2"/>
                                            </p:txEl>
                                          </p:spTgt>
                                        </p:tgtEl>
                                        <p:attrNameLst>
                                          <p:attrName>style.visibility</p:attrName>
                                        </p:attrNameLst>
                                      </p:cBhvr>
                                      <p:to>
                                        <p:strVal val="visible"/>
                                      </p:to>
                                    </p:set>
                                    <p:animEffect transition="in" filter="fade">
                                      <p:cBhvr>
                                        <p:cTn id="119" dur="1000"/>
                                        <p:tgtEl>
                                          <p:spTgt spid="5">
                                            <p:txEl>
                                              <p:pRg st="2" end="2"/>
                                            </p:txEl>
                                          </p:spTgt>
                                        </p:tgtEl>
                                      </p:cBhvr>
                                    </p:animEffect>
                                    <p:anim calcmode="lin" valueType="num">
                                      <p:cBhvr>
                                        <p:cTn id="1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21"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5">
                                            <p:txEl>
                                              <p:pRg st="3" end="3"/>
                                            </p:txEl>
                                          </p:spTgt>
                                        </p:tgtEl>
                                        <p:attrNameLst>
                                          <p:attrName>style.visibility</p:attrName>
                                        </p:attrNameLst>
                                      </p:cBhvr>
                                      <p:to>
                                        <p:strVal val="visible"/>
                                      </p:to>
                                    </p:set>
                                    <p:animEffect transition="in" filter="fade">
                                      <p:cBhvr>
                                        <p:cTn id="124" dur="1000"/>
                                        <p:tgtEl>
                                          <p:spTgt spid="5">
                                            <p:txEl>
                                              <p:pRg st="3" end="3"/>
                                            </p:txEl>
                                          </p:spTgt>
                                        </p:tgtEl>
                                      </p:cBhvr>
                                    </p:animEffect>
                                    <p:anim calcmode="lin" valueType="num">
                                      <p:cBhvr>
                                        <p:cTn id="12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26"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5">
                                            <p:txEl>
                                              <p:pRg st="4" end="4"/>
                                            </p:txEl>
                                          </p:spTgt>
                                        </p:tgtEl>
                                        <p:attrNameLst>
                                          <p:attrName>style.visibility</p:attrName>
                                        </p:attrNameLst>
                                      </p:cBhvr>
                                      <p:to>
                                        <p:strVal val="visible"/>
                                      </p:to>
                                    </p:set>
                                    <p:animEffect transition="in" filter="fade">
                                      <p:cBhvr>
                                        <p:cTn id="129" dur="1000"/>
                                        <p:tgtEl>
                                          <p:spTgt spid="5">
                                            <p:txEl>
                                              <p:pRg st="4" end="4"/>
                                            </p:txEl>
                                          </p:spTgt>
                                        </p:tgtEl>
                                      </p:cBhvr>
                                    </p:animEffect>
                                    <p:anim calcmode="lin" valueType="num">
                                      <p:cBhvr>
                                        <p:cTn id="13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31" dur="1000" fill="hold"/>
                                        <p:tgtEl>
                                          <p:spTgt spid="5">
                                            <p:txEl>
                                              <p:pRg st="4" end="4"/>
                                            </p:txEl>
                                          </p:spTgt>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5">
                                            <p:txEl>
                                              <p:pRg st="5" end="5"/>
                                            </p:txEl>
                                          </p:spTgt>
                                        </p:tgtEl>
                                        <p:attrNameLst>
                                          <p:attrName>style.visibility</p:attrName>
                                        </p:attrNameLst>
                                      </p:cBhvr>
                                      <p:to>
                                        <p:strVal val="visible"/>
                                      </p:to>
                                    </p:set>
                                    <p:animEffect transition="in" filter="fade">
                                      <p:cBhvr>
                                        <p:cTn id="134" dur="1000"/>
                                        <p:tgtEl>
                                          <p:spTgt spid="5">
                                            <p:txEl>
                                              <p:pRg st="5" end="5"/>
                                            </p:txEl>
                                          </p:spTgt>
                                        </p:tgtEl>
                                      </p:cBhvr>
                                    </p:animEffect>
                                    <p:anim calcmode="lin" valueType="num">
                                      <p:cBhvr>
                                        <p:cTn id="13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3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5">
                                            <p:txEl>
                                              <p:pRg st="6" end="6"/>
                                            </p:txEl>
                                          </p:spTgt>
                                        </p:tgtEl>
                                        <p:attrNameLst>
                                          <p:attrName>style.visibility</p:attrName>
                                        </p:attrNameLst>
                                      </p:cBhvr>
                                      <p:to>
                                        <p:strVal val="visible"/>
                                      </p:to>
                                    </p:set>
                                    <p:animEffect transition="in" filter="fade">
                                      <p:cBhvr>
                                        <p:cTn id="141" dur="1000"/>
                                        <p:tgtEl>
                                          <p:spTgt spid="5">
                                            <p:txEl>
                                              <p:pRg st="6" end="6"/>
                                            </p:txEl>
                                          </p:spTgt>
                                        </p:tgtEl>
                                      </p:cBhvr>
                                    </p:animEffect>
                                    <p:anim calcmode="lin" valueType="num">
                                      <p:cBhvr>
                                        <p:cTn id="14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43"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5">
                                            <p:txEl>
                                              <p:pRg st="7" end="7"/>
                                            </p:txEl>
                                          </p:spTgt>
                                        </p:tgtEl>
                                        <p:attrNameLst>
                                          <p:attrName>style.visibility</p:attrName>
                                        </p:attrNameLst>
                                      </p:cBhvr>
                                      <p:to>
                                        <p:strVal val="visible"/>
                                      </p:to>
                                    </p:set>
                                    <p:animEffect transition="in" filter="fade">
                                      <p:cBhvr>
                                        <p:cTn id="148" dur="1000"/>
                                        <p:tgtEl>
                                          <p:spTgt spid="5">
                                            <p:txEl>
                                              <p:pRg st="7" end="7"/>
                                            </p:txEl>
                                          </p:spTgt>
                                        </p:tgtEl>
                                      </p:cBhvr>
                                    </p:animEffect>
                                    <p:anim calcmode="lin" valueType="num">
                                      <p:cBhvr>
                                        <p:cTn id="149"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50"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5">
                                            <p:txEl>
                                              <p:pRg st="8" end="8"/>
                                            </p:txEl>
                                          </p:spTgt>
                                        </p:tgtEl>
                                        <p:attrNameLst>
                                          <p:attrName>style.visibility</p:attrName>
                                        </p:attrNameLst>
                                      </p:cBhvr>
                                      <p:to>
                                        <p:strVal val="visible"/>
                                      </p:to>
                                    </p:set>
                                    <p:animEffect transition="in" filter="fade">
                                      <p:cBhvr>
                                        <p:cTn id="155" dur="1000"/>
                                        <p:tgtEl>
                                          <p:spTgt spid="5">
                                            <p:txEl>
                                              <p:pRg st="8" end="8"/>
                                            </p:txEl>
                                          </p:spTgt>
                                        </p:tgtEl>
                                      </p:cBhvr>
                                    </p:animEffect>
                                    <p:anim calcmode="lin" valueType="num">
                                      <p:cBhvr>
                                        <p:cTn id="156"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57"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42" presetClass="entr" presetSubtype="0" fill="hold" nodeType="clickEffect">
                                  <p:stCondLst>
                                    <p:cond delay="0"/>
                                  </p:stCondLst>
                                  <p:childTnLst>
                                    <p:set>
                                      <p:cBhvr>
                                        <p:cTn id="161" dur="1" fill="hold">
                                          <p:stCondLst>
                                            <p:cond delay="0"/>
                                          </p:stCondLst>
                                        </p:cTn>
                                        <p:tgtEl>
                                          <p:spTgt spid="5">
                                            <p:txEl>
                                              <p:pRg st="9" end="9"/>
                                            </p:txEl>
                                          </p:spTgt>
                                        </p:tgtEl>
                                        <p:attrNameLst>
                                          <p:attrName>style.visibility</p:attrName>
                                        </p:attrNameLst>
                                      </p:cBhvr>
                                      <p:to>
                                        <p:strVal val="visible"/>
                                      </p:to>
                                    </p:set>
                                    <p:animEffect transition="in" filter="fade">
                                      <p:cBhvr>
                                        <p:cTn id="162" dur="1000"/>
                                        <p:tgtEl>
                                          <p:spTgt spid="5">
                                            <p:txEl>
                                              <p:pRg st="9" end="9"/>
                                            </p:txEl>
                                          </p:spTgt>
                                        </p:tgtEl>
                                      </p:cBhvr>
                                    </p:animEffect>
                                    <p:anim calcmode="lin" valueType="num">
                                      <p:cBhvr>
                                        <p:cTn id="163"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164"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nodeType="clickEffect">
                                  <p:stCondLst>
                                    <p:cond delay="0"/>
                                  </p:stCondLst>
                                  <p:childTnLst>
                                    <p:set>
                                      <p:cBhvr>
                                        <p:cTn id="168" dur="1" fill="hold">
                                          <p:stCondLst>
                                            <p:cond delay="0"/>
                                          </p:stCondLst>
                                        </p:cTn>
                                        <p:tgtEl>
                                          <p:spTgt spid="5">
                                            <p:txEl>
                                              <p:pRg st="10" end="10"/>
                                            </p:txEl>
                                          </p:spTgt>
                                        </p:tgtEl>
                                        <p:attrNameLst>
                                          <p:attrName>style.visibility</p:attrName>
                                        </p:attrNameLst>
                                      </p:cBhvr>
                                      <p:to>
                                        <p:strVal val="visible"/>
                                      </p:to>
                                    </p:set>
                                    <p:animEffect transition="in" filter="fade">
                                      <p:cBhvr>
                                        <p:cTn id="169" dur="1000"/>
                                        <p:tgtEl>
                                          <p:spTgt spid="5">
                                            <p:txEl>
                                              <p:pRg st="10" end="10"/>
                                            </p:txEl>
                                          </p:spTgt>
                                        </p:tgtEl>
                                      </p:cBhvr>
                                    </p:animEffect>
                                    <p:anim calcmode="lin" valueType="num">
                                      <p:cBhvr>
                                        <p:cTn id="170"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71"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5">
                                            <p:txEl>
                                              <p:pRg st="11" end="11"/>
                                            </p:txEl>
                                          </p:spTgt>
                                        </p:tgtEl>
                                        <p:attrNameLst>
                                          <p:attrName>style.visibility</p:attrName>
                                        </p:attrNameLst>
                                      </p:cBhvr>
                                      <p:to>
                                        <p:strVal val="visible"/>
                                      </p:to>
                                    </p:set>
                                    <p:animEffect transition="in" filter="fade">
                                      <p:cBhvr>
                                        <p:cTn id="176" dur="1000"/>
                                        <p:tgtEl>
                                          <p:spTgt spid="5">
                                            <p:txEl>
                                              <p:pRg st="11" end="11"/>
                                            </p:txEl>
                                          </p:spTgt>
                                        </p:tgtEl>
                                      </p:cBhvr>
                                    </p:animEffect>
                                    <p:anim calcmode="lin" valueType="num">
                                      <p:cBhvr>
                                        <p:cTn id="17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17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nodeType="clickEffect">
                                  <p:stCondLst>
                                    <p:cond delay="0"/>
                                  </p:stCondLst>
                                  <p:childTnLst>
                                    <p:set>
                                      <p:cBhvr>
                                        <p:cTn id="182" dur="1" fill="hold">
                                          <p:stCondLst>
                                            <p:cond delay="0"/>
                                          </p:stCondLst>
                                        </p:cTn>
                                        <p:tgtEl>
                                          <p:spTgt spid="5">
                                            <p:txEl>
                                              <p:pRg st="12" end="12"/>
                                            </p:txEl>
                                          </p:spTgt>
                                        </p:tgtEl>
                                        <p:attrNameLst>
                                          <p:attrName>style.visibility</p:attrName>
                                        </p:attrNameLst>
                                      </p:cBhvr>
                                      <p:to>
                                        <p:strVal val="visible"/>
                                      </p:to>
                                    </p:set>
                                    <p:anim calcmode="lin" valueType="num">
                                      <p:cBhvr additive="base">
                                        <p:cTn id="183"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84" dur="500" fill="hold"/>
                                        <p:tgtEl>
                                          <p:spTgt spid="5">
                                            <p:txEl>
                                              <p:pRg st="12" end="12"/>
                                            </p:txEl>
                                          </p:spTgt>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5">
                                            <p:txEl>
                                              <p:pRg st="13" end="13"/>
                                            </p:txEl>
                                          </p:spTgt>
                                        </p:tgtEl>
                                        <p:attrNameLst>
                                          <p:attrName>style.visibility</p:attrName>
                                        </p:attrNameLst>
                                      </p:cBhvr>
                                      <p:to>
                                        <p:strVal val="visible"/>
                                      </p:to>
                                    </p:set>
                                    <p:anim calcmode="lin" valueType="num">
                                      <p:cBhvr additive="base">
                                        <p:cTn id="187"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188" dur="500" fill="hold"/>
                                        <p:tgtEl>
                                          <p:spTgt spid="5">
                                            <p:txEl>
                                              <p:pRg st="13" end="13"/>
                                            </p:txEl>
                                          </p:spTgt>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5">
                                            <p:txEl>
                                              <p:pRg st="14" end="14"/>
                                            </p:txEl>
                                          </p:spTgt>
                                        </p:tgtEl>
                                        <p:attrNameLst>
                                          <p:attrName>style.visibility</p:attrName>
                                        </p:attrNameLst>
                                      </p:cBhvr>
                                      <p:to>
                                        <p:strVal val="visible"/>
                                      </p:to>
                                    </p:set>
                                    <p:anim calcmode="lin" valueType="num">
                                      <p:cBhvr additive="base">
                                        <p:cTn id="191"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additive="base">
                                        <p:cTn id="192" dur="500" fill="hold"/>
                                        <p:tgtEl>
                                          <p:spTgt spid="5">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图的遍历</a:t>
            </a:r>
          </a:p>
        </p:txBody>
      </p:sp>
      <p:sp>
        <p:nvSpPr>
          <p:cNvPr id="5" name="文本占位符 4"/>
          <p:cNvSpPr>
            <a:spLocks noGrp="1"/>
          </p:cNvSpPr>
          <p:nvPr>
            <p:ph type="body" sz="quarter" idx="11"/>
          </p:nvPr>
        </p:nvSpPr>
        <p:spPr/>
        <p:txBody>
          <a:bodyPr/>
          <a:lstStyle/>
          <a:p>
            <a:r>
              <a:rPr lang="en-US" altLang="zh-CN" dirty="0"/>
              <a:t>03</a:t>
            </a:r>
            <a:endParaRPr lang="zh-CN" altLang="en-US" dirty="0"/>
          </a:p>
        </p:txBody>
      </p:sp>
      <p:sp>
        <p:nvSpPr>
          <p:cNvPr id="2" name="矩形 1"/>
          <p:cNvSpPr/>
          <p:nvPr/>
        </p:nvSpPr>
        <p:spPr>
          <a:xfrm>
            <a:off x="179512" y="440731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2249048"/>
      </p:ext>
    </p:extLst>
  </p:cSld>
  <p:clrMapOvr>
    <a:masterClrMapping/>
  </p:clrMapOvr>
  <p:transition>
    <p:cover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图的遍历</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9036496" cy="3507876"/>
              </a:xfrm>
            </p:spPr>
            <p:txBody>
              <a:bodyPr/>
              <a:lstStyle/>
              <a:p>
                <a:pPr algn="just">
                  <a:lnSpc>
                    <a:spcPts val="216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图的遍历是指从图中任意一个给定的顶点出发，按照某种搜索方法沿着图中的边访遍图中所有顶点，且每个顶点仅被访问一次的过程。图的遍历算法是求解图的连通性问题、拓扑排序和求关键路径等算法的基础。通过遍历可以找出某个顶点所在的极大连通子图，也可以消除图中的所有回路等。</a:t>
                </a:r>
              </a:p>
              <a:p>
                <a:pPr algn="just">
                  <a:lnSpc>
                    <a:spcPts val="216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与树的遍历相比，图的遍历更复杂。因为树中任意两个顶点之间路径唯一，而图的初始点到达图中的某个顶点可能存在多条路径，也即图中有可能存在回路。因此，当沿着图中的一条路径访问过某个顶点后，可能还会沿着另一条路径回到该顶点。为了避免同一个顶点被重复访问，在图的遍历过程中，必须对访问过的顶点加以标记。可设置一个访问标志数组</a:t>
                </a:r>
                <a:r>
                  <a:rPr lang="en-US" altLang="zh-CN" sz="1800" dirty="0">
                    <a:latin typeface="隶书" panose="02010509060101010101" pitchFamily="49" charset="-122"/>
                    <a:ea typeface="隶书" panose="02010509060101010101" pitchFamily="49" charset="-122"/>
                  </a:rPr>
                  <a:t>visited[]</a:t>
                </a:r>
                <a:r>
                  <a:rPr lang="zh-CN" altLang="zh-CN" sz="1800" dirty="0">
                    <a:latin typeface="隶书" panose="02010509060101010101" pitchFamily="49" charset="-122"/>
                    <a:ea typeface="隶书" panose="02010509060101010101" pitchFamily="49" charset="-122"/>
                  </a:rPr>
                  <a:t>，当顶点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被访问过，则数组中元素</a:t>
                </a:r>
                <a:r>
                  <a:rPr lang="en-US" altLang="zh-CN" sz="1800" dirty="0">
                    <a:latin typeface="隶书" panose="02010509060101010101" pitchFamily="49" charset="-122"/>
                    <a:ea typeface="隶书" panose="02010509060101010101" pitchFamily="49" charset="-122"/>
                  </a:rPr>
                  <a:t>visited[</a:t>
                </a:r>
                <a:r>
                  <a:rPr lang="en-US" altLang="zh-CN" sz="1800" dirty="0" err="1">
                    <a:latin typeface="隶书" panose="02010509060101010101" pitchFamily="49" charset="-122"/>
                    <a:ea typeface="隶书" panose="02010509060101010101" pitchFamily="49" charset="-122"/>
                  </a:rPr>
                  <a:t>i</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置为</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，否则置为</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a:t>
                </a:r>
              </a:p>
              <a:p>
                <a:pPr algn="just">
                  <a:lnSpc>
                    <a:spcPts val="2160"/>
                  </a:lnSpc>
                  <a:spcBef>
                    <a:spcPts val="0"/>
                  </a:spcBef>
                </a:pPr>
                <a:r>
                  <a:rPr lang="zh-CN" altLang="zh-CN" sz="1800" dirty="0">
                    <a:latin typeface="隶书" panose="02010509060101010101" pitchFamily="49" charset="-122"/>
                    <a:ea typeface="隶书" panose="02010509060101010101" pitchFamily="49" charset="-122"/>
                  </a:rPr>
                  <a:t>图有深度优先搜索（</a:t>
                </a:r>
                <a:r>
                  <a:rPr lang="en-US" altLang="zh-CN" sz="1800" dirty="0">
                    <a:latin typeface="隶书" panose="02010509060101010101" pitchFamily="49" charset="-122"/>
                    <a:ea typeface="隶书" panose="02010509060101010101" pitchFamily="49" charset="-122"/>
                  </a:rPr>
                  <a:t>DFS</a:t>
                </a:r>
                <a:r>
                  <a:rPr lang="zh-CN" altLang="zh-CN" sz="1800" dirty="0">
                    <a:latin typeface="隶书" panose="02010509060101010101" pitchFamily="49" charset="-122"/>
                    <a:ea typeface="隶书" panose="02010509060101010101" pitchFamily="49" charset="-122"/>
                  </a:rPr>
                  <a:t>）和广度优先搜索</a:t>
                </a:r>
                <a:r>
                  <a:rPr lang="en-US" altLang="zh-CN" sz="1800" dirty="0">
                    <a:latin typeface="隶书" panose="02010509060101010101" pitchFamily="49" charset="-122"/>
                    <a:ea typeface="隶书" panose="02010509060101010101" pitchFamily="49" charset="-122"/>
                  </a:rPr>
                  <a:t>(BFS)</a:t>
                </a:r>
                <a:r>
                  <a:rPr lang="zh-CN" altLang="zh-CN" sz="1800" dirty="0">
                    <a:latin typeface="隶书" panose="02010509060101010101" pitchFamily="49" charset="-122"/>
                    <a:ea typeface="隶书" panose="02010509060101010101" pitchFamily="49" charset="-122"/>
                  </a:rPr>
                  <a:t>二种常见的遍历方法。</a:t>
                </a:r>
              </a:p>
              <a:p>
                <a:pPr algn="just">
                  <a:lnSpc>
                    <a:spcPts val="216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9036496" cy="3507876"/>
              </a:xfrm>
              <a:blipFill rotWithShape="0">
                <a:blip r:embed="rId2"/>
                <a:stretch>
                  <a:fillRect l="-742" t="-2261" r="-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897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深度优先搜索</a:t>
            </a:r>
          </a:p>
        </p:txBody>
      </p:sp>
      <p:sp>
        <p:nvSpPr>
          <p:cNvPr id="3" name="内容占位符 2"/>
          <p:cNvSpPr>
            <a:spLocks noGrp="1"/>
          </p:cNvSpPr>
          <p:nvPr>
            <p:ph sz="quarter" idx="11"/>
          </p:nvPr>
        </p:nvSpPr>
        <p:spPr>
          <a:xfrm>
            <a:off x="184339" y="987574"/>
            <a:ext cx="8928992" cy="3507876"/>
          </a:xfrm>
        </p:spPr>
        <p:txBody>
          <a:bodyPr/>
          <a:lstStyle/>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深度优先搜索类似于树的先序遍历，是树的先序遍历的推广。深度优先搜索是一个不断探查和回溯的过程，具体过程如下：</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从图中某顶点</a:t>
            </a:r>
            <a:r>
              <a:rPr lang="en-US" altLang="zh-CN" sz="1800" dirty="0">
                <a:latin typeface="隶书" panose="02010509060101010101" pitchFamily="49" charset="-122"/>
                <a:ea typeface="隶书" panose="02010509060101010101" pitchFamily="49" charset="-122"/>
              </a:rPr>
              <a:t>v</a:t>
            </a:r>
            <a:r>
              <a:rPr lang="zh-CN" altLang="zh-CN" sz="1800" dirty="0">
                <a:latin typeface="隶书" panose="02010509060101010101" pitchFamily="49" charset="-122"/>
                <a:ea typeface="隶书" panose="02010509060101010101" pitchFamily="49" charset="-122"/>
              </a:rPr>
              <a:t>出发： </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）访问顶点</a:t>
            </a:r>
            <a:r>
              <a:rPr lang="en-US" altLang="zh-CN" sz="1800" dirty="0">
                <a:latin typeface="隶书" panose="02010509060101010101" pitchFamily="49" charset="-122"/>
                <a:ea typeface="隶书" panose="02010509060101010101" pitchFamily="49" charset="-122"/>
              </a:rPr>
              <a:t>v</a:t>
            </a:r>
            <a:r>
              <a:rPr lang="zh-CN" altLang="zh-CN" sz="1800" dirty="0">
                <a:latin typeface="隶书" panose="02010509060101010101" pitchFamily="49" charset="-122"/>
                <a:ea typeface="隶书" panose="02010509060101010101" pitchFamily="49" charset="-122"/>
              </a:rPr>
              <a:t>；</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）从</a:t>
            </a:r>
            <a:r>
              <a:rPr lang="en-US" altLang="zh-CN" sz="1800" dirty="0">
                <a:latin typeface="隶书" panose="02010509060101010101" pitchFamily="49" charset="-122"/>
                <a:ea typeface="隶书" panose="02010509060101010101" pitchFamily="49" charset="-122"/>
              </a:rPr>
              <a:t>v</a:t>
            </a:r>
            <a:r>
              <a:rPr lang="zh-CN" altLang="zh-CN" sz="1800" dirty="0">
                <a:latin typeface="隶书" panose="02010509060101010101" pitchFamily="49" charset="-122"/>
                <a:ea typeface="隶书" panose="02010509060101010101" pitchFamily="49" charset="-122"/>
              </a:rPr>
              <a:t>的未被访问过的邻接点中选择一个顶点出发，继续对图进行深度优先遍历。若从图中某个顶点出发的所有邻接点都已访问过，则退回前一个结点继续上述过程；若退回初始点，则以</a:t>
            </a:r>
            <a:r>
              <a:rPr lang="en-US" altLang="zh-CN" sz="1800" dirty="0">
                <a:latin typeface="隶书" panose="02010509060101010101" pitchFamily="49" charset="-122"/>
                <a:ea typeface="隶书" panose="02010509060101010101" pitchFamily="49" charset="-122"/>
              </a:rPr>
              <a:t>v</a:t>
            </a:r>
            <a:r>
              <a:rPr lang="zh-CN" altLang="zh-CN" sz="1800" dirty="0">
                <a:latin typeface="隶书" panose="02010509060101010101" pitchFamily="49" charset="-122"/>
                <a:ea typeface="隶书" panose="02010509060101010101" pitchFamily="49" charset="-122"/>
              </a:rPr>
              <a:t>为初始点的搜索结束。 </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以上为连通图的搜索算法，若图为非连通图，则还需增加（</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）若图中尚有未被访问过的项点，则另选图中一个未曾访问过的顶点作为初始点，重复上述过程，直到图中所有顶点均被访问为止。</a:t>
            </a:r>
          </a:p>
          <a:p>
            <a:pPr>
              <a:lnSpc>
                <a:spcPts val="2600"/>
              </a:lnSpc>
              <a:spcBef>
                <a:spcPts val="0"/>
              </a:spcBef>
            </a:pPr>
            <a:endParaRPr lang="zh-CN" altLang="en-US" sz="1800" dirty="0"/>
          </a:p>
        </p:txBody>
      </p:sp>
      <p:sp>
        <p:nvSpPr>
          <p:cNvPr id="4" name="文本框 3"/>
          <p:cNvSpPr txBox="1"/>
          <p:nvPr/>
        </p:nvSpPr>
        <p:spPr>
          <a:xfrm>
            <a:off x="5220072" y="248133"/>
            <a:ext cx="3816424" cy="4247317"/>
          </a:xfrm>
          <a:prstGeom prst="rect">
            <a:avLst/>
          </a:prstGeom>
          <a:solidFill>
            <a:schemeClr val="accent2"/>
          </a:solidFill>
        </p:spPr>
        <p:txBody>
          <a:bodyPr wrap="square" rtlCol="0">
            <a:spAutoFit/>
          </a:bodyPr>
          <a:lstStyle/>
          <a:p>
            <a:pPr algn="just"/>
            <a:r>
              <a:rPr lang="en-US" altLang="zh-CN" dirty="0"/>
              <a:t>   </a:t>
            </a:r>
            <a:r>
              <a:rPr lang="zh-CN" altLang="zh-CN" dirty="0"/>
              <a:t>说明</a:t>
            </a:r>
            <a:r>
              <a:rPr lang="zh-CN" altLang="en-US" dirty="0"/>
              <a:t>：</a:t>
            </a:r>
            <a:endParaRPr lang="en-US" altLang="zh-CN" dirty="0"/>
          </a:p>
          <a:p>
            <a:pPr algn="just"/>
            <a:r>
              <a:rPr lang="zh-CN" altLang="en-US" dirty="0"/>
              <a:t>（</a:t>
            </a:r>
            <a:r>
              <a:rPr lang="en-US" altLang="zh-CN" dirty="0"/>
              <a:t>1</a:t>
            </a:r>
            <a:r>
              <a:rPr lang="zh-CN" altLang="en-US" dirty="0"/>
              <a:t>）</a:t>
            </a:r>
            <a:r>
              <a:rPr lang="zh-CN" altLang="zh-CN" dirty="0"/>
              <a:t>若无向图是连通图，则一次遍历就能访问图中所有顶点；</a:t>
            </a:r>
            <a:endParaRPr lang="en-US" altLang="zh-CN" dirty="0"/>
          </a:p>
          <a:p>
            <a:pPr algn="just"/>
            <a:r>
              <a:rPr lang="zh-CN" altLang="en-US" dirty="0"/>
              <a:t>（</a:t>
            </a:r>
            <a:r>
              <a:rPr lang="en-US" altLang="zh-CN" dirty="0"/>
              <a:t>2</a:t>
            </a:r>
            <a:r>
              <a:rPr lang="zh-CN" altLang="en-US" dirty="0"/>
              <a:t>）</a:t>
            </a:r>
            <a:r>
              <a:rPr lang="zh-CN" altLang="zh-CN" dirty="0"/>
              <a:t>若无向图是非连通图，则只能访问到初始点所在连通分量中的所有顶点，还需要从其他连通分量中再选择初始点，分别进行遍历才能访问到图中所有顶点。</a:t>
            </a:r>
            <a:endParaRPr lang="en-US" altLang="zh-CN" dirty="0"/>
          </a:p>
          <a:p>
            <a:pPr algn="just"/>
            <a:r>
              <a:rPr lang="zh-CN" altLang="en-US" dirty="0"/>
              <a:t>（</a:t>
            </a:r>
            <a:r>
              <a:rPr lang="en-US" altLang="zh-CN" dirty="0"/>
              <a:t>3</a:t>
            </a:r>
            <a:r>
              <a:rPr lang="zh-CN" altLang="en-US" dirty="0"/>
              <a:t>）</a:t>
            </a:r>
            <a:r>
              <a:rPr lang="zh-CN" altLang="zh-CN" dirty="0"/>
              <a:t>对于有向图来说，若从初始点到图中的每个顶点都有路径，则一次遍历能够访问到图中所有顶点；否则，同样需要再选择初始点继续进行遍历，直到图中所有顶点均被访问为止。</a:t>
            </a:r>
          </a:p>
          <a:p>
            <a:endParaRPr lang="zh-CN" altLang="en-US" dirty="0"/>
          </a:p>
        </p:txBody>
      </p:sp>
    </p:spTree>
    <p:extLst>
      <p:ext uri="{BB962C8B-B14F-4D97-AF65-F5344CB8AC3E}">
        <p14:creationId xmlns:p14="http://schemas.microsoft.com/office/powerpoint/2010/main" val="44172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fade">
                                      <p:cBhvr>
                                        <p:cTn id="50" dur="1000"/>
                                        <p:tgtEl>
                                          <p:spTgt spid="4">
                                            <p:txEl>
                                              <p:pRg st="0" end="0"/>
                                            </p:txEl>
                                          </p:spTgt>
                                        </p:tgtEl>
                                      </p:cBhvr>
                                    </p:animEffect>
                                    <p:anim calcmode="lin" valueType="num">
                                      <p:cBhvr>
                                        <p:cTn id="5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animEffect transition="in" filter="fade">
                                      <p:cBhvr>
                                        <p:cTn id="57" dur="1000"/>
                                        <p:tgtEl>
                                          <p:spTgt spid="4">
                                            <p:txEl>
                                              <p:pRg st="1" end="1"/>
                                            </p:txEl>
                                          </p:spTgt>
                                        </p:tgtEl>
                                      </p:cBhvr>
                                    </p:animEffect>
                                    <p:anim calcmode="lin" valueType="num">
                                      <p:cBhvr>
                                        <p:cTn id="5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
                                            <p:txEl>
                                              <p:pRg st="2" end="2"/>
                                            </p:txEl>
                                          </p:spTgt>
                                        </p:tgtEl>
                                        <p:attrNameLst>
                                          <p:attrName>style.visibility</p:attrName>
                                        </p:attrNameLst>
                                      </p:cBhvr>
                                      <p:to>
                                        <p:strVal val="visible"/>
                                      </p:to>
                                    </p:set>
                                    <p:animEffect transition="in" filter="fade">
                                      <p:cBhvr>
                                        <p:cTn id="64" dur="1000"/>
                                        <p:tgtEl>
                                          <p:spTgt spid="4">
                                            <p:txEl>
                                              <p:pRg st="2" end="2"/>
                                            </p:txEl>
                                          </p:spTgt>
                                        </p:tgtEl>
                                      </p:cBhvr>
                                    </p:animEffect>
                                    <p:anim calcmode="lin" valueType="num">
                                      <p:cBhvr>
                                        <p:cTn id="6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6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animEffect transition="in" filter="fade">
                                      <p:cBhvr>
                                        <p:cTn id="71" dur="1000"/>
                                        <p:tgtEl>
                                          <p:spTgt spid="4">
                                            <p:txEl>
                                              <p:pRg st="3" end="3"/>
                                            </p:txEl>
                                          </p:spTgt>
                                        </p:tgtEl>
                                      </p:cBhvr>
                                    </p:animEffect>
                                    <p:anim calcmode="lin" valueType="num">
                                      <p:cBhvr>
                                        <p:cTn id="7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7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深度优先搜索示例</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467544" y="1059582"/>
                <a:ext cx="5112568" cy="1440160"/>
              </a:xfrm>
            </p:spPr>
            <p:txBody>
              <a:bodyPr/>
              <a:lstStyle/>
              <a:p>
                <a:pPr marL="0" indent="0" algn="just">
                  <a:lnSpc>
                    <a:spcPts val="2700"/>
                  </a:lnSpc>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由于图是一种多对多的网状结构，所以深度优先搜索序列不一定唯一。例如，顶点序列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8</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6</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7</m:t>
                        </m:r>
                      </m:sub>
                    </m:sSub>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6</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8</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7</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oMath>
                </a14:m>
                <a:r>
                  <a:rPr lang="zh-CN" altLang="zh-CN" sz="1800" dirty="0">
                    <a:latin typeface="隶书" panose="02010509060101010101" pitchFamily="49" charset="-122"/>
                    <a:ea typeface="隶书" panose="02010509060101010101" pitchFamily="49" charset="-122"/>
                  </a:rPr>
                  <a:t>等均为图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中的无向图的深度优先搜索序列。</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467544" y="1059582"/>
                <a:ext cx="5112568" cy="1440160"/>
              </a:xfrm>
              <a:blipFill rotWithShape="0">
                <a:blip r:embed="rId2"/>
                <a:stretch>
                  <a:fillRect l="-1551" t="-2119" r="-1432" b="-423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386223" y="7070"/>
            <a:ext cx="2022793" cy="2492672"/>
          </a:xfrm>
          <a:prstGeom prst="rect">
            <a:avLst/>
          </a:prstGeom>
        </p:spPr>
      </p:pic>
      <p:pic>
        <p:nvPicPr>
          <p:cNvPr id="5" name="图片 4"/>
          <p:cNvPicPr>
            <a:picLocks noChangeAspect="1"/>
          </p:cNvPicPr>
          <p:nvPr/>
        </p:nvPicPr>
        <p:blipFill>
          <a:blip r:embed="rId4"/>
          <a:stretch>
            <a:fillRect/>
          </a:stretch>
        </p:blipFill>
        <p:spPr>
          <a:xfrm>
            <a:off x="5957460" y="2643758"/>
            <a:ext cx="2880320" cy="2143613"/>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395536" y="2643758"/>
                <a:ext cx="5184576" cy="1477328"/>
              </a:xfrm>
              <a:prstGeom prst="rect">
                <a:avLst/>
              </a:prstGeom>
              <a:noFill/>
            </p:spPr>
            <p:txBody>
              <a:bodyPr wrap="square" rtlCol="0">
                <a:spAutoFit/>
              </a:bodyPr>
              <a:lstStyle/>
              <a:p>
                <a:pPr algn="just"/>
                <a:r>
                  <a:rPr lang="zh-CN" altLang="en-US" dirty="0">
                    <a:latin typeface="隶书" panose="02010509060101010101" pitchFamily="49" charset="-122"/>
                    <a:ea typeface="隶书" panose="02010509060101010101" pitchFamily="49" charset="-122"/>
                  </a:rPr>
                  <a:t>   但一旦图的存储结构确定后（如图</a:t>
                </a:r>
                <a:r>
                  <a:rPr lang="en-US" altLang="zh-CN" dirty="0">
                    <a:latin typeface="隶书" panose="02010509060101010101" pitchFamily="49" charset="-122"/>
                    <a:ea typeface="隶书" panose="02010509060101010101" pitchFamily="49" charset="-122"/>
                  </a:rPr>
                  <a:t>(b)</a:t>
                </a:r>
                <a:r>
                  <a:rPr lang="zh-CN" altLang="en-US" dirty="0">
                    <a:latin typeface="隶书" panose="02010509060101010101" pitchFamily="49" charset="-122"/>
                    <a:ea typeface="隶书" panose="02010509060101010101" pitchFamily="49" charset="-122"/>
                  </a:rPr>
                  <a:t>为图</a:t>
                </a:r>
                <a:r>
                  <a:rPr lang="en-US" altLang="zh-CN" dirty="0">
                    <a:latin typeface="隶书" panose="02010509060101010101" pitchFamily="49" charset="-122"/>
                    <a:ea typeface="隶书" panose="02010509060101010101" pitchFamily="49" charset="-122"/>
                  </a:rPr>
                  <a:t>(a)</a:t>
                </a:r>
                <a:r>
                  <a:rPr lang="zh-CN" altLang="en-US" dirty="0">
                    <a:latin typeface="隶书" panose="02010509060101010101" pitchFamily="49" charset="-122"/>
                    <a:ea typeface="隶书" panose="02010509060101010101" pitchFamily="49" charset="-122"/>
                  </a:rPr>
                  <a:t>的邻接表存储结构），其搜索序列是唯一的。</a:t>
                </a:r>
                <a:endParaRPr lang="en-US" altLang="zh-CN" dirty="0">
                  <a:latin typeface="隶书" panose="02010509060101010101" pitchFamily="49" charset="-122"/>
                  <a:ea typeface="隶书" panose="02010509060101010101" pitchFamily="49" charset="-122"/>
                </a:endParaRPr>
              </a:p>
              <a:p>
                <a:pPr algn="just"/>
                <a:r>
                  <a:rPr lang="zh-CN" altLang="en-US" dirty="0">
                    <a:latin typeface="隶书" panose="02010509060101010101" pitchFamily="49" charset="-122"/>
                    <a:ea typeface="隶书" panose="02010509060101010101" pitchFamily="49" charset="-122"/>
                  </a:rPr>
                  <a:t>   图（</a:t>
                </a:r>
                <a:r>
                  <a:rPr lang="en-US" altLang="zh-CN" dirty="0">
                    <a:latin typeface="隶书" panose="02010509060101010101" pitchFamily="49" charset="-122"/>
                    <a:ea typeface="隶书" panose="02010509060101010101" pitchFamily="49" charset="-122"/>
                  </a:rPr>
                  <a:t>a)</a:t>
                </a:r>
                <a:r>
                  <a:rPr lang="zh-CN" altLang="en-US" dirty="0">
                    <a:latin typeface="隶书" panose="02010509060101010101" pitchFamily="49" charset="-122"/>
                    <a:ea typeface="隶书" panose="02010509060101010101" pitchFamily="49" charset="-122"/>
                  </a:rPr>
                  <a:t>中从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oMath>
                </a14:m>
                <a:r>
                  <a:rPr lang="zh-CN" altLang="en-US" dirty="0">
                    <a:latin typeface="隶书" panose="02010509060101010101" pitchFamily="49" charset="-122"/>
                    <a:ea typeface="隶书" panose="02010509060101010101" pitchFamily="49" charset="-122"/>
                  </a:rPr>
                  <a:t>出发的深度优先搜索序列为：</a:t>
                </a:r>
                <a:endParaRPr lang="en-US" altLang="zh-CN" dirty="0">
                  <a:latin typeface="隶书" panose="02010509060101010101" pitchFamily="49" charset="-122"/>
                  <a:ea typeface="隶书" panose="02010509060101010101" pitchFamily="49" charset="-122"/>
                </a:endParaRPr>
              </a:p>
              <a:p>
                <a:pPr algn="just"/>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4</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8</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5</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6</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3</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7</m:t>
                          </m:r>
                        </m:sub>
                      </m:sSub>
                    </m:oMath>
                  </m:oMathPara>
                </a14:m>
                <a:endParaRPr lang="en-US" altLang="zh-CN"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95536" y="2643758"/>
                <a:ext cx="5184576" cy="1477328"/>
              </a:xfrm>
              <a:prstGeom prst="rect">
                <a:avLst/>
              </a:prstGeom>
              <a:blipFill rotWithShape="0">
                <a:blip r:embed="rId5"/>
                <a:stretch>
                  <a:fillRect l="-1059" t="-2479" r="-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655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深度优先搜索算法</a:t>
            </a:r>
            <a:r>
              <a:rPr lang="en-US" altLang="zh-CN" dirty="0"/>
              <a:t>(</a:t>
            </a:r>
            <a:r>
              <a:rPr lang="zh-CN" altLang="en-US" dirty="0"/>
              <a:t>邻接表存储）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59582"/>
                <a:ext cx="7137400" cy="3507876"/>
              </a:xfrm>
            </p:spPr>
            <p:txBody>
              <a:bodyPr/>
              <a:lstStyle/>
              <a:p>
                <a:pPr>
                  <a:lnSpc>
                    <a:spcPts val="2500"/>
                  </a:lnSpc>
                  <a:spcBef>
                    <a:spcPts val="0"/>
                  </a:spcBef>
                </a:pP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visited[</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MaxVex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访问标志数组，初始时所有元素值为</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0</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5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void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ALGraph</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::DFS(</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 </a:t>
                </a:r>
              </a:p>
              <a:p>
                <a:pPr>
                  <a:lnSpc>
                    <a:spcPts val="25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t>以</a:t>
                </a:r>
                <a14:m>
                  <m:oMath xmlns:m="http://schemas.openxmlformats.org/officeDocument/2006/math">
                    <m:r>
                      <m:rPr>
                        <m:sty m:val="p"/>
                      </m:rPr>
                      <a:rPr lang="en-US" altLang="zh-CN" sz="1600">
                        <a:latin typeface="Cambria Math" panose="02040503050406030204" pitchFamily="18" charset="0"/>
                      </a:rPr>
                      <m:t>v</m:t>
                    </m:r>
                  </m:oMath>
                </a14:m>
                <a:r>
                  <a:rPr lang="zh-CN" altLang="zh-CN" sz="1600" dirty="0"/>
                  <a:t>为初始点的连通分量的深度优先搜索算法如下：</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5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ArcNode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*p;</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5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h=</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5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cout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&lt;&lt;v;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访问该顶点</a:t>
                </a:r>
              </a:p>
              <a:p>
                <a:pPr>
                  <a:lnSpc>
                    <a:spcPts val="25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visited[h]=1;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置访问标记为</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5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for(p=</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firstarc;p;p</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nextarc</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5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if(visited[p-&gt;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]==0)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若</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顶点未访问，递归访问其邻接点</a:t>
                </a:r>
              </a:p>
              <a:p>
                <a:pPr>
                  <a:lnSpc>
                    <a:spcPts val="25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DFS(</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s</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[p-&gt;</a:t>
                </a:r>
                <a:r>
                  <a:rPr lang="en-US" altLang="zh-CN" sz="1800"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].data);</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500"/>
                  </a:lnSpc>
                  <a:spcBef>
                    <a:spcPts val="0"/>
                  </a:spcBef>
                </a:pPr>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8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500"/>
                  </a:lnSpc>
                  <a:spcBef>
                    <a:spcPts val="0"/>
                  </a:spcBef>
                </a:pPr>
                <a:endParaRPr lang="zh-CN" altLang="en-US" sz="1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59582"/>
                <a:ext cx="7137400" cy="3507876"/>
              </a:xfrm>
              <a:blipFill rotWithShape="0">
                <a:blip r:embed="rId2"/>
                <a:stretch>
                  <a:fillRect l="-854" b="-4000"/>
                </a:stretch>
              </a:blipFill>
            </p:spPr>
            <p:txBody>
              <a:bodyPr/>
              <a:lstStyle/>
              <a:p>
                <a:r>
                  <a:rPr lang="zh-CN" altLang="en-US">
                    <a:noFill/>
                  </a:rPr>
                  <a:t> </a:t>
                </a:r>
              </a:p>
            </p:txBody>
          </p:sp>
        </mc:Fallback>
      </mc:AlternateContent>
      <p:sp>
        <p:nvSpPr>
          <p:cNvPr id="4" name="文本框 3"/>
          <p:cNvSpPr txBox="1"/>
          <p:nvPr/>
        </p:nvSpPr>
        <p:spPr>
          <a:xfrm>
            <a:off x="4211960" y="987574"/>
            <a:ext cx="4392488" cy="3108543"/>
          </a:xfrm>
          <a:prstGeom prst="rect">
            <a:avLst/>
          </a:prstGeom>
          <a:solidFill>
            <a:schemeClr val="accent2"/>
          </a:solidFill>
        </p:spPr>
        <p:txBody>
          <a:bodyPr wrap="square" rtlCol="0">
            <a:spAutoFit/>
          </a:bodyPr>
          <a:lstStyle/>
          <a:p>
            <a:r>
              <a:rPr lang="en-US" altLang="zh-CN" dirty="0"/>
              <a:t>void </a:t>
            </a:r>
            <a:r>
              <a:rPr lang="en-US" altLang="zh-CN" dirty="0" err="1"/>
              <a:t>ALGraph</a:t>
            </a:r>
            <a:r>
              <a:rPr lang="en-US" altLang="zh-CN" dirty="0"/>
              <a:t>::</a:t>
            </a:r>
            <a:r>
              <a:rPr lang="en-US" altLang="zh-CN" dirty="0" err="1"/>
              <a:t>DFSTraverse</a:t>
            </a:r>
            <a:r>
              <a:rPr lang="en-US" altLang="zh-CN" dirty="0"/>
              <a:t>(){  </a:t>
            </a:r>
          </a:p>
          <a:p>
            <a:r>
              <a:rPr lang="en-US" altLang="zh-CN" sz="1600" dirty="0"/>
              <a:t>    //</a:t>
            </a:r>
            <a:r>
              <a:rPr lang="zh-CN" altLang="zh-CN" sz="1600" dirty="0"/>
              <a:t>对图作深度优先搜索</a:t>
            </a:r>
          </a:p>
          <a:p>
            <a:r>
              <a:rPr lang="en-US" altLang="zh-CN" dirty="0"/>
              <a:t>   </a:t>
            </a:r>
            <a:r>
              <a:rPr lang="en-US" altLang="zh-CN" dirty="0" err="1"/>
              <a:t>int</a:t>
            </a:r>
            <a:r>
              <a:rPr lang="en-US" altLang="zh-CN" dirty="0"/>
              <a:t> </a:t>
            </a:r>
            <a:r>
              <a:rPr lang="en-US" altLang="zh-CN" dirty="0" err="1"/>
              <a:t>i</a:t>
            </a:r>
            <a:r>
              <a:rPr lang="en-US" altLang="zh-CN" dirty="0"/>
              <a:t>;</a:t>
            </a:r>
            <a:endParaRPr lang="zh-CN" altLang="zh-CN" dirty="0"/>
          </a:p>
          <a:p>
            <a:r>
              <a:rPr lang="en-US" altLang="zh-CN" dirty="0"/>
              <a:t>   for(</a:t>
            </a:r>
            <a:r>
              <a:rPr lang="en-US" altLang="zh-CN" dirty="0" err="1"/>
              <a:t>i</a:t>
            </a:r>
            <a:r>
              <a:rPr lang="en-US" altLang="zh-CN" dirty="0"/>
              <a:t>=0;i&lt;</a:t>
            </a:r>
            <a:r>
              <a:rPr lang="en-US" altLang="zh-CN" dirty="0" err="1"/>
              <a:t>ag.vexnum;i</a:t>
            </a:r>
            <a:r>
              <a:rPr lang="en-US" altLang="zh-CN" dirty="0"/>
              <a:t>++)</a:t>
            </a:r>
            <a:endParaRPr lang="zh-CN" altLang="zh-CN" dirty="0"/>
          </a:p>
          <a:p>
            <a:r>
              <a:rPr lang="en-US" altLang="zh-CN" dirty="0"/>
              <a:t>      visited[</a:t>
            </a:r>
            <a:r>
              <a:rPr lang="en-US" altLang="zh-CN" dirty="0" err="1"/>
              <a:t>i</a:t>
            </a:r>
            <a:r>
              <a:rPr lang="en-US" altLang="zh-CN" dirty="0"/>
              <a:t>]=0</a:t>
            </a:r>
            <a:r>
              <a:rPr lang="en-US" altLang="zh-CN" sz="1600" dirty="0"/>
              <a:t>;           //</a:t>
            </a:r>
            <a:r>
              <a:rPr lang="zh-CN" altLang="zh-CN" sz="1600" dirty="0"/>
              <a:t>访问标志初始化</a:t>
            </a:r>
          </a:p>
          <a:p>
            <a:r>
              <a:rPr lang="en-US" altLang="zh-CN" dirty="0"/>
              <a:t>   for(</a:t>
            </a:r>
            <a:r>
              <a:rPr lang="en-US" altLang="zh-CN" dirty="0" err="1"/>
              <a:t>i</a:t>
            </a:r>
            <a:r>
              <a:rPr lang="en-US" altLang="zh-CN" dirty="0"/>
              <a:t>=0;i&lt;</a:t>
            </a:r>
            <a:r>
              <a:rPr lang="en-US" altLang="zh-CN" dirty="0" err="1"/>
              <a:t>ag.vexnum;i</a:t>
            </a:r>
            <a:r>
              <a:rPr lang="en-US" altLang="zh-CN" dirty="0"/>
              <a:t>++)</a:t>
            </a:r>
            <a:endParaRPr lang="zh-CN" altLang="zh-CN" dirty="0"/>
          </a:p>
          <a:p>
            <a:r>
              <a:rPr lang="en-US" altLang="zh-CN" dirty="0"/>
              <a:t>     if(!visited[</a:t>
            </a:r>
            <a:r>
              <a:rPr lang="en-US" altLang="zh-CN" dirty="0" err="1"/>
              <a:t>i</a:t>
            </a:r>
            <a:r>
              <a:rPr lang="en-US" altLang="zh-CN" dirty="0"/>
              <a:t>])   </a:t>
            </a:r>
            <a:r>
              <a:rPr lang="en-US" altLang="zh-CN" sz="1400" dirty="0"/>
              <a:t>//</a:t>
            </a:r>
            <a:r>
              <a:rPr lang="zh-CN" altLang="zh-CN" sz="1400" dirty="0"/>
              <a:t>对尚未访问的顶点调用</a:t>
            </a:r>
            <a:r>
              <a:rPr lang="en-US" altLang="zh-CN" sz="1400" dirty="0"/>
              <a:t>DFS</a:t>
            </a:r>
            <a:endParaRPr lang="zh-CN" altLang="zh-CN" sz="1400" dirty="0"/>
          </a:p>
          <a:p>
            <a:r>
              <a:rPr lang="en-US" altLang="zh-CN" dirty="0"/>
              <a:t>        DFS(</a:t>
            </a:r>
            <a:r>
              <a:rPr lang="en-US" altLang="zh-CN" dirty="0" err="1"/>
              <a:t>ag.vertices</a:t>
            </a:r>
            <a:r>
              <a:rPr lang="en-US" altLang="zh-CN" dirty="0"/>
              <a:t>[</a:t>
            </a:r>
            <a:r>
              <a:rPr lang="en-US" altLang="zh-CN" dirty="0" err="1"/>
              <a:t>i</a:t>
            </a:r>
            <a:r>
              <a:rPr lang="en-US" altLang="zh-CN" dirty="0"/>
              <a:t>].data);</a:t>
            </a:r>
            <a:endParaRPr lang="zh-CN" altLang="zh-CN" dirty="0"/>
          </a:p>
          <a:p>
            <a:r>
              <a:rPr lang="en-US" altLang="zh-CN" dirty="0"/>
              <a:t>}</a:t>
            </a:r>
            <a:endParaRPr lang="zh-CN" altLang="zh-CN" dirty="0"/>
          </a:p>
          <a:p>
            <a:endParaRPr lang="en-US" altLang="zh-CN" dirty="0"/>
          </a:p>
          <a:p>
            <a:endParaRPr lang="zh-CN" altLang="en-US" dirty="0"/>
          </a:p>
        </p:txBody>
      </p:sp>
    </p:spTree>
    <p:extLst>
      <p:ext uri="{BB962C8B-B14F-4D97-AF65-F5344CB8AC3E}">
        <p14:creationId xmlns:p14="http://schemas.microsoft.com/office/powerpoint/2010/main" val="362263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0" end="0"/>
                                            </p:txEl>
                                          </p:spTgt>
                                        </p:tgtEl>
                                        <p:attrNameLst>
                                          <p:attrName>style.visibility</p:attrName>
                                        </p:attrNameLst>
                                      </p:cBhvr>
                                      <p:to>
                                        <p:strVal val="visible"/>
                                      </p:to>
                                    </p:set>
                                    <p:anim calcmode="lin" valueType="num">
                                      <p:cBhvr additive="base">
                                        <p:cTn id="7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
                                            <p:txEl>
                                              <p:pRg st="1" end="1"/>
                                            </p:txEl>
                                          </p:spTgt>
                                        </p:tgtEl>
                                        <p:attrNameLst>
                                          <p:attrName>style.visibility</p:attrName>
                                        </p:attrNameLst>
                                      </p:cBhvr>
                                      <p:to>
                                        <p:strVal val="visible"/>
                                      </p:to>
                                    </p:set>
                                    <p:anim calcmode="lin" valueType="num">
                                      <p:cBhvr additive="base">
                                        <p:cTn id="8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4">
                                            <p:txEl>
                                              <p:pRg st="2" end="2"/>
                                            </p:txEl>
                                          </p:spTgt>
                                        </p:tgtEl>
                                        <p:attrNameLst>
                                          <p:attrName>style.visibility</p:attrName>
                                        </p:attrNameLst>
                                      </p:cBhvr>
                                      <p:to>
                                        <p:strVal val="visible"/>
                                      </p:to>
                                    </p:set>
                                    <p:anim calcmode="lin" valueType="num">
                                      <p:cBhvr additive="base">
                                        <p:cTn id="8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4">
                                            <p:txEl>
                                              <p:pRg st="3" end="3"/>
                                            </p:txEl>
                                          </p:spTgt>
                                        </p:tgtEl>
                                        <p:attrNameLst>
                                          <p:attrName>style.visibility</p:attrName>
                                        </p:attrNameLst>
                                      </p:cBhvr>
                                      <p:to>
                                        <p:strVal val="visible"/>
                                      </p:to>
                                    </p:set>
                                    <p:anim calcmode="lin" valueType="num">
                                      <p:cBhvr additive="base">
                                        <p:cTn id="9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
                                            <p:txEl>
                                              <p:pRg st="4" end="4"/>
                                            </p:txEl>
                                          </p:spTgt>
                                        </p:tgtEl>
                                        <p:attrNameLst>
                                          <p:attrName>style.visibility</p:attrName>
                                        </p:attrNameLst>
                                      </p:cBhvr>
                                      <p:to>
                                        <p:strVal val="visible"/>
                                      </p:to>
                                    </p:set>
                                    <p:anim calcmode="lin" valueType="num">
                                      <p:cBhvr additive="base">
                                        <p:cTn id="9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4">
                                            <p:txEl>
                                              <p:pRg st="5" end="5"/>
                                            </p:txEl>
                                          </p:spTgt>
                                        </p:tgtEl>
                                        <p:attrNameLst>
                                          <p:attrName>style.visibility</p:attrName>
                                        </p:attrNameLst>
                                      </p:cBhvr>
                                      <p:to>
                                        <p:strVal val="visible"/>
                                      </p:to>
                                    </p:set>
                                    <p:anim calcmode="lin" valueType="num">
                                      <p:cBhvr additive="base">
                                        <p:cTn id="10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4">
                                            <p:txEl>
                                              <p:pRg st="6" end="6"/>
                                            </p:txEl>
                                          </p:spTgt>
                                        </p:tgtEl>
                                        <p:attrNameLst>
                                          <p:attrName>style.visibility</p:attrName>
                                        </p:attrNameLst>
                                      </p:cBhvr>
                                      <p:to>
                                        <p:strVal val="visible"/>
                                      </p:to>
                                    </p:set>
                                    <p:anim calcmode="lin" valueType="num">
                                      <p:cBhvr additive="base">
                                        <p:cTn id="11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
                                            <p:txEl>
                                              <p:pRg st="7" end="7"/>
                                            </p:txEl>
                                          </p:spTgt>
                                        </p:tgtEl>
                                        <p:attrNameLst>
                                          <p:attrName>style.visibility</p:attrName>
                                        </p:attrNameLst>
                                      </p:cBhvr>
                                      <p:to>
                                        <p:strVal val="visible"/>
                                      </p:to>
                                    </p:set>
                                    <p:anim calcmode="lin" valueType="num">
                                      <p:cBhvr additive="base">
                                        <p:cTn id="11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
                                            <p:txEl>
                                              <p:pRg st="8" end="8"/>
                                            </p:txEl>
                                          </p:spTgt>
                                        </p:tgtEl>
                                        <p:attrNameLst>
                                          <p:attrName>style.visibility</p:attrName>
                                        </p:attrNameLst>
                                      </p:cBhvr>
                                      <p:to>
                                        <p:strVal val="visible"/>
                                      </p:to>
                                    </p:set>
                                    <p:anim calcmode="lin" valueType="num">
                                      <p:cBhvr additive="base">
                                        <p:cTn id="11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广度优先搜索算法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9001000" cy="3507876"/>
              </a:xfrm>
            </p:spPr>
            <p:txBody>
              <a:bodyPr/>
              <a:lstStyle/>
              <a:p>
                <a:pPr>
                  <a:lnSpc>
                    <a:spcPts val="2600"/>
                  </a:lnSpc>
                  <a:spcBef>
                    <a:spcPts val="0"/>
                  </a:spcBef>
                </a:pPr>
                <a:r>
                  <a:rPr lang="zh-CN" altLang="zh-CN" sz="1800" dirty="0">
                    <a:latin typeface="隶书" panose="02010509060101010101" pitchFamily="49" charset="-122"/>
                    <a:ea typeface="隶书" panose="02010509060101010101" pitchFamily="49" charset="-122"/>
                  </a:rPr>
                  <a:t>广度优先搜索类似于树的层次遍历方法，其搜索过程如下：</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）访问初始顶点</a:t>
                </a:r>
                <a14:m>
                  <m:oMath xmlns:m="http://schemas.openxmlformats.org/officeDocument/2006/math">
                    <m:r>
                      <m:rPr>
                        <m:sty m:val="p"/>
                      </m:rPr>
                      <a:rPr lang="en-US" altLang="zh-CN" sz="1800">
                        <a:latin typeface="Cambria Math" panose="02040503050406030204" pitchFamily="18" charset="0"/>
                      </a:rPr>
                      <m:t>v</m:t>
                    </m:r>
                  </m:oMath>
                </a14:m>
                <a:r>
                  <a:rPr lang="zh-CN" altLang="zh-CN" sz="1800" dirty="0">
                    <a:latin typeface="隶书" panose="02010509060101010101" pitchFamily="49" charset="-122"/>
                    <a:ea typeface="隶书" panose="02010509060101010101" pitchFamily="49" charset="-122"/>
                  </a:rPr>
                  <a:t>；</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）访问与</a:t>
                </a:r>
                <a14:m>
                  <m:oMath xmlns:m="http://schemas.openxmlformats.org/officeDocument/2006/math">
                    <m:r>
                      <m:rPr>
                        <m:sty m:val="p"/>
                      </m:rPr>
                      <a:rPr lang="en-US" altLang="zh-CN" sz="1800">
                        <a:latin typeface="Cambria Math" panose="02040503050406030204" pitchFamily="18" charset="0"/>
                      </a:rPr>
                      <m:t>v</m:t>
                    </m:r>
                  </m:oMath>
                </a14:m>
                <a:r>
                  <a:rPr lang="zh-CN" altLang="zh-CN" sz="1800" dirty="0">
                    <a:latin typeface="隶书" panose="02010509060101010101" pitchFamily="49" charset="-122"/>
                    <a:ea typeface="隶书" panose="02010509060101010101" pitchFamily="49" charset="-122"/>
                  </a:rPr>
                  <a:t>相邻的所有未被访问的邻接点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𝑤</m:t>
                        </m:r>
                      </m:e>
                      <m:sub>
                        <m:r>
                          <a:rPr lang="en-US" altLang="zh-CN" sz="1800" i="1">
                            <a:latin typeface="Cambria Math" panose="02040503050406030204" pitchFamily="18" charset="0"/>
                          </a:rPr>
                          <m:t>𝑘</m:t>
                        </m:r>
                      </m:sub>
                    </m:sSub>
                  </m:oMath>
                </a14:m>
                <a:r>
                  <a:rPr lang="zh-CN" altLang="zh-CN" sz="1800" dirty="0">
                    <a:latin typeface="隶书" panose="02010509060101010101" pitchFamily="49" charset="-122"/>
                    <a:ea typeface="隶书" panose="02010509060101010101" pitchFamily="49" charset="-122"/>
                  </a:rPr>
                  <a:t>；</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）依次从这些邻接点出发，访问它们的所有未被访问的邻接点；</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）依此类推，直到连通图中所有访问过的顶点的邻接点都被访问；</a:t>
                </a:r>
              </a:p>
              <a:p>
                <a:pPr>
                  <a:lnSpc>
                    <a:spcPts val="2600"/>
                  </a:lnSpc>
                  <a:spcBef>
                    <a:spcPts val="0"/>
                  </a:spcBef>
                </a:pPr>
                <a:r>
                  <a:rPr lang="zh-CN" altLang="zh-CN" sz="1800" dirty="0">
                    <a:latin typeface="隶书" panose="02010509060101010101" pitchFamily="49" charset="-122"/>
                    <a:ea typeface="隶书" panose="02010509060101010101" pitchFamily="49" charset="-122"/>
                  </a:rPr>
                  <a:t>以上为连通图的搜索算法，若图为非连通图，则还需增加（</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）若图中尚有未被访问过的项点，则另选图中一个未曾访问过的顶点作为初始点，重复上述过程，直到图中所有顶点均被访问为止。</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9001000" cy="3507876"/>
              </a:xfrm>
              <a:blipFill rotWithShape="0">
                <a:blip r:embed="rId2"/>
                <a:stretch>
                  <a:fillRect l="-745" t="-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330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广度优先搜索算法示例</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4896543" cy="2155698"/>
              </a:xfrm>
            </p:spPr>
            <p:txBody>
              <a:bodyPr/>
              <a:lstStyle/>
              <a:p>
                <a:pPr algn="just">
                  <a:lnSpc>
                    <a:spcPts val="2600"/>
                  </a:lnSpc>
                  <a:spcBef>
                    <a:spcPts val="0"/>
                  </a:spcBef>
                </a:pPr>
                <a:r>
                  <a:rPr lang="zh-CN" altLang="zh-CN" sz="1800" dirty="0">
                    <a:latin typeface="隶书" panose="02010509060101010101" pitchFamily="49" charset="-122"/>
                    <a:ea typeface="隶书" panose="02010509060101010101" pitchFamily="49" charset="-122"/>
                  </a:rPr>
                  <a:t>由于图是一种多对多的网状结构，所以深度优先搜索序列不一定唯一。例如，例如</a:t>
                </a:r>
                <a:r>
                  <a:rPr lang="zh-CN" altLang="en-US"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所示的无向图，</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6</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7</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8</m:t>
                        </m:r>
                      </m:sub>
                    </m:sSub>
                  </m:oMath>
                </a14:m>
                <a:r>
                  <a:rPr lang="zh-CN" altLang="zh-CN" sz="1800" dirty="0">
                    <a:latin typeface="隶书" panose="02010509060101010101" pitchFamily="49" charset="-122"/>
                    <a:ea typeface="隶书" panose="02010509060101010101" pitchFamily="49" charset="-122"/>
                  </a:rPr>
                  <a:t>或</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7</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6</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8</m:t>
                        </m:r>
                      </m:sub>
                    </m:sSub>
                  </m:oMath>
                </a14:m>
                <a:r>
                  <a:rPr lang="zh-CN" altLang="zh-CN" sz="1800" dirty="0">
                    <a:latin typeface="隶书" panose="02010509060101010101" pitchFamily="49" charset="-122"/>
                    <a:ea typeface="隶书" panose="02010509060101010101" pitchFamily="49" charset="-122"/>
                  </a:rPr>
                  <a:t>等均是从顶点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出发的广度优先搜索序列</a:t>
                </a:r>
                <a:r>
                  <a:rPr lang="zh-CN" altLang="en-US" sz="1800" dirty="0">
                    <a:latin typeface="隶书" panose="02010509060101010101" pitchFamily="49" charset="-122"/>
                    <a:ea typeface="隶书" panose="02010509060101010101" pitchFamily="49" charset="-122"/>
                  </a:rPr>
                  <a:t>。</a:t>
                </a:r>
                <a:endParaRPr lang="zh-CN" altLang="en-US"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4896543" cy="2155698"/>
              </a:xfrm>
              <a:blipFill rotWithShape="0">
                <a:blip r:embed="rId2"/>
                <a:stretch>
                  <a:fillRect l="-1370" t="-1700" r="-149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084168" y="193351"/>
            <a:ext cx="2022793" cy="2492672"/>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251520" y="3147814"/>
                <a:ext cx="4824536" cy="1754326"/>
              </a:xfrm>
              <a:prstGeom prst="rect">
                <a:avLst/>
              </a:prstGeom>
              <a:noFill/>
            </p:spPr>
            <p:txBody>
              <a:bodyPr wrap="square" rtlCol="0">
                <a:spAutoFit/>
              </a:bodyPr>
              <a:lstStyle/>
              <a:p>
                <a:pPr algn="just"/>
                <a:r>
                  <a:rPr lang="zh-CN" altLang="en-US" dirty="0">
                    <a:latin typeface="隶书" panose="02010509060101010101" pitchFamily="49" charset="-122"/>
                    <a:ea typeface="隶书" panose="02010509060101010101" pitchFamily="49" charset="-122"/>
                  </a:rPr>
                  <a:t>   但一旦图的存储结构确定后（如图</a:t>
                </a:r>
                <a:r>
                  <a:rPr lang="en-US" altLang="zh-CN" dirty="0">
                    <a:latin typeface="隶书" panose="02010509060101010101" pitchFamily="49" charset="-122"/>
                    <a:ea typeface="隶书" panose="02010509060101010101" pitchFamily="49" charset="-122"/>
                  </a:rPr>
                  <a:t>(b)</a:t>
                </a:r>
                <a:r>
                  <a:rPr lang="zh-CN" altLang="en-US" dirty="0">
                    <a:latin typeface="隶书" panose="02010509060101010101" pitchFamily="49" charset="-122"/>
                    <a:ea typeface="隶书" panose="02010509060101010101" pitchFamily="49" charset="-122"/>
                  </a:rPr>
                  <a:t>为图</a:t>
                </a:r>
                <a:r>
                  <a:rPr lang="en-US" altLang="zh-CN" dirty="0">
                    <a:latin typeface="隶书" panose="02010509060101010101" pitchFamily="49" charset="-122"/>
                    <a:ea typeface="隶书" panose="02010509060101010101" pitchFamily="49" charset="-122"/>
                  </a:rPr>
                  <a:t>(a)</a:t>
                </a:r>
                <a:r>
                  <a:rPr lang="zh-CN" altLang="en-US" dirty="0">
                    <a:latin typeface="隶书" panose="02010509060101010101" pitchFamily="49" charset="-122"/>
                    <a:ea typeface="隶书" panose="02010509060101010101" pitchFamily="49" charset="-122"/>
                  </a:rPr>
                  <a:t>的邻接表存储结构），其搜索序列是唯一的。</a:t>
                </a:r>
                <a:endParaRPr lang="en-US" altLang="zh-CN" dirty="0">
                  <a:latin typeface="隶书" panose="02010509060101010101" pitchFamily="49" charset="-122"/>
                  <a:ea typeface="隶书" panose="02010509060101010101" pitchFamily="49" charset="-122"/>
                </a:endParaRPr>
              </a:p>
              <a:p>
                <a:pPr algn="just"/>
                <a:r>
                  <a:rPr lang="zh-CN" altLang="en-US" dirty="0">
                    <a:latin typeface="隶书" panose="02010509060101010101" pitchFamily="49" charset="-122"/>
                    <a:ea typeface="隶书" panose="02010509060101010101" pitchFamily="49" charset="-122"/>
                  </a:rPr>
                  <a:t>   图（</a:t>
                </a:r>
                <a:r>
                  <a:rPr lang="en-US" altLang="zh-CN" dirty="0">
                    <a:latin typeface="隶书" panose="02010509060101010101" pitchFamily="49" charset="-122"/>
                    <a:ea typeface="隶书" panose="02010509060101010101" pitchFamily="49" charset="-122"/>
                  </a:rPr>
                  <a:t>a)</a:t>
                </a:r>
                <a:r>
                  <a:rPr lang="zh-CN" altLang="en-US" dirty="0">
                    <a:latin typeface="隶书" panose="02010509060101010101" pitchFamily="49" charset="-122"/>
                    <a:ea typeface="隶书" panose="02010509060101010101" pitchFamily="49" charset="-122"/>
                  </a:rPr>
                  <a:t>中从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oMath>
                </a14:m>
                <a:r>
                  <a:rPr lang="zh-CN" altLang="en-US" dirty="0">
                    <a:latin typeface="隶书" panose="02010509060101010101" pitchFamily="49" charset="-122"/>
                    <a:ea typeface="隶书" panose="02010509060101010101" pitchFamily="49" charset="-122"/>
                  </a:rPr>
                  <a:t>出发的深度优先搜索序列为：</a:t>
                </a:r>
                <a:endParaRPr lang="en-US" altLang="zh-CN" dirty="0">
                  <a:latin typeface="隶书" panose="02010509060101010101" pitchFamily="49" charset="-122"/>
                  <a:ea typeface="隶书" panose="02010509060101010101" pitchFamily="49" charset="-122"/>
                </a:endParaRPr>
              </a:p>
              <a:p>
                <a:pPr algn="just"/>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3</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4</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5</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6</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7</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8</m:t>
                          </m:r>
                        </m:sub>
                      </m:sSub>
                    </m:oMath>
                  </m:oMathPara>
                </a14:m>
                <a:endParaRPr lang="en-US" altLang="zh-CN"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51520" y="3147814"/>
                <a:ext cx="4824536" cy="1754326"/>
              </a:xfrm>
              <a:prstGeom prst="rect">
                <a:avLst/>
              </a:prstGeom>
              <a:blipFill rotWithShape="0">
                <a:blip r:embed="rId4"/>
                <a:stretch>
                  <a:fillRect l="-1010" t="-1736" r="-5682"/>
                </a:stretch>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5868144" y="2710009"/>
            <a:ext cx="2880320" cy="2143613"/>
          </a:xfrm>
          <a:prstGeom prst="rect">
            <a:avLst/>
          </a:prstGeom>
        </p:spPr>
      </p:pic>
    </p:spTree>
    <p:extLst>
      <p:ext uri="{BB962C8B-B14F-4D97-AF65-F5344CB8AC3E}">
        <p14:creationId xmlns:p14="http://schemas.microsoft.com/office/powerpoint/2010/main" val="404503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广度优先搜索算法</a:t>
            </a:r>
          </a:p>
        </p:txBody>
      </p:sp>
      <p:sp>
        <p:nvSpPr>
          <p:cNvPr id="3" name="内容占位符 2"/>
          <p:cNvSpPr>
            <a:spLocks noGrp="1"/>
          </p:cNvSpPr>
          <p:nvPr>
            <p:ph sz="quarter" idx="11"/>
          </p:nvPr>
        </p:nvSpPr>
        <p:spPr>
          <a:xfrm>
            <a:off x="232673" y="843558"/>
            <a:ext cx="7137400" cy="3507876"/>
          </a:xfrm>
        </p:spPr>
        <p:txBody>
          <a:bodyPr/>
          <a:lstStyle/>
          <a:p>
            <a:pPr>
              <a:lnSpc>
                <a:spcPct val="100000"/>
              </a:lnSpc>
              <a:spcBef>
                <a:spcPts val="0"/>
              </a:spcBef>
            </a:pP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visited[</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MaxVex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void BFS(</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以</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为初始点的连通分量的广度优先搜索</a:t>
            </a: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h=</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ArcNode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*p;</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LinkQueue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lq</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调用构造函数，初始化空队列</a:t>
            </a: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lq.EnQueue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visited[h]=1;</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while(!</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lq.EmptyQueue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lq.DeQueue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cout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&lt;&lt;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[h].data;</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for(p=</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firstarc;p;p</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nextarc</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if(!visited[p-&gt;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未被访问的邻接点依次入队</a:t>
            </a: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lq.EnQueue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visited[p-&gt;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endParaRPr lang="zh-CN" altLang="en-US" sz="1600" dirty="0"/>
          </a:p>
        </p:txBody>
      </p:sp>
      <p:sp>
        <p:nvSpPr>
          <p:cNvPr id="4" name="文本框 3"/>
          <p:cNvSpPr txBox="1"/>
          <p:nvPr/>
        </p:nvSpPr>
        <p:spPr>
          <a:xfrm>
            <a:off x="4274543" y="843558"/>
            <a:ext cx="4752528" cy="3139321"/>
          </a:xfrm>
          <a:prstGeom prst="rect">
            <a:avLst/>
          </a:prstGeom>
          <a:solidFill>
            <a:schemeClr val="accent2"/>
          </a:solidFill>
        </p:spPr>
        <p:txBody>
          <a:bodyPr wrap="square" rtlCol="0">
            <a:spAutoFit/>
          </a:bodyPr>
          <a:lstStyle/>
          <a:p>
            <a:r>
              <a:rPr lang="en-US" altLang="zh-CN" dirty="0"/>
              <a:t>void </a:t>
            </a:r>
            <a:r>
              <a:rPr lang="en-US" altLang="zh-CN" dirty="0" err="1"/>
              <a:t>ALGraph</a:t>
            </a:r>
            <a:r>
              <a:rPr lang="en-US" altLang="zh-CN" dirty="0"/>
              <a:t>::</a:t>
            </a:r>
            <a:r>
              <a:rPr lang="en-US" altLang="zh-CN" dirty="0" err="1"/>
              <a:t>BFSTraverse</a:t>
            </a:r>
            <a:r>
              <a:rPr lang="en-US" altLang="zh-CN" dirty="0"/>
              <a:t>(){      </a:t>
            </a:r>
          </a:p>
          <a:p>
            <a:r>
              <a:rPr lang="en-US" altLang="zh-CN" dirty="0"/>
              <a:t>   //</a:t>
            </a:r>
            <a:r>
              <a:rPr lang="zh-CN" altLang="zh-CN" dirty="0"/>
              <a:t>对图作广度优先搜索</a:t>
            </a:r>
          </a:p>
          <a:p>
            <a:r>
              <a:rPr lang="en-US" altLang="zh-CN" dirty="0"/>
              <a:t>   </a:t>
            </a:r>
            <a:r>
              <a:rPr lang="en-US" altLang="zh-CN" dirty="0" err="1"/>
              <a:t>int</a:t>
            </a:r>
            <a:r>
              <a:rPr lang="en-US" altLang="zh-CN" dirty="0"/>
              <a:t> </a:t>
            </a:r>
            <a:r>
              <a:rPr lang="en-US" altLang="zh-CN" dirty="0" err="1"/>
              <a:t>i</a:t>
            </a:r>
            <a:r>
              <a:rPr lang="en-US" altLang="zh-CN" dirty="0"/>
              <a:t>;</a:t>
            </a:r>
            <a:endParaRPr lang="zh-CN" altLang="zh-CN" dirty="0"/>
          </a:p>
          <a:p>
            <a:r>
              <a:rPr lang="en-US" altLang="zh-CN" dirty="0"/>
              <a:t>   for(</a:t>
            </a:r>
            <a:r>
              <a:rPr lang="en-US" altLang="zh-CN" dirty="0" err="1"/>
              <a:t>i</a:t>
            </a:r>
            <a:r>
              <a:rPr lang="en-US" altLang="zh-CN" dirty="0"/>
              <a:t>=0;i&lt;</a:t>
            </a:r>
            <a:r>
              <a:rPr lang="en-US" altLang="zh-CN" dirty="0" err="1"/>
              <a:t>ag.vexnum;i</a:t>
            </a:r>
            <a:r>
              <a:rPr lang="en-US" altLang="zh-CN" dirty="0"/>
              <a:t>++)</a:t>
            </a:r>
            <a:endParaRPr lang="zh-CN" altLang="zh-CN" dirty="0"/>
          </a:p>
          <a:p>
            <a:r>
              <a:rPr lang="en-US" altLang="zh-CN" dirty="0"/>
              <a:t>      visited[</a:t>
            </a:r>
            <a:r>
              <a:rPr lang="en-US" altLang="zh-CN" dirty="0" err="1"/>
              <a:t>i</a:t>
            </a:r>
            <a:r>
              <a:rPr lang="en-US" altLang="zh-CN" dirty="0"/>
              <a:t>]=0;        //</a:t>
            </a:r>
            <a:r>
              <a:rPr lang="zh-CN" altLang="zh-CN" dirty="0"/>
              <a:t>访问标志数组初始化</a:t>
            </a:r>
          </a:p>
          <a:p>
            <a:r>
              <a:rPr lang="en-US" altLang="zh-CN" dirty="0"/>
              <a:t>   for(</a:t>
            </a:r>
            <a:r>
              <a:rPr lang="en-US" altLang="zh-CN" dirty="0" err="1"/>
              <a:t>i</a:t>
            </a:r>
            <a:r>
              <a:rPr lang="en-US" altLang="zh-CN" dirty="0"/>
              <a:t>=0;i&lt;</a:t>
            </a:r>
            <a:r>
              <a:rPr lang="en-US" altLang="zh-CN" dirty="0" err="1"/>
              <a:t>ag.vexnum;i</a:t>
            </a:r>
            <a:r>
              <a:rPr lang="en-US" altLang="zh-CN" dirty="0"/>
              <a:t>++)</a:t>
            </a:r>
            <a:endParaRPr lang="zh-CN" altLang="zh-CN" dirty="0"/>
          </a:p>
          <a:p>
            <a:r>
              <a:rPr lang="en-US" altLang="zh-CN" dirty="0"/>
              <a:t>     if(!visited[</a:t>
            </a:r>
            <a:r>
              <a:rPr lang="en-US" altLang="zh-CN" dirty="0" err="1"/>
              <a:t>i</a:t>
            </a:r>
            <a:r>
              <a:rPr lang="en-US" altLang="zh-CN" dirty="0"/>
              <a:t>])   //</a:t>
            </a:r>
            <a:r>
              <a:rPr lang="zh-CN" altLang="zh-CN" dirty="0"/>
              <a:t>对尚未访问的顶点调用</a:t>
            </a:r>
            <a:r>
              <a:rPr lang="en-US" altLang="zh-CN" dirty="0"/>
              <a:t>DFS</a:t>
            </a:r>
            <a:endParaRPr lang="zh-CN" altLang="zh-CN" dirty="0"/>
          </a:p>
          <a:p>
            <a:r>
              <a:rPr lang="en-US" altLang="zh-CN" dirty="0"/>
              <a:t>        BFS(</a:t>
            </a:r>
            <a:r>
              <a:rPr lang="en-US" altLang="zh-CN" dirty="0" err="1"/>
              <a:t>ag.vertices</a:t>
            </a:r>
            <a:r>
              <a:rPr lang="en-US" altLang="zh-CN" dirty="0"/>
              <a:t>[</a:t>
            </a:r>
            <a:r>
              <a:rPr lang="en-US" altLang="zh-CN" dirty="0" err="1"/>
              <a:t>i</a:t>
            </a:r>
            <a:r>
              <a:rPr lang="en-US" altLang="zh-CN" dirty="0"/>
              <a:t>].data);</a:t>
            </a:r>
            <a:endParaRPr lang="zh-CN" altLang="zh-CN" dirty="0"/>
          </a:p>
          <a:p>
            <a:r>
              <a:rPr lang="en-US" altLang="zh-CN" dirty="0"/>
              <a:t>}</a:t>
            </a:r>
          </a:p>
          <a:p>
            <a:endParaRPr lang="en-US" altLang="zh-CN" dirty="0"/>
          </a:p>
          <a:p>
            <a:endParaRPr lang="en-US" altLang="zh-CN" dirty="0"/>
          </a:p>
        </p:txBody>
      </p:sp>
    </p:spTree>
    <p:extLst>
      <p:ext uri="{BB962C8B-B14F-4D97-AF65-F5344CB8AC3E}">
        <p14:creationId xmlns:p14="http://schemas.microsoft.com/office/powerpoint/2010/main" val="33547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
                                        </p:tgtEl>
                                        <p:attrNameLst>
                                          <p:attrName>style.visibility</p:attrName>
                                        </p:attrNameLst>
                                      </p:cBhvr>
                                      <p:to>
                                        <p:strVal val="visible"/>
                                      </p:to>
                                    </p:set>
                                    <p:anim calcmode="lin" valueType="num">
                                      <p:cBhvr additive="base">
                                        <p:cTn id="109" dur="500" fill="hold"/>
                                        <p:tgtEl>
                                          <p:spTgt spid="4"/>
                                        </p:tgtEl>
                                        <p:attrNameLst>
                                          <p:attrName>ppt_x</p:attrName>
                                        </p:attrNameLst>
                                      </p:cBhvr>
                                      <p:tavLst>
                                        <p:tav tm="0">
                                          <p:val>
                                            <p:strVal val="#ppt_x"/>
                                          </p:val>
                                        </p:tav>
                                        <p:tav tm="100000">
                                          <p:val>
                                            <p:strVal val="#ppt_x"/>
                                          </p:val>
                                        </p:tav>
                                      </p:tavLst>
                                    </p:anim>
                                    <p:anim calcmode="lin" valueType="num">
                                      <p:cBhvr additive="base">
                                        <p:cTn id="11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4">
                                            <p:txEl>
                                              <p:pRg st="0" end="0"/>
                                            </p:txEl>
                                          </p:spTgt>
                                        </p:tgtEl>
                                        <p:attrNameLst>
                                          <p:attrName>style.visibility</p:attrName>
                                        </p:attrNameLst>
                                      </p:cBhvr>
                                      <p:to>
                                        <p:strVal val="visible"/>
                                      </p:to>
                                    </p:set>
                                    <p:anim calcmode="lin" valueType="num">
                                      <p:cBhvr additive="base">
                                        <p:cTn id="1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
                                            <p:txEl>
                                              <p:pRg st="1" end="1"/>
                                            </p:txEl>
                                          </p:spTgt>
                                        </p:tgtEl>
                                        <p:attrNameLst>
                                          <p:attrName>style.visibility</p:attrName>
                                        </p:attrNameLst>
                                      </p:cBhvr>
                                      <p:to>
                                        <p:strVal val="visible"/>
                                      </p:to>
                                    </p:set>
                                    <p:anim calcmode="lin" valueType="num">
                                      <p:cBhvr additive="base">
                                        <p:cTn id="1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4">
                                            <p:txEl>
                                              <p:pRg st="2" end="2"/>
                                            </p:txEl>
                                          </p:spTgt>
                                        </p:tgtEl>
                                        <p:attrNameLst>
                                          <p:attrName>style.visibility</p:attrName>
                                        </p:attrNameLst>
                                      </p:cBhvr>
                                      <p:to>
                                        <p:strVal val="visible"/>
                                      </p:to>
                                    </p:set>
                                    <p:anim calcmode="lin" valueType="num">
                                      <p:cBhvr additive="base">
                                        <p:cTn id="1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4">
                                            <p:txEl>
                                              <p:pRg st="3" end="3"/>
                                            </p:txEl>
                                          </p:spTgt>
                                        </p:tgtEl>
                                        <p:attrNameLst>
                                          <p:attrName>style.visibility</p:attrName>
                                        </p:attrNameLst>
                                      </p:cBhvr>
                                      <p:to>
                                        <p:strVal val="visible"/>
                                      </p:to>
                                    </p:set>
                                    <p:anim calcmode="lin" valueType="num">
                                      <p:cBhvr additive="base">
                                        <p:cTn id="1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4">
                                            <p:txEl>
                                              <p:pRg st="4" end="4"/>
                                            </p:txEl>
                                          </p:spTgt>
                                        </p:tgtEl>
                                        <p:attrNameLst>
                                          <p:attrName>style.visibility</p:attrName>
                                        </p:attrNameLst>
                                      </p:cBhvr>
                                      <p:to>
                                        <p:strVal val="visible"/>
                                      </p:to>
                                    </p:set>
                                    <p:anim calcmode="lin" valueType="num">
                                      <p:cBhvr additive="base">
                                        <p:cTn id="13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4">
                                            <p:txEl>
                                              <p:pRg st="5" end="5"/>
                                            </p:txEl>
                                          </p:spTgt>
                                        </p:tgtEl>
                                        <p:attrNameLst>
                                          <p:attrName>style.visibility</p:attrName>
                                        </p:attrNameLst>
                                      </p:cBhvr>
                                      <p:to>
                                        <p:strVal val="visible"/>
                                      </p:to>
                                    </p:set>
                                    <p:anim calcmode="lin" valueType="num">
                                      <p:cBhvr additive="base">
                                        <p:cTn id="14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4">
                                            <p:txEl>
                                              <p:pRg st="6" end="6"/>
                                            </p:txEl>
                                          </p:spTgt>
                                        </p:tgtEl>
                                        <p:attrNameLst>
                                          <p:attrName>style.visibility</p:attrName>
                                        </p:attrNameLst>
                                      </p:cBhvr>
                                      <p:to>
                                        <p:strVal val="visible"/>
                                      </p:to>
                                    </p:set>
                                    <p:anim calcmode="lin" valueType="num">
                                      <p:cBhvr additive="base">
                                        <p:cTn id="14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4">
                                            <p:txEl>
                                              <p:pRg st="7" end="7"/>
                                            </p:txEl>
                                          </p:spTgt>
                                        </p:tgtEl>
                                        <p:attrNameLst>
                                          <p:attrName>style.visibility</p:attrName>
                                        </p:attrNameLst>
                                      </p:cBhvr>
                                      <p:to>
                                        <p:strVal val="visible"/>
                                      </p:to>
                                    </p:set>
                                    <p:anim calcmode="lin" valueType="num">
                                      <p:cBhvr additive="base">
                                        <p:cTn id="15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4">
                                            <p:txEl>
                                              <p:pRg st="8" end="8"/>
                                            </p:txEl>
                                          </p:spTgt>
                                        </p:tgtEl>
                                        <p:attrNameLst>
                                          <p:attrName>style.visibility</p:attrName>
                                        </p:attrNameLst>
                                      </p:cBhvr>
                                      <p:to>
                                        <p:strVal val="visible"/>
                                      </p:to>
                                    </p:set>
                                    <p:anim calcmode="lin" valueType="num">
                                      <p:cBhvr additive="base">
                                        <p:cTn id="1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915566"/>
                <a:ext cx="9144000" cy="1003570"/>
              </a:xfrm>
            </p:spPr>
            <p:txBody>
              <a:bodyPr/>
              <a:lstStyle/>
              <a:p>
                <a:pPr>
                  <a:spcBef>
                    <a:spcPts val="0"/>
                  </a:spcBef>
                </a:pPr>
                <a:r>
                  <a:rPr lang="zh-CN" altLang="zh-CN" sz="1800" dirty="0">
                    <a:solidFill>
                      <a:srgbClr val="FF0000"/>
                    </a:solidFill>
                    <a:latin typeface="隶书" panose="02010509060101010101" pitchFamily="49" charset="-122"/>
                    <a:ea typeface="隶书" panose="02010509060101010101" pitchFamily="49" charset="-122"/>
                  </a:rPr>
                  <a:t>例</a:t>
                </a:r>
                <a:r>
                  <a:rPr lang="en-US" altLang="zh-CN" sz="1800" dirty="0">
                    <a:solidFill>
                      <a:srgbClr val="FF0000"/>
                    </a:solidFill>
                    <a:latin typeface="隶书" panose="02010509060101010101" pitchFamily="49" charset="-122"/>
                    <a:ea typeface="隶书" panose="02010509060101010101" pitchFamily="49" charset="-122"/>
                  </a:rPr>
                  <a:t>1</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solidFill>
                      <a:srgbClr val="FF0000"/>
                    </a:solidFill>
                    <a:latin typeface="隶书" panose="02010509060101010101" pitchFamily="49" charset="-122"/>
                    <a:ea typeface="隶书" panose="02010509060101010101" pitchFamily="49" charset="-122"/>
                  </a:rPr>
                  <a:t>设图</a:t>
                </a:r>
                <a14:m>
                  <m:oMath xmlns:m="http://schemas.openxmlformats.org/officeDocument/2006/math">
                    <m:r>
                      <m:rPr>
                        <m:sty m:val="p"/>
                      </m:rPr>
                      <a:rPr lang="en-US" altLang="zh-CN" sz="1800">
                        <a:solidFill>
                          <a:srgbClr val="FF0000"/>
                        </a:solidFill>
                        <a:latin typeface="Cambria Math" panose="02040503050406030204" pitchFamily="18" charset="0"/>
                      </a:rPr>
                      <m:t>G</m:t>
                    </m:r>
                  </m:oMath>
                </a14:m>
                <a:r>
                  <a:rPr lang="zh-CN" altLang="zh-CN" sz="1800" dirty="0">
                    <a:solidFill>
                      <a:srgbClr val="FF0000"/>
                    </a:solidFill>
                    <a:latin typeface="隶书" panose="02010509060101010101" pitchFamily="49" charset="-122"/>
                    <a:ea typeface="隶书" panose="02010509060101010101" pitchFamily="49" charset="-122"/>
                  </a:rPr>
                  <a:t>采用邻接表存储结构，设计一个算法，判断无向图</a:t>
                </a:r>
                <a14:m>
                  <m:oMath xmlns:m="http://schemas.openxmlformats.org/officeDocument/2006/math">
                    <m:r>
                      <m:rPr>
                        <m:sty m:val="p"/>
                      </m:rPr>
                      <a:rPr lang="en-US" altLang="zh-CN" sz="1800">
                        <a:solidFill>
                          <a:srgbClr val="FF0000"/>
                        </a:solidFill>
                        <a:latin typeface="Cambria Math" panose="02040503050406030204" pitchFamily="18" charset="0"/>
                      </a:rPr>
                      <m:t>G</m:t>
                    </m:r>
                  </m:oMath>
                </a14:m>
                <a:r>
                  <a:rPr lang="zh-CN" altLang="zh-CN" sz="1800" dirty="0">
                    <a:solidFill>
                      <a:srgbClr val="FF0000"/>
                    </a:solidFill>
                    <a:latin typeface="隶书" panose="02010509060101010101" pitchFamily="49" charset="-122"/>
                    <a:ea typeface="隶书" panose="02010509060101010101" pitchFamily="49" charset="-122"/>
                  </a:rPr>
                  <a:t>的连通性。若连通返回</a:t>
                </a:r>
                <a:r>
                  <a:rPr lang="en-US" altLang="zh-CN" sz="1800" dirty="0">
                    <a:solidFill>
                      <a:srgbClr val="FF0000"/>
                    </a:solidFill>
                    <a:latin typeface="隶书" panose="02010509060101010101" pitchFamily="49" charset="-122"/>
                    <a:ea typeface="隶书" panose="02010509060101010101" pitchFamily="49" charset="-122"/>
                  </a:rPr>
                  <a:t>1</a:t>
                </a:r>
                <a:r>
                  <a:rPr lang="zh-CN" altLang="zh-CN" sz="1800" dirty="0">
                    <a:solidFill>
                      <a:srgbClr val="FF0000"/>
                    </a:solidFill>
                    <a:latin typeface="隶书" panose="02010509060101010101" pitchFamily="49" charset="-122"/>
                    <a:ea typeface="隶书" panose="02010509060101010101" pitchFamily="49" charset="-122"/>
                  </a:rPr>
                  <a:t>，否则返回连通分量的个数。</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915566"/>
                <a:ext cx="9144000" cy="1003570"/>
              </a:xfrm>
              <a:blipFill rotWithShape="0">
                <a:blip r:embed="rId2"/>
                <a:stretch>
                  <a:fillRect l="-667" r="-3267"/>
                </a:stretch>
              </a:blipFill>
            </p:spPr>
            <p:txBody>
              <a:bodyPr/>
              <a:lstStyle/>
              <a:p>
                <a:r>
                  <a:rPr lang="zh-CN" altLang="en-US">
                    <a:noFill/>
                  </a:rPr>
                  <a:t> </a:t>
                </a:r>
              </a:p>
            </p:txBody>
          </p:sp>
        </mc:Fallback>
      </mc:AlternateContent>
      <p:sp>
        <p:nvSpPr>
          <p:cNvPr id="4" name="文本框 3"/>
          <p:cNvSpPr txBox="1"/>
          <p:nvPr/>
        </p:nvSpPr>
        <p:spPr>
          <a:xfrm>
            <a:off x="107504" y="1779662"/>
            <a:ext cx="4536504" cy="2831544"/>
          </a:xfrm>
          <a:prstGeom prst="rect">
            <a:avLst/>
          </a:prstGeom>
          <a:noFill/>
        </p:spPr>
        <p:txBody>
          <a:bodyPr wrap="square" rtlCol="0">
            <a:spAutoFit/>
          </a:bodyPr>
          <a:lstStyle/>
          <a:p>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visited[</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MaxVex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void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ALGraph</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::DFS(</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VElemType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a:t>
            </a: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ArcNode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*p;</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h=</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LocateVex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(v);</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visited[h]=1;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置访问标记为</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for(p=</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[h].</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firstarc;p;p</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nextarc</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if(visited[p-&gt;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]==0)  </a:t>
            </a: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若</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顶点未访问，递归访问其邻接点</a:t>
            </a: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DFS(</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].data);</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endParaRPr lang="zh-CN" altLang="en-US" dirty="0"/>
          </a:p>
        </p:txBody>
      </p:sp>
      <p:sp>
        <p:nvSpPr>
          <p:cNvPr id="5" name="文本框 4"/>
          <p:cNvSpPr txBox="1"/>
          <p:nvPr/>
        </p:nvSpPr>
        <p:spPr>
          <a:xfrm>
            <a:off x="4668289" y="1413964"/>
            <a:ext cx="4283968" cy="3539430"/>
          </a:xfrm>
          <a:prstGeom prst="rect">
            <a:avLst/>
          </a:prstGeom>
          <a:solidFill>
            <a:schemeClr val="accent2"/>
          </a:solidFill>
        </p:spPr>
        <p:txBody>
          <a:bodyPr wrap="square" rtlCol="0">
            <a:spAutoFit/>
          </a:bodyPr>
          <a:lstStyle/>
          <a:p>
            <a:r>
              <a:rPr lang="en-US" altLang="zh-CN" sz="1600" dirty="0" err="1"/>
              <a:t>int</a:t>
            </a:r>
            <a:r>
              <a:rPr lang="en-US" altLang="zh-CN" sz="1600" dirty="0"/>
              <a:t> </a:t>
            </a:r>
            <a:r>
              <a:rPr lang="en-US" altLang="zh-CN" sz="1600" dirty="0" err="1"/>
              <a:t>ALGraph</a:t>
            </a:r>
            <a:r>
              <a:rPr lang="en-US" altLang="zh-CN" sz="1600" dirty="0"/>
              <a:t>::Connected(){</a:t>
            </a:r>
            <a:endParaRPr lang="zh-CN" altLang="zh-CN" sz="1600" dirty="0"/>
          </a:p>
          <a:p>
            <a:r>
              <a:rPr lang="en-US" altLang="zh-CN" sz="1600" dirty="0"/>
              <a:t>  </a:t>
            </a:r>
            <a:r>
              <a:rPr lang="en-US" altLang="zh-CN" sz="1600" dirty="0" err="1"/>
              <a:t>int</a:t>
            </a:r>
            <a:r>
              <a:rPr lang="en-US" altLang="zh-CN" sz="1600" dirty="0"/>
              <a:t> </a:t>
            </a:r>
            <a:r>
              <a:rPr lang="en-US" altLang="zh-CN" sz="1600" dirty="0" err="1"/>
              <a:t>i,num</a:t>
            </a:r>
            <a:r>
              <a:rPr lang="en-US" altLang="zh-CN" sz="1600" dirty="0"/>
              <a:t>=0;</a:t>
            </a:r>
            <a:endParaRPr lang="zh-CN" altLang="zh-CN" sz="1600" dirty="0"/>
          </a:p>
          <a:p>
            <a:r>
              <a:rPr lang="en-US" altLang="zh-CN" sz="1600" dirty="0"/>
              <a:t>  for(</a:t>
            </a:r>
            <a:r>
              <a:rPr lang="en-US" altLang="zh-CN" sz="1600" dirty="0" err="1"/>
              <a:t>i</a:t>
            </a:r>
            <a:r>
              <a:rPr lang="en-US" altLang="zh-CN" sz="1600" dirty="0"/>
              <a:t>=0;i&lt;</a:t>
            </a:r>
            <a:r>
              <a:rPr lang="en-US" altLang="zh-CN" sz="1600" dirty="0" err="1"/>
              <a:t>ag.vexnum;i</a:t>
            </a:r>
            <a:r>
              <a:rPr lang="en-US" altLang="zh-CN" sz="1600" dirty="0"/>
              <a:t>++)</a:t>
            </a:r>
          </a:p>
          <a:p>
            <a:r>
              <a:rPr lang="en-US" altLang="zh-CN" sz="1600" dirty="0"/>
              <a:t>      //ag</a:t>
            </a:r>
            <a:r>
              <a:rPr lang="zh-CN" altLang="zh-CN" sz="1600" dirty="0"/>
              <a:t>为图邻接表类定义中的私有成员</a:t>
            </a:r>
          </a:p>
          <a:p>
            <a:r>
              <a:rPr lang="en-US" altLang="zh-CN" sz="1600" dirty="0"/>
              <a:t>     visited[</a:t>
            </a:r>
            <a:r>
              <a:rPr lang="en-US" altLang="zh-CN" sz="1600" dirty="0" err="1"/>
              <a:t>i</a:t>
            </a:r>
            <a:r>
              <a:rPr lang="en-US" altLang="zh-CN" sz="1600" dirty="0"/>
              <a:t>]=0;</a:t>
            </a:r>
            <a:endParaRPr lang="zh-CN" altLang="zh-CN" sz="1600" dirty="0"/>
          </a:p>
          <a:p>
            <a:r>
              <a:rPr lang="en-US" altLang="zh-CN" sz="1600" dirty="0"/>
              <a:t>  for(</a:t>
            </a:r>
            <a:r>
              <a:rPr lang="en-US" altLang="zh-CN" sz="1600" dirty="0" err="1"/>
              <a:t>i</a:t>
            </a:r>
            <a:r>
              <a:rPr lang="en-US" altLang="zh-CN" sz="1600" dirty="0"/>
              <a:t>=0;i&lt;</a:t>
            </a:r>
            <a:r>
              <a:rPr lang="en-US" altLang="zh-CN" sz="1600" dirty="0" err="1"/>
              <a:t>ag.vexnum;i</a:t>
            </a:r>
            <a:r>
              <a:rPr lang="en-US" altLang="zh-CN" sz="1600" dirty="0"/>
              <a:t>++){</a:t>
            </a:r>
            <a:endParaRPr lang="zh-CN" altLang="zh-CN" sz="1600" dirty="0"/>
          </a:p>
          <a:p>
            <a:r>
              <a:rPr lang="en-US" altLang="zh-CN" sz="1600" dirty="0"/>
              <a:t>    if(!visited[</a:t>
            </a:r>
            <a:r>
              <a:rPr lang="en-US" altLang="zh-CN" sz="1600" dirty="0" err="1"/>
              <a:t>i</a:t>
            </a:r>
            <a:r>
              <a:rPr lang="en-US" altLang="zh-CN" sz="1600" dirty="0"/>
              <a:t>]){</a:t>
            </a:r>
            <a:endParaRPr lang="zh-CN" altLang="zh-CN" sz="1600" dirty="0"/>
          </a:p>
          <a:p>
            <a:r>
              <a:rPr lang="en-US" altLang="zh-CN" sz="1600" dirty="0"/>
              <a:t>        DFS(</a:t>
            </a:r>
            <a:r>
              <a:rPr lang="en-US" altLang="zh-CN" sz="1600" dirty="0" err="1"/>
              <a:t>ag.vertices</a:t>
            </a:r>
            <a:r>
              <a:rPr lang="en-US" altLang="zh-CN" sz="1600" dirty="0"/>
              <a:t>[</a:t>
            </a:r>
            <a:r>
              <a:rPr lang="en-US" altLang="zh-CN" sz="1600" dirty="0" err="1"/>
              <a:t>i</a:t>
            </a:r>
            <a:r>
              <a:rPr lang="en-US" altLang="zh-CN" sz="1600" dirty="0"/>
              <a:t>].data</a:t>
            </a:r>
            <a:r>
              <a:rPr lang="en-US" altLang="zh-CN" sz="1400" dirty="0"/>
              <a:t>);     //</a:t>
            </a:r>
            <a:r>
              <a:rPr lang="zh-CN" altLang="zh-CN" sz="1400" dirty="0"/>
              <a:t>深度优先遍历</a:t>
            </a:r>
          </a:p>
          <a:p>
            <a:r>
              <a:rPr lang="en-US" altLang="zh-CN" sz="1600" dirty="0"/>
              <a:t>        </a:t>
            </a:r>
            <a:r>
              <a:rPr lang="en-US" altLang="zh-CN" sz="1600" dirty="0" err="1"/>
              <a:t>num</a:t>
            </a:r>
            <a:r>
              <a:rPr lang="en-US" altLang="zh-CN" sz="1600" dirty="0"/>
              <a:t>++;   </a:t>
            </a:r>
            <a:r>
              <a:rPr lang="en-US" altLang="zh-CN" sz="1400" dirty="0"/>
              <a:t>//</a:t>
            </a:r>
            <a:r>
              <a:rPr lang="zh-CN" altLang="zh-CN" sz="1400" dirty="0"/>
              <a:t>计算调用深度遍历算法的次数</a:t>
            </a:r>
          </a:p>
          <a:p>
            <a:r>
              <a:rPr lang="en-US" altLang="zh-CN" sz="1600" dirty="0"/>
              <a:t>    }</a:t>
            </a:r>
            <a:endParaRPr lang="zh-CN" altLang="zh-CN" sz="1600" dirty="0"/>
          </a:p>
          <a:p>
            <a:r>
              <a:rPr lang="en-US" altLang="zh-CN" sz="1600" dirty="0"/>
              <a:t>   }</a:t>
            </a:r>
            <a:endParaRPr lang="zh-CN" altLang="zh-CN" sz="1600" dirty="0"/>
          </a:p>
          <a:p>
            <a:r>
              <a:rPr lang="en-US" altLang="zh-CN" sz="1600" dirty="0"/>
              <a:t>   return </a:t>
            </a:r>
            <a:r>
              <a:rPr lang="en-US" altLang="zh-CN" sz="1600" dirty="0" err="1"/>
              <a:t>num</a:t>
            </a:r>
            <a:r>
              <a:rPr lang="en-US" altLang="zh-CN" sz="1400" dirty="0"/>
              <a:t>;           //</a:t>
            </a:r>
            <a:r>
              <a:rPr lang="zh-CN" altLang="zh-CN" sz="1400" dirty="0"/>
              <a:t>返回连通分量的个数</a:t>
            </a:r>
          </a:p>
          <a:p>
            <a:r>
              <a:rPr lang="en-US" altLang="zh-CN" sz="1600" dirty="0"/>
              <a:t>}</a:t>
            </a:r>
            <a:endParaRPr lang="zh-CN" altLang="zh-CN" sz="1600" dirty="0"/>
          </a:p>
          <a:p>
            <a:endParaRPr lang="zh-CN" altLang="en-US" sz="1600" dirty="0"/>
          </a:p>
        </p:txBody>
      </p:sp>
    </p:spTree>
    <p:extLst>
      <p:ext uri="{BB962C8B-B14F-4D97-AF65-F5344CB8AC3E}">
        <p14:creationId xmlns:p14="http://schemas.microsoft.com/office/powerpoint/2010/main" val="153954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additive="base">
                                        <p:cTn id="4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7" end="7"/>
                                            </p:txEl>
                                          </p:spTgt>
                                        </p:tgtEl>
                                        <p:attrNameLst>
                                          <p:attrName>style.visibility</p:attrName>
                                        </p:attrNameLst>
                                      </p:cBhvr>
                                      <p:to>
                                        <p:strVal val="visible"/>
                                      </p:to>
                                    </p:set>
                                    <p:anim calcmode="lin" valueType="num">
                                      <p:cBhvr additive="base">
                                        <p:cTn id="5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7" end="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 calcmode="lin" valueType="num">
                                      <p:cBhvr additive="base">
                                        <p:cTn id="5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5">
                                            <p:txEl>
                                              <p:pRg st="0" end="0"/>
                                            </p:txEl>
                                          </p:spTgt>
                                        </p:tgtEl>
                                        <p:attrNameLst>
                                          <p:attrName>style.visibility</p:attrName>
                                        </p:attrNameLst>
                                      </p:cBhvr>
                                      <p:to>
                                        <p:strVal val="visible"/>
                                      </p:to>
                                    </p:set>
                                    <p:animEffect transition="in" filter="fade">
                                      <p:cBhvr>
                                        <p:cTn id="73" dur="1000"/>
                                        <p:tgtEl>
                                          <p:spTgt spid="5">
                                            <p:txEl>
                                              <p:pRg st="0" end="0"/>
                                            </p:txEl>
                                          </p:spTgt>
                                        </p:tgtEl>
                                      </p:cBhvr>
                                    </p:animEffect>
                                    <p:anim calcmode="lin" valueType="num">
                                      <p:cBhvr>
                                        <p:cTn id="7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5">
                                            <p:txEl>
                                              <p:pRg st="1" end="1"/>
                                            </p:txEl>
                                          </p:spTgt>
                                        </p:tgtEl>
                                        <p:attrNameLst>
                                          <p:attrName>style.visibility</p:attrName>
                                        </p:attrNameLst>
                                      </p:cBhvr>
                                      <p:to>
                                        <p:strVal val="visible"/>
                                      </p:to>
                                    </p:set>
                                    <p:anim calcmode="lin" valueType="num">
                                      <p:cBhvr additive="base">
                                        <p:cTn id="80"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5">
                                            <p:txEl>
                                              <p:pRg st="2" end="2"/>
                                            </p:txEl>
                                          </p:spTgt>
                                        </p:tgtEl>
                                        <p:attrNameLst>
                                          <p:attrName>style.visibility</p:attrName>
                                        </p:attrNameLst>
                                      </p:cBhvr>
                                      <p:to>
                                        <p:strVal val="visible"/>
                                      </p:to>
                                    </p:set>
                                    <p:anim calcmode="lin" valueType="num">
                                      <p:cBhvr additive="base">
                                        <p:cTn id="86"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5">
                                            <p:txEl>
                                              <p:pRg st="2" end="2"/>
                                            </p:txEl>
                                          </p:spTgt>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5">
                                            <p:txEl>
                                              <p:pRg st="3" end="3"/>
                                            </p:txEl>
                                          </p:spTgt>
                                        </p:tgtEl>
                                        <p:attrNameLst>
                                          <p:attrName>style.visibility</p:attrName>
                                        </p:attrNameLst>
                                      </p:cBhvr>
                                      <p:to>
                                        <p:strVal val="visible"/>
                                      </p:to>
                                    </p:set>
                                    <p:anim calcmode="lin" valueType="num">
                                      <p:cBhvr additive="base">
                                        <p:cTn id="90"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5">
                                            <p:txEl>
                                              <p:pRg st="4" end="4"/>
                                            </p:txEl>
                                          </p:spTgt>
                                        </p:tgtEl>
                                        <p:attrNameLst>
                                          <p:attrName>style.visibility</p:attrName>
                                        </p:attrNameLst>
                                      </p:cBhvr>
                                      <p:to>
                                        <p:strVal val="visible"/>
                                      </p:to>
                                    </p:set>
                                    <p:anim calcmode="lin" valueType="num">
                                      <p:cBhvr additive="base">
                                        <p:cTn id="94"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5">
                                            <p:txEl>
                                              <p:pRg st="5" end="5"/>
                                            </p:txEl>
                                          </p:spTgt>
                                        </p:tgtEl>
                                        <p:attrNameLst>
                                          <p:attrName>style.visibility</p:attrName>
                                        </p:attrNameLst>
                                      </p:cBhvr>
                                      <p:to>
                                        <p:strVal val="visible"/>
                                      </p:to>
                                    </p:set>
                                    <p:anim calcmode="lin" valueType="num">
                                      <p:cBhvr additive="base">
                                        <p:cTn id="100"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5">
                                            <p:txEl>
                                              <p:pRg st="6" end="6"/>
                                            </p:txEl>
                                          </p:spTgt>
                                        </p:tgtEl>
                                        <p:attrNameLst>
                                          <p:attrName>style.visibility</p:attrName>
                                        </p:attrNameLst>
                                      </p:cBhvr>
                                      <p:to>
                                        <p:strVal val="visible"/>
                                      </p:to>
                                    </p:set>
                                    <p:anim calcmode="lin" valueType="num">
                                      <p:cBhvr additive="base">
                                        <p:cTn id="10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5">
                                            <p:txEl>
                                              <p:pRg st="7" end="7"/>
                                            </p:txEl>
                                          </p:spTgt>
                                        </p:tgtEl>
                                        <p:attrNameLst>
                                          <p:attrName>style.visibility</p:attrName>
                                        </p:attrNameLst>
                                      </p:cBhvr>
                                      <p:to>
                                        <p:strVal val="visible"/>
                                      </p:to>
                                    </p:set>
                                    <p:anim calcmode="lin" valueType="num">
                                      <p:cBhvr additive="base">
                                        <p:cTn id="11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5">
                                            <p:txEl>
                                              <p:pRg st="8" end="8"/>
                                            </p:txEl>
                                          </p:spTgt>
                                        </p:tgtEl>
                                        <p:attrNameLst>
                                          <p:attrName>style.visibility</p:attrName>
                                        </p:attrNameLst>
                                      </p:cBhvr>
                                      <p:to>
                                        <p:strVal val="visible"/>
                                      </p:to>
                                    </p:set>
                                    <p:anim calcmode="lin" valueType="num">
                                      <p:cBhvr additive="base">
                                        <p:cTn id="116"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18" presetID="2" presetClass="entr" presetSubtype="4" fill="hold" nodeType="withEffect">
                                  <p:stCondLst>
                                    <p:cond delay="0"/>
                                  </p:stCondLst>
                                  <p:childTnLst>
                                    <p:set>
                                      <p:cBhvr>
                                        <p:cTn id="119" dur="1" fill="hold">
                                          <p:stCondLst>
                                            <p:cond delay="0"/>
                                          </p:stCondLst>
                                        </p:cTn>
                                        <p:tgtEl>
                                          <p:spTgt spid="5">
                                            <p:txEl>
                                              <p:pRg st="9" end="9"/>
                                            </p:txEl>
                                          </p:spTgt>
                                        </p:tgtEl>
                                        <p:attrNameLst>
                                          <p:attrName>style.visibility</p:attrName>
                                        </p:attrNameLst>
                                      </p:cBhvr>
                                      <p:to>
                                        <p:strVal val="visible"/>
                                      </p:to>
                                    </p:set>
                                    <p:anim calcmode="lin" valueType="num">
                                      <p:cBhvr additive="base">
                                        <p:cTn id="120"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5">
                                            <p:txEl>
                                              <p:pRg st="9" end="9"/>
                                            </p:txEl>
                                          </p:spTgt>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5">
                                            <p:txEl>
                                              <p:pRg st="10" end="10"/>
                                            </p:txEl>
                                          </p:spTgt>
                                        </p:tgtEl>
                                        <p:attrNameLst>
                                          <p:attrName>style.visibility</p:attrName>
                                        </p:attrNameLst>
                                      </p:cBhvr>
                                      <p:to>
                                        <p:strVal val="visible"/>
                                      </p:to>
                                    </p:set>
                                    <p:anim calcmode="lin" valueType="num">
                                      <p:cBhvr additive="base">
                                        <p:cTn id="124"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5">
                                            <p:txEl>
                                              <p:pRg st="11" end="11"/>
                                            </p:txEl>
                                          </p:spTgt>
                                        </p:tgtEl>
                                        <p:attrNameLst>
                                          <p:attrName>style.visibility</p:attrName>
                                        </p:attrNameLst>
                                      </p:cBhvr>
                                      <p:to>
                                        <p:strVal val="visible"/>
                                      </p:to>
                                    </p:set>
                                    <p:anim calcmode="lin" valueType="num">
                                      <p:cBhvr additive="base">
                                        <p:cTn id="130"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5">
                                            <p:txEl>
                                              <p:pRg st="12" end="12"/>
                                            </p:txEl>
                                          </p:spTgt>
                                        </p:tgtEl>
                                        <p:attrNameLst>
                                          <p:attrName>style.visibility</p:attrName>
                                        </p:attrNameLst>
                                      </p:cBhvr>
                                      <p:to>
                                        <p:strVal val="visible"/>
                                      </p:to>
                                    </p:set>
                                    <p:anim calcmode="lin" valueType="num">
                                      <p:cBhvr additive="base">
                                        <p:cTn id="134"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B584158C-22F6-4B7D-BAA4-DFDAABCE52ED}"/>
              </a:ext>
            </a:extLst>
          </p:cNvPr>
          <p:cNvSpPr>
            <a:spLocks noGrp="1"/>
          </p:cNvSpPr>
          <p:nvPr>
            <p:ph type="body" sz="quarter" idx="10"/>
          </p:nvPr>
        </p:nvSpPr>
        <p:spPr>
          <a:xfrm>
            <a:off x="1151467" y="217337"/>
            <a:ext cx="6246153" cy="457048"/>
          </a:xfrm>
        </p:spPr>
        <p:txBody>
          <a:bodyPr/>
          <a:lstStyle/>
          <a:p>
            <a:r>
              <a:rPr lang="zh-CN" altLang="en-US" dirty="0"/>
              <a:t>图的定义</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E0BACB9-2923-47AF-875D-C5C782548029}"/>
                  </a:ext>
                </a:extLst>
              </p:cNvPr>
              <p:cNvSpPr>
                <a:spLocks noGrp="1"/>
              </p:cNvSpPr>
              <p:nvPr>
                <p:ph sz="quarter" idx="11"/>
              </p:nvPr>
            </p:nvSpPr>
            <p:spPr>
              <a:xfrm>
                <a:off x="467544" y="1132903"/>
                <a:ext cx="8208912" cy="4010597"/>
              </a:xfrm>
            </p:spPr>
            <p:txBody>
              <a:bodyPr/>
              <a:lstStyle/>
              <a:p>
                <a:pPr algn="just">
                  <a:lnSpc>
                    <a:spcPts val="2500"/>
                  </a:lnSpc>
                  <a:spcBef>
                    <a:spcPts val="0"/>
                  </a:spcBef>
                </a:pPr>
                <a:r>
                  <a:rPr lang="en-US" altLang="zh-CN" sz="1800" dirty="0"/>
                  <a:t>   </a:t>
                </a:r>
                <a:r>
                  <a:rPr lang="zh-CN" altLang="zh-CN" sz="1800" dirty="0">
                    <a:latin typeface="隶书" panose="02010509060101010101" pitchFamily="49" charset="-122"/>
                    <a:ea typeface="隶书" panose="02010509060101010101" pitchFamily="49" charset="-122"/>
                  </a:rPr>
                  <a:t>称有序二元组</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是一个图，若其中</a:t>
                </a:r>
                <a14:m>
                  <m:oMath xmlns:m="http://schemas.openxmlformats.org/officeDocument/2006/math">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是一个非空有限集合（或称顶点集），</a:t>
                </a:r>
                <a14:m>
                  <m:oMath xmlns:m="http://schemas.openxmlformats.org/officeDocument/2006/math">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中的数据元素称为顶点</a:t>
                </a:r>
                <a14:m>
                  <m:oMath xmlns:m="http://schemas.openxmlformats.org/officeDocument/2006/math">
                    <m:r>
                      <a:rPr lang="zh-CN" altLang="zh-CN" sz="1800">
                        <a:latin typeface="Cambria Math" panose="02040503050406030204" pitchFamily="18" charset="0"/>
                      </a:rPr>
                      <m:t>，</m:t>
                    </m:r>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上的二元关系，称</a:t>
                </a:r>
                <a14:m>
                  <m:oMath xmlns:m="http://schemas.openxmlformats.org/officeDocument/2006/math">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为边集。</a:t>
                </a:r>
              </a:p>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）若</a:t>
                </a:r>
                <a14:m>
                  <m:oMath xmlns:m="http://schemas.openxmlformats.org/officeDocument/2006/math">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中的顶点对（或序偶）</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𝑢</m:t>
                    </m:r>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是无序的，则称</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为</a:t>
                </a:r>
                <a:r>
                  <a:rPr lang="zh-CN" altLang="zh-CN" sz="1800" dirty="0">
                    <a:solidFill>
                      <a:srgbClr val="FF0000"/>
                    </a:solidFill>
                    <a:latin typeface="隶书" panose="02010509060101010101" pitchFamily="49" charset="-122"/>
                    <a:ea typeface="隶书" panose="02010509060101010101" pitchFamily="49" charset="-122"/>
                  </a:rPr>
                  <a:t>无向图</a:t>
                </a:r>
                <a:r>
                  <a:rPr lang="zh-CN" altLang="zh-CN" sz="1800" dirty="0">
                    <a:latin typeface="隶书" panose="02010509060101010101" pitchFamily="49" charset="-122"/>
                    <a:ea typeface="隶书" panose="02010509060101010101" pitchFamily="49" charset="-122"/>
                  </a:rPr>
                  <a:t>。称</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𝑢</m:t>
                    </m:r>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为</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的一条无向边，显然，</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𝑢</m:t>
                    </m:r>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a:latin typeface="Cambria Math" panose="02040503050406030204" pitchFamily="18" charset="0"/>
                      </a:rPr>
                      <m:t>,</m:t>
                    </m:r>
                    <m:r>
                      <a:rPr lang="en-US" altLang="zh-CN" sz="1800" i="1">
                        <a:latin typeface="Cambria Math" panose="02040503050406030204" pitchFamily="18" charset="0"/>
                      </a:rPr>
                      <m:t>𝑢</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指同一条边。</a:t>
                </a:r>
              </a:p>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）若</a:t>
                </a:r>
                <a14:m>
                  <m:oMath xmlns:m="http://schemas.openxmlformats.org/officeDocument/2006/math">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中的顶点对（或序偶）</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𝑢</m:t>
                    </m:r>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是有序的，则称</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为</a:t>
                </a:r>
                <a:r>
                  <a:rPr lang="zh-CN" altLang="zh-CN" sz="1800" dirty="0">
                    <a:solidFill>
                      <a:srgbClr val="FF0000"/>
                    </a:solidFill>
                    <a:latin typeface="隶书" panose="02010509060101010101" pitchFamily="49" charset="-122"/>
                    <a:ea typeface="隶书" panose="02010509060101010101" pitchFamily="49" charset="-122"/>
                  </a:rPr>
                  <a:t>有向图</a:t>
                </a:r>
                <a:r>
                  <a:rPr lang="zh-CN" altLang="zh-CN" sz="1800" dirty="0">
                    <a:latin typeface="隶书" panose="02010509060101010101" pitchFamily="49" charset="-122"/>
                    <a:ea typeface="隶书" panose="02010509060101010101" pitchFamily="49" charset="-122"/>
                  </a:rPr>
                  <a:t>。称</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𝑢</m:t>
                    </m:r>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为</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的一条有向边（或称弧），其中，称</a:t>
                </a:r>
                <a14:m>
                  <m:oMath xmlns:m="http://schemas.openxmlformats.org/officeDocument/2006/math">
                    <m:r>
                      <a:rPr lang="en-US" altLang="zh-CN" sz="1800" i="1">
                        <a:latin typeface="Cambria Math" panose="02040503050406030204" pitchFamily="18" charset="0"/>
                      </a:rPr>
                      <m:t>𝑢</m:t>
                    </m:r>
                  </m:oMath>
                </a14:m>
                <a:r>
                  <a:rPr lang="zh-CN" altLang="zh-CN" sz="1800" dirty="0">
                    <a:latin typeface="隶书" panose="02010509060101010101" pitchFamily="49" charset="-122"/>
                    <a:ea typeface="隶书" panose="02010509060101010101" pitchFamily="49" charset="-122"/>
                  </a:rPr>
                  <a:t>为弧尾（或始点），称</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为弧头（或终点</a:t>
                </a:r>
                <a:r>
                  <a:rPr lang="zh-CN" altLang="zh-CN" sz="1800" b="1"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a:t>
                </a:r>
              </a:p>
            </p:txBody>
          </p:sp>
        </mc:Choice>
        <mc:Fallback xmlns="">
          <p:sp>
            <p:nvSpPr>
              <p:cNvPr id="4" name="内容占位符 3">
                <a:extLst>
                  <a:ext uri="{FF2B5EF4-FFF2-40B4-BE49-F238E27FC236}">
                    <a16:creationId xmlns="" xmlns:a16="http://schemas.microsoft.com/office/drawing/2014/main" xmlns:a14="http://schemas.microsoft.com/office/drawing/2010/main" id="{DE0BACB9-2923-47AF-875D-C5C782548029}"/>
                  </a:ext>
                </a:extLst>
              </p:cNvPr>
              <p:cNvSpPr>
                <a:spLocks noGrp="1" noRot="1" noChangeAspect="1" noMove="1" noResize="1" noEditPoints="1" noAdjustHandles="1" noChangeArrowheads="1" noChangeShapeType="1" noTextEdit="1"/>
              </p:cNvSpPr>
              <p:nvPr>
                <p:ph sz="quarter" idx="11"/>
              </p:nvPr>
            </p:nvSpPr>
            <p:spPr>
              <a:xfrm>
                <a:off x="467544" y="1132903"/>
                <a:ext cx="8208912" cy="4010597"/>
              </a:xfrm>
              <a:blipFill rotWithShape="0">
                <a:blip r:embed="rId3"/>
                <a:stretch>
                  <a:fillRect l="-817" t="-1216" r="-892"/>
                </a:stretch>
              </a:blipFill>
            </p:spPr>
            <p:txBody>
              <a:bodyPr/>
              <a:lstStyle/>
              <a:p>
                <a:r>
                  <a:rPr lang="zh-CN" altLang="en-US">
                    <a:noFill/>
                  </a:rPr>
                  <a:t> </a:t>
                </a:r>
              </a:p>
            </p:txBody>
          </p:sp>
        </mc:Fallback>
      </mc:AlternateContent>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18247" y="843558"/>
                <a:ext cx="9036496" cy="931562"/>
              </a:xfrm>
            </p:spPr>
            <p:txBody>
              <a:bodyPr/>
              <a:lstStyle/>
              <a:p>
                <a:r>
                  <a:rPr lang="zh-CN" altLang="zh-CN" sz="1800" dirty="0">
                    <a:solidFill>
                      <a:srgbClr val="FF0000"/>
                    </a:solidFill>
                  </a:rPr>
                  <a:t>例</a:t>
                </a:r>
                <a:r>
                  <a:rPr lang="en-US" altLang="zh-CN" sz="1800" dirty="0">
                    <a:solidFill>
                      <a:srgbClr val="FF0000"/>
                    </a:solidFill>
                  </a:rPr>
                  <a:t>2</a:t>
                </a:r>
                <a:r>
                  <a:rPr lang="zh-CN" altLang="en-US" sz="1800" dirty="0">
                    <a:solidFill>
                      <a:srgbClr val="FF0000"/>
                    </a:solidFill>
                  </a:rPr>
                  <a:t>：</a:t>
                </a:r>
                <a:r>
                  <a:rPr lang="zh-CN" altLang="zh-CN" sz="1800" dirty="0">
                    <a:solidFill>
                      <a:srgbClr val="FF0000"/>
                    </a:solidFill>
                  </a:rPr>
                  <a:t>设图</a:t>
                </a:r>
                <a14:m>
                  <m:oMath xmlns:m="http://schemas.openxmlformats.org/officeDocument/2006/math">
                    <m:r>
                      <m:rPr>
                        <m:sty m:val="p"/>
                      </m:rPr>
                      <a:rPr lang="en-US" altLang="zh-CN" sz="1800">
                        <a:solidFill>
                          <a:srgbClr val="FF0000"/>
                        </a:solidFill>
                        <a:latin typeface="Cambria Math" panose="02040503050406030204" pitchFamily="18" charset="0"/>
                      </a:rPr>
                      <m:t>G</m:t>
                    </m:r>
                  </m:oMath>
                </a14:m>
                <a:r>
                  <a:rPr lang="zh-CN" altLang="zh-CN" sz="1800" dirty="0">
                    <a:solidFill>
                      <a:srgbClr val="FF0000"/>
                    </a:solidFill>
                  </a:rPr>
                  <a:t>采用邻接表存储结构，设计一个算法实现连通图</a:t>
                </a:r>
                <a14:m>
                  <m:oMath xmlns:m="http://schemas.openxmlformats.org/officeDocument/2006/math">
                    <m:r>
                      <m:rPr>
                        <m:sty m:val="p"/>
                      </m:rPr>
                      <a:rPr lang="en-US" altLang="zh-CN" sz="1800">
                        <a:solidFill>
                          <a:srgbClr val="FF0000"/>
                        </a:solidFill>
                        <a:latin typeface="Cambria Math" panose="02040503050406030204" pitchFamily="18" charset="0"/>
                      </a:rPr>
                      <m:t>G</m:t>
                    </m:r>
                  </m:oMath>
                </a14:m>
                <a:r>
                  <a:rPr lang="zh-CN" altLang="zh-CN" sz="1800" dirty="0">
                    <a:solidFill>
                      <a:srgbClr val="FF0000"/>
                    </a:solidFill>
                  </a:rPr>
                  <a:t>的深度优先搜索的非递归算法。</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18247" y="843558"/>
                <a:ext cx="9036496" cy="931562"/>
              </a:xfrm>
              <a:blipFill rotWithShape="0">
                <a:blip r:embed="rId2"/>
                <a:stretch>
                  <a:fillRect l="-674" b="-654"/>
                </a:stretch>
              </a:blipFill>
            </p:spPr>
            <p:txBody>
              <a:bodyPr/>
              <a:lstStyle/>
              <a:p>
                <a:r>
                  <a:rPr lang="zh-CN" altLang="en-US">
                    <a:noFill/>
                  </a:rPr>
                  <a:t> </a:t>
                </a:r>
              </a:p>
            </p:txBody>
          </p:sp>
        </mc:Fallback>
      </mc:AlternateContent>
      <p:sp>
        <p:nvSpPr>
          <p:cNvPr id="4" name="文本框 3"/>
          <p:cNvSpPr txBox="1"/>
          <p:nvPr/>
        </p:nvSpPr>
        <p:spPr>
          <a:xfrm>
            <a:off x="118247" y="1635646"/>
            <a:ext cx="4741785" cy="3139321"/>
          </a:xfrm>
          <a:prstGeom prst="rect">
            <a:avLst/>
          </a:prstGeom>
          <a:noFill/>
        </p:spPr>
        <p:txBody>
          <a:bodyPr wrap="square" rtlCol="0">
            <a:spAutoFit/>
          </a:bodyPr>
          <a:lstStyle/>
          <a:p>
            <a:r>
              <a:rPr lang="en-US" altLang="zh-CN" dirty="0" err="1"/>
              <a:t>int</a:t>
            </a:r>
            <a:r>
              <a:rPr lang="en-US" altLang="zh-CN" dirty="0"/>
              <a:t> visited[</a:t>
            </a:r>
            <a:r>
              <a:rPr lang="en-US" altLang="zh-CN" dirty="0" err="1"/>
              <a:t>MaxVex</a:t>
            </a:r>
            <a:r>
              <a:rPr lang="en-US" altLang="zh-CN" dirty="0"/>
              <a:t>];</a:t>
            </a:r>
            <a:endParaRPr lang="zh-CN" altLang="zh-CN" dirty="0"/>
          </a:p>
          <a:p>
            <a:r>
              <a:rPr lang="en-US" altLang="zh-CN" dirty="0"/>
              <a:t>void DFSTraverse1(</a:t>
            </a:r>
            <a:r>
              <a:rPr lang="en-US" altLang="zh-CN" dirty="0" err="1"/>
              <a:t>VElemType</a:t>
            </a:r>
            <a:r>
              <a:rPr lang="en-US" altLang="zh-CN" dirty="0"/>
              <a:t> v){ </a:t>
            </a:r>
            <a:endParaRPr lang="zh-CN" altLang="zh-CN" dirty="0"/>
          </a:p>
          <a:p>
            <a:r>
              <a:rPr lang="en-US" altLang="zh-CN" dirty="0"/>
              <a:t>   </a:t>
            </a:r>
            <a:r>
              <a:rPr lang="en-US" altLang="zh-CN" dirty="0" err="1"/>
              <a:t>LinkStack</a:t>
            </a:r>
            <a:r>
              <a:rPr lang="en-US" altLang="zh-CN" dirty="0"/>
              <a:t> ls</a:t>
            </a:r>
            <a:r>
              <a:rPr lang="en-US" altLang="zh-CN" sz="1400" dirty="0"/>
              <a:t>;   //</a:t>
            </a:r>
            <a:r>
              <a:rPr lang="zh-CN" altLang="zh-CN" sz="1400" dirty="0"/>
              <a:t>定义一个链栈对象，建立空栈</a:t>
            </a:r>
          </a:p>
          <a:p>
            <a:r>
              <a:rPr lang="en-US" altLang="zh-CN" dirty="0"/>
              <a:t>   </a:t>
            </a:r>
            <a:r>
              <a:rPr lang="en-US" altLang="zh-CN" dirty="0" err="1"/>
              <a:t>ArcNode</a:t>
            </a:r>
            <a:r>
              <a:rPr lang="en-US" altLang="zh-CN" dirty="0"/>
              <a:t> *p;</a:t>
            </a:r>
            <a:endParaRPr lang="zh-CN" altLang="zh-CN" dirty="0"/>
          </a:p>
          <a:p>
            <a:r>
              <a:rPr lang="en-US" altLang="zh-CN" dirty="0"/>
              <a:t>   for(</a:t>
            </a:r>
            <a:r>
              <a:rPr lang="en-US" altLang="zh-CN" dirty="0" err="1"/>
              <a:t>int</a:t>
            </a:r>
            <a:r>
              <a:rPr lang="en-US" altLang="zh-CN" dirty="0"/>
              <a:t> </a:t>
            </a:r>
            <a:r>
              <a:rPr lang="en-US" altLang="zh-CN" dirty="0" err="1"/>
              <a:t>i</a:t>
            </a:r>
            <a:r>
              <a:rPr lang="en-US" altLang="zh-CN" dirty="0"/>
              <a:t>=0;i&lt;</a:t>
            </a:r>
            <a:r>
              <a:rPr lang="en-US" altLang="zh-CN" dirty="0" err="1"/>
              <a:t>ag.vexnum;i</a:t>
            </a:r>
            <a:r>
              <a:rPr lang="en-US" altLang="zh-CN" dirty="0"/>
              <a:t>++)</a:t>
            </a:r>
            <a:endParaRPr lang="zh-CN" altLang="zh-CN" dirty="0"/>
          </a:p>
          <a:p>
            <a:r>
              <a:rPr lang="en-US" altLang="zh-CN" dirty="0"/>
              <a:t>     visited[</a:t>
            </a:r>
            <a:r>
              <a:rPr lang="en-US" altLang="zh-CN" dirty="0" err="1"/>
              <a:t>i</a:t>
            </a:r>
            <a:r>
              <a:rPr lang="en-US" altLang="zh-CN" dirty="0"/>
              <a:t>]=0;</a:t>
            </a:r>
            <a:endParaRPr lang="zh-CN" altLang="zh-CN" dirty="0"/>
          </a:p>
          <a:p>
            <a:r>
              <a:rPr lang="en-US" altLang="zh-CN" dirty="0"/>
              <a:t>   </a:t>
            </a:r>
            <a:r>
              <a:rPr lang="en-US" altLang="zh-CN" dirty="0" err="1"/>
              <a:t>int</a:t>
            </a:r>
            <a:r>
              <a:rPr lang="en-US" altLang="zh-CN" dirty="0"/>
              <a:t> h=</a:t>
            </a:r>
            <a:r>
              <a:rPr lang="en-US" altLang="zh-CN" dirty="0" err="1"/>
              <a:t>LocateVex</a:t>
            </a:r>
            <a:r>
              <a:rPr lang="en-US" altLang="zh-CN" dirty="0"/>
              <a:t>(v);  </a:t>
            </a:r>
            <a:r>
              <a:rPr lang="en-US" altLang="zh-CN" sz="1200" dirty="0"/>
              <a:t>//</a:t>
            </a:r>
            <a:r>
              <a:rPr lang="zh-CN" altLang="zh-CN" sz="1200" dirty="0"/>
              <a:t>计算</a:t>
            </a:r>
            <a:r>
              <a:rPr lang="en-US" altLang="zh-CN" sz="1200" dirty="0"/>
              <a:t>v</a:t>
            </a:r>
            <a:r>
              <a:rPr lang="zh-CN" altLang="zh-CN" sz="1200" dirty="0"/>
              <a:t>在顶点数组表中的下标</a:t>
            </a:r>
          </a:p>
          <a:p>
            <a:r>
              <a:rPr lang="en-US" altLang="zh-CN" dirty="0"/>
              <a:t>   </a:t>
            </a:r>
            <a:r>
              <a:rPr lang="en-US" altLang="zh-CN" dirty="0" err="1"/>
              <a:t>ls.Push</a:t>
            </a:r>
            <a:r>
              <a:rPr lang="en-US" altLang="zh-CN" dirty="0"/>
              <a:t>(h);</a:t>
            </a:r>
            <a:endParaRPr lang="zh-CN" altLang="zh-CN" dirty="0"/>
          </a:p>
          <a:p>
            <a:r>
              <a:rPr lang="en-US" altLang="zh-CN" dirty="0"/>
              <a:t>   </a:t>
            </a:r>
            <a:r>
              <a:rPr lang="en-US" altLang="zh-CN" dirty="0" err="1"/>
              <a:t>cout</a:t>
            </a:r>
            <a:r>
              <a:rPr lang="en-US" altLang="zh-CN" dirty="0"/>
              <a:t>&lt;&lt;v;                   </a:t>
            </a:r>
            <a:r>
              <a:rPr lang="en-US" altLang="zh-CN" sz="1200" dirty="0"/>
              <a:t>//</a:t>
            </a:r>
            <a:r>
              <a:rPr lang="zh-CN" altLang="zh-CN" sz="1200" dirty="0"/>
              <a:t>输出顶点</a:t>
            </a:r>
          </a:p>
          <a:p>
            <a:r>
              <a:rPr lang="en-US" altLang="zh-CN" dirty="0"/>
              <a:t>   visited[h]=1;              </a:t>
            </a:r>
            <a:r>
              <a:rPr lang="en-US" altLang="zh-CN" sz="1200" dirty="0"/>
              <a:t>//</a:t>
            </a:r>
            <a:r>
              <a:rPr lang="zh-CN" altLang="zh-CN" sz="1200" dirty="0"/>
              <a:t>置访问标志为</a:t>
            </a:r>
            <a:r>
              <a:rPr lang="en-US" altLang="zh-CN" sz="1200" dirty="0"/>
              <a:t>1</a:t>
            </a:r>
            <a:endParaRPr lang="zh-CN" altLang="zh-CN" sz="1200" dirty="0"/>
          </a:p>
          <a:p>
            <a:r>
              <a:rPr lang="en-US" altLang="zh-CN" dirty="0"/>
              <a:t>   </a:t>
            </a:r>
            <a:endParaRPr lang="zh-CN" altLang="en-US" dirty="0"/>
          </a:p>
        </p:txBody>
      </p:sp>
      <p:sp>
        <p:nvSpPr>
          <p:cNvPr id="5" name="文本框 4"/>
          <p:cNvSpPr txBox="1"/>
          <p:nvPr/>
        </p:nvSpPr>
        <p:spPr>
          <a:xfrm>
            <a:off x="3779912" y="843558"/>
            <a:ext cx="5184575" cy="3693319"/>
          </a:xfrm>
          <a:prstGeom prst="rect">
            <a:avLst/>
          </a:prstGeom>
          <a:solidFill>
            <a:schemeClr val="accent2"/>
          </a:solidFill>
        </p:spPr>
        <p:txBody>
          <a:bodyPr wrap="square" rtlCol="0">
            <a:spAutoFit/>
          </a:bodyPr>
          <a:lstStyle/>
          <a:p>
            <a:r>
              <a:rPr lang="en-US" altLang="zh-CN" dirty="0"/>
              <a:t>    while(!</a:t>
            </a:r>
            <a:r>
              <a:rPr lang="en-US" altLang="zh-CN" dirty="0" err="1"/>
              <a:t>ls.EmptyStack</a:t>
            </a:r>
            <a:r>
              <a:rPr lang="en-US" altLang="zh-CN" dirty="0"/>
              <a:t>()){</a:t>
            </a:r>
            <a:endParaRPr lang="zh-CN" altLang="zh-CN" dirty="0"/>
          </a:p>
          <a:p>
            <a:r>
              <a:rPr lang="en-US" altLang="zh-CN" dirty="0"/>
              <a:t>        h=</a:t>
            </a:r>
            <a:r>
              <a:rPr lang="en-US" altLang="zh-CN" dirty="0" err="1"/>
              <a:t>ls.GetTop</a:t>
            </a:r>
            <a:r>
              <a:rPr lang="en-US" altLang="zh-CN" dirty="0"/>
              <a:t>();</a:t>
            </a:r>
            <a:endParaRPr lang="zh-CN" altLang="zh-CN" dirty="0"/>
          </a:p>
          <a:p>
            <a:r>
              <a:rPr lang="en-US" altLang="zh-CN" dirty="0"/>
              <a:t>        p=</a:t>
            </a:r>
            <a:r>
              <a:rPr lang="en-US" altLang="zh-CN" dirty="0" err="1"/>
              <a:t>ag.vertices</a:t>
            </a:r>
            <a:r>
              <a:rPr lang="en-US" altLang="zh-CN" dirty="0"/>
              <a:t>[h].</a:t>
            </a:r>
            <a:r>
              <a:rPr lang="en-US" altLang="zh-CN" dirty="0" err="1"/>
              <a:t>firstarc</a:t>
            </a:r>
            <a:r>
              <a:rPr lang="en-US" altLang="zh-CN" dirty="0"/>
              <a:t>;    </a:t>
            </a:r>
          </a:p>
          <a:p>
            <a:r>
              <a:rPr lang="en-US" altLang="zh-CN" dirty="0"/>
              <a:t>       </a:t>
            </a:r>
            <a:r>
              <a:rPr lang="en-US" altLang="zh-CN" sz="1200" dirty="0"/>
              <a:t>//</a:t>
            </a:r>
            <a:r>
              <a:rPr lang="zh-CN" altLang="zh-CN" sz="1200" dirty="0"/>
              <a:t>指向下标为</a:t>
            </a:r>
            <a:r>
              <a:rPr lang="en-US" altLang="zh-CN" sz="1200" dirty="0"/>
              <a:t>h</a:t>
            </a:r>
            <a:r>
              <a:rPr lang="zh-CN" altLang="zh-CN" sz="1200" dirty="0"/>
              <a:t>的顶点的第一个邻接点</a:t>
            </a:r>
          </a:p>
          <a:p>
            <a:r>
              <a:rPr lang="en-US" altLang="zh-CN" dirty="0"/>
              <a:t>        while(p&amp;&amp;visited[p-&gt;</a:t>
            </a:r>
            <a:r>
              <a:rPr lang="en-US" altLang="zh-CN" dirty="0" err="1"/>
              <a:t>adjvex</a:t>
            </a:r>
            <a:r>
              <a:rPr lang="en-US" altLang="zh-CN" dirty="0"/>
              <a:t>])  </a:t>
            </a:r>
            <a:r>
              <a:rPr lang="en-US" altLang="zh-CN" sz="1200" dirty="0"/>
              <a:t>//</a:t>
            </a:r>
            <a:r>
              <a:rPr lang="zh-CN" altLang="zh-CN" sz="1200" dirty="0"/>
              <a:t>查找未访问的邻接点</a:t>
            </a:r>
          </a:p>
          <a:p>
            <a:r>
              <a:rPr lang="en-US" altLang="zh-CN" dirty="0"/>
              <a:t>           p=p-&gt;</a:t>
            </a:r>
            <a:r>
              <a:rPr lang="en-US" altLang="zh-CN" dirty="0" err="1"/>
              <a:t>nextarc</a:t>
            </a:r>
            <a:r>
              <a:rPr lang="en-US" altLang="zh-CN" dirty="0"/>
              <a:t>;</a:t>
            </a:r>
            <a:endParaRPr lang="zh-CN" altLang="zh-CN" dirty="0"/>
          </a:p>
          <a:p>
            <a:r>
              <a:rPr lang="en-US" altLang="zh-CN" dirty="0"/>
              <a:t>        if(p){</a:t>
            </a:r>
            <a:r>
              <a:rPr lang="en-US" altLang="zh-CN" dirty="0" err="1"/>
              <a:t>cout</a:t>
            </a:r>
            <a:r>
              <a:rPr lang="en-US" altLang="zh-CN" dirty="0"/>
              <a:t>&lt;&lt;</a:t>
            </a:r>
            <a:r>
              <a:rPr lang="en-US" altLang="zh-CN" dirty="0" err="1"/>
              <a:t>ag.vertices</a:t>
            </a:r>
            <a:r>
              <a:rPr lang="en-US" altLang="zh-CN" dirty="0"/>
              <a:t>[p-&gt;</a:t>
            </a:r>
            <a:r>
              <a:rPr lang="en-US" altLang="zh-CN" dirty="0" err="1"/>
              <a:t>adjvex</a:t>
            </a:r>
            <a:r>
              <a:rPr lang="en-US" altLang="zh-CN" dirty="0"/>
              <a:t>].data;</a:t>
            </a:r>
            <a:endParaRPr lang="zh-CN" altLang="zh-CN" dirty="0"/>
          </a:p>
          <a:p>
            <a:r>
              <a:rPr lang="en-US" altLang="zh-CN" dirty="0"/>
              <a:t>               </a:t>
            </a:r>
            <a:r>
              <a:rPr lang="en-US" altLang="zh-CN" dirty="0" err="1"/>
              <a:t>ls.Push</a:t>
            </a:r>
            <a:r>
              <a:rPr lang="en-US" altLang="zh-CN" dirty="0"/>
              <a:t>(p-&gt;</a:t>
            </a:r>
            <a:r>
              <a:rPr lang="en-US" altLang="zh-CN" dirty="0" err="1"/>
              <a:t>adjvex</a:t>
            </a:r>
            <a:r>
              <a:rPr lang="en-US" altLang="zh-CN" dirty="0"/>
              <a:t>);</a:t>
            </a:r>
            <a:endParaRPr lang="zh-CN" altLang="zh-CN" dirty="0"/>
          </a:p>
          <a:p>
            <a:r>
              <a:rPr lang="en-US" altLang="zh-CN" dirty="0"/>
              <a:t>               visited[p-&gt;</a:t>
            </a:r>
            <a:r>
              <a:rPr lang="en-US" altLang="zh-CN" dirty="0" err="1"/>
              <a:t>adjvex</a:t>
            </a:r>
            <a:r>
              <a:rPr lang="en-US" altLang="zh-CN" dirty="0"/>
              <a:t>]=1;</a:t>
            </a:r>
            <a:endParaRPr lang="zh-CN" altLang="zh-CN" dirty="0"/>
          </a:p>
          <a:p>
            <a:r>
              <a:rPr lang="en-US" altLang="zh-CN" dirty="0"/>
              <a:t>        }</a:t>
            </a:r>
            <a:endParaRPr lang="zh-CN" altLang="zh-CN" dirty="0"/>
          </a:p>
          <a:p>
            <a:r>
              <a:rPr lang="en-US" altLang="zh-CN" dirty="0"/>
              <a:t>        else </a:t>
            </a:r>
            <a:r>
              <a:rPr lang="en-US" altLang="zh-CN" dirty="0" err="1"/>
              <a:t>ls.Pop</a:t>
            </a:r>
            <a:r>
              <a:rPr lang="en-US" altLang="zh-CN" dirty="0"/>
              <a:t>(h);</a:t>
            </a:r>
            <a:endParaRPr lang="zh-CN" altLang="zh-CN" dirty="0"/>
          </a:p>
          <a:p>
            <a:r>
              <a:rPr lang="en-US" altLang="zh-CN" dirty="0"/>
              <a:t>     }</a:t>
            </a:r>
          </a:p>
          <a:p>
            <a:r>
              <a:rPr lang="zh-CN" altLang="en-US" dirty="0"/>
              <a:t>｝</a:t>
            </a:r>
            <a:endParaRPr lang="zh-CN" altLang="zh-CN" dirty="0"/>
          </a:p>
        </p:txBody>
      </p:sp>
    </p:spTree>
    <p:extLst>
      <p:ext uri="{BB962C8B-B14F-4D97-AF65-F5344CB8AC3E}">
        <p14:creationId xmlns:p14="http://schemas.microsoft.com/office/powerpoint/2010/main" val="343695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 calcmode="lin" valueType="num">
                                      <p:cBhvr additive="base">
                                        <p:cTn id="4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 calcmode="lin" valueType="num">
                                      <p:cBhvr additive="base">
                                        <p:cTn id="4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7" end="7"/>
                                            </p:txEl>
                                          </p:spTgt>
                                        </p:tgtEl>
                                        <p:attrNameLst>
                                          <p:attrName>style.visibility</p:attrName>
                                        </p:attrNameLst>
                                      </p:cBhvr>
                                      <p:to>
                                        <p:strVal val="visible"/>
                                      </p:to>
                                    </p:set>
                                    <p:anim calcmode="lin" valueType="num">
                                      <p:cBhvr additive="base">
                                        <p:cTn id="5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 calcmode="lin" valueType="num">
                                      <p:cBhvr additive="base">
                                        <p:cTn id="5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9" end="9"/>
                                            </p:txEl>
                                          </p:spTgt>
                                        </p:tgtEl>
                                        <p:attrNameLst>
                                          <p:attrName>style.visibility</p:attrName>
                                        </p:attrNameLst>
                                      </p:cBhvr>
                                      <p:to>
                                        <p:strVal val="visible"/>
                                      </p:to>
                                    </p:set>
                                    <p:anim calcmode="lin" valueType="num">
                                      <p:cBhvr additive="base">
                                        <p:cTn id="6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
                                            <p:txEl>
                                              <p:pRg st="0" end="0"/>
                                            </p:txEl>
                                          </p:spTgt>
                                        </p:tgtEl>
                                        <p:attrNameLst>
                                          <p:attrName>style.visibility</p:attrName>
                                        </p:attrNameLst>
                                      </p:cBhvr>
                                      <p:to>
                                        <p:strVal val="visible"/>
                                      </p:to>
                                    </p:set>
                                    <p:animEffect transition="in" filter="fade">
                                      <p:cBhvr>
                                        <p:cTn id="77" dur="1000"/>
                                        <p:tgtEl>
                                          <p:spTgt spid="5">
                                            <p:txEl>
                                              <p:pRg st="0" end="0"/>
                                            </p:txEl>
                                          </p:spTgt>
                                        </p:tgtEl>
                                      </p:cBhvr>
                                    </p:animEffect>
                                    <p:anim calcmode="lin" valueType="num">
                                      <p:cBhvr>
                                        <p:cTn id="7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5">
                                            <p:txEl>
                                              <p:pRg st="1" end="1"/>
                                            </p:txEl>
                                          </p:spTgt>
                                        </p:tgtEl>
                                        <p:attrNameLst>
                                          <p:attrName>style.visibility</p:attrName>
                                        </p:attrNameLst>
                                      </p:cBhvr>
                                      <p:to>
                                        <p:strVal val="visible"/>
                                      </p:to>
                                    </p:set>
                                    <p:animEffect transition="in" filter="fade">
                                      <p:cBhvr>
                                        <p:cTn id="84" dur="1000"/>
                                        <p:tgtEl>
                                          <p:spTgt spid="5">
                                            <p:txEl>
                                              <p:pRg st="1" end="1"/>
                                            </p:txEl>
                                          </p:spTgt>
                                        </p:tgtEl>
                                      </p:cBhvr>
                                    </p:animEffect>
                                    <p:anim calcmode="lin" valueType="num">
                                      <p:cBhvr>
                                        <p:cTn id="8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8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5">
                                            <p:txEl>
                                              <p:pRg st="2" end="2"/>
                                            </p:txEl>
                                          </p:spTgt>
                                        </p:tgtEl>
                                        <p:attrNameLst>
                                          <p:attrName>style.visibility</p:attrName>
                                        </p:attrNameLst>
                                      </p:cBhvr>
                                      <p:to>
                                        <p:strVal val="visible"/>
                                      </p:to>
                                    </p:set>
                                    <p:animEffect transition="in" filter="fade">
                                      <p:cBhvr>
                                        <p:cTn id="91" dur="1000"/>
                                        <p:tgtEl>
                                          <p:spTgt spid="5">
                                            <p:txEl>
                                              <p:pRg st="2" end="2"/>
                                            </p:txEl>
                                          </p:spTgt>
                                        </p:tgtEl>
                                      </p:cBhvr>
                                    </p:animEffect>
                                    <p:anim calcmode="lin" valueType="num">
                                      <p:cBhvr>
                                        <p:cTn id="9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5">
                                            <p:txEl>
                                              <p:pRg st="2" end="2"/>
                                            </p:txEl>
                                          </p:spTgt>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5">
                                            <p:txEl>
                                              <p:pRg st="3" end="3"/>
                                            </p:txEl>
                                          </p:spTgt>
                                        </p:tgtEl>
                                        <p:attrNameLst>
                                          <p:attrName>style.visibility</p:attrName>
                                        </p:attrNameLst>
                                      </p:cBhvr>
                                      <p:to>
                                        <p:strVal val="visible"/>
                                      </p:to>
                                    </p:set>
                                    <p:animEffect transition="in" filter="fade">
                                      <p:cBhvr>
                                        <p:cTn id="96" dur="1000"/>
                                        <p:tgtEl>
                                          <p:spTgt spid="5">
                                            <p:txEl>
                                              <p:pRg st="3" end="3"/>
                                            </p:txEl>
                                          </p:spTgt>
                                        </p:tgtEl>
                                      </p:cBhvr>
                                    </p:animEffect>
                                    <p:anim calcmode="lin" valueType="num">
                                      <p:cBhvr>
                                        <p:cTn id="9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8"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5">
                                            <p:txEl>
                                              <p:pRg st="4" end="4"/>
                                            </p:txEl>
                                          </p:spTgt>
                                        </p:tgtEl>
                                        <p:attrNameLst>
                                          <p:attrName>style.visibility</p:attrName>
                                        </p:attrNameLst>
                                      </p:cBhvr>
                                      <p:to>
                                        <p:strVal val="visible"/>
                                      </p:to>
                                    </p:set>
                                    <p:animEffect transition="in" filter="fade">
                                      <p:cBhvr>
                                        <p:cTn id="103" dur="1000"/>
                                        <p:tgtEl>
                                          <p:spTgt spid="5">
                                            <p:txEl>
                                              <p:pRg st="4" end="4"/>
                                            </p:txEl>
                                          </p:spTgt>
                                        </p:tgtEl>
                                      </p:cBhvr>
                                    </p:animEffect>
                                    <p:anim calcmode="lin" valueType="num">
                                      <p:cBhvr>
                                        <p:cTn id="104"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05" dur="1000" fill="hold"/>
                                        <p:tgtEl>
                                          <p:spTgt spid="5">
                                            <p:txEl>
                                              <p:pRg st="4" end="4"/>
                                            </p:txEl>
                                          </p:spTgt>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5">
                                            <p:txEl>
                                              <p:pRg st="5" end="5"/>
                                            </p:txEl>
                                          </p:spTgt>
                                        </p:tgtEl>
                                        <p:attrNameLst>
                                          <p:attrName>style.visibility</p:attrName>
                                        </p:attrNameLst>
                                      </p:cBhvr>
                                      <p:to>
                                        <p:strVal val="visible"/>
                                      </p:to>
                                    </p:set>
                                    <p:animEffect transition="in" filter="fade">
                                      <p:cBhvr>
                                        <p:cTn id="108" dur="1000"/>
                                        <p:tgtEl>
                                          <p:spTgt spid="5">
                                            <p:txEl>
                                              <p:pRg st="5" end="5"/>
                                            </p:txEl>
                                          </p:spTgt>
                                        </p:tgtEl>
                                      </p:cBhvr>
                                    </p:animEffect>
                                    <p:anim calcmode="lin" valueType="num">
                                      <p:cBhvr>
                                        <p:cTn id="10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1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5">
                                            <p:txEl>
                                              <p:pRg st="6" end="6"/>
                                            </p:txEl>
                                          </p:spTgt>
                                        </p:tgtEl>
                                        <p:attrNameLst>
                                          <p:attrName>style.visibility</p:attrName>
                                        </p:attrNameLst>
                                      </p:cBhvr>
                                      <p:to>
                                        <p:strVal val="visible"/>
                                      </p:to>
                                    </p:set>
                                    <p:animEffect transition="in" filter="fade">
                                      <p:cBhvr>
                                        <p:cTn id="115" dur="1000"/>
                                        <p:tgtEl>
                                          <p:spTgt spid="5">
                                            <p:txEl>
                                              <p:pRg st="6" end="6"/>
                                            </p:txEl>
                                          </p:spTgt>
                                        </p:tgtEl>
                                      </p:cBhvr>
                                    </p:animEffect>
                                    <p:anim calcmode="lin" valueType="num">
                                      <p:cBhvr>
                                        <p:cTn id="11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1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5">
                                            <p:txEl>
                                              <p:pRg st="7" end="7"/>
                                            </p:txEl>
                                          </p:spTgt>
                                        </p:tgtEl>
                                        <p:attrNameLst>
                                          <p:attrName>style.visibility</p:attrName>
                                        </p:attrNameLst>
                                      </p:cBhvr>
                                      <p:to>
                                        <p:strVal val="visible"/>
                                      </p:to>
                                    </p:set>
                                    <p:animEffect transition="in" filter="fade">
                                      <p:cBhvr>
                                        <p:cTn id="122" dur="1000"/>
                                        <p:tgtEl>
                                          <p:spTgt spid="5">
                                            <p:txEl>
                                              <p:pRg st="7" end="7"/>
                                            </p:txEl>
                                          </p:spTgt>
                                        </p:tgtEl>
                                      </p:cBhvr>
                                    </p:animEffect>
                                    <p:anim calcmode="lin" valueType="num">
                                      <p:cBhvr>
                                        <p:cTn id="12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24"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5">
                                            <p:txEl>
                                              <p:pRg st="8" end="8"/>
                                            </p:txEl>
                                          </p:spTgt>
                                        </p:tgtEl>
                                        <p:attrNameLst>
                                          <p:attrName>style.visibility</p:attrName>
                                        </p:attrNameLst>
                                      </p:cBhvr>
                                      <p:to>
                                        <p:strVal val="visible"/>
                                      </p:to>
                                    </p:set>
                                    <p:animEffect transition="in" filter="fade">
                                      <p:cBhvr>
                                        <p:cTn id="129" dur="1000"/>
                                        <p:tgtEl>
                                          <p:spTgt spid="5">
                                            <p:txEl>
                                              <p:pRg st="8" end="8"/>
                                            </p:txEl>
                                          </p:spTgt>
                                        </p:tgtEl>
                                      </p:cBhvr>
                                    </p:animEffect>
                                    <p:anim calcmode="lin" valueType="num">
                                      <p:cBhvr>
                                        <p:cTn id="13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31" dur="1000" fill="hold"/>
                                        <p:tgtEl>
                                          <p:spTgt spid="5">
                                            <p:txEl>
                                              <p:pRg st="8" end="8"/>
                                            </p:txEl>
                                          </p:spTgt>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5">
                                            <p:txEl>
                                              <p:pRg st="9" end="9"/>
                                            </p:txEl>
                                          </p:spTgt>
                                        </p:tgtEl>
                                        <p:attrNameLst>
                                          <p:attrName>style.visibility</p:attrName>
                                        </p:attrNameLst>
                                      </p:cBhvr>
                                      <p:to>
                                        <p:strVal val="visible"/>
                                      </p:to>
                                    </p:set>
                                    <p:animEffect transition="in" filter="fade">
                                      <p:cBhvr>
                                        <p:cTn id="134" dur="1000"/>
                                        <p:tgtEl>
                                          <p:spTgt spid="5">
                                            <p:txEl>
                                              <p:pRg st="9" end="9"/>
                                            </p:txEl>
                                          </p:spTgt>
                                        </p:tgtEl>
                                      </p:cBhvr>
                                    </p:animEffect>
                                    <p:anim calcmode="lin" valueType="num">
                                      <p:cBhvr>
                                        <p:cTn id="135"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136"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5">
                                            <p:txEl>
                                              <p:pRg st="10" end="10"/>
                                            </p:txEl>
                                          </p:spTgt>
                                        </p:tgtEl>
                                        <p:attrNameLst>
                                          <p:attrName>style.visibility</p:attrName>
                                        </p:attrNameLst>
                                      </p:cBhvr>
                                      <p:to>
                                        <p:strVal val="visible"/>
                                      </p:to>
                                    </p:set>
                                    <p:animEffect transition="in" filter="fade">
                                      <p:cBhvr>
                                        <p:cTn id="141" dur="1000"/>
                                        <p:tgtEl>
                                          <p:spTgt spid="5">
                                            <p:txEl>
                                              <p:pRg st="10" end="10"/>
                                            </p:txEl>
                                          </p:spTgt>
                                        </p:tgtEl>
                                      </p:cBhvr>
                                    </p:animEffect>
                                    <p:anim calcmode="lin" valueType="num">
                                      <p:cBhvr>
                                        <p:cTn id="142"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43"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5">
                                            <p:txEl>
                                              <p:pRg st="11" end="11"/>
                                            </p:txEl>
                                          </p:spTgt>
                                        </p:tgtEl>
                                        <p:attrNameLst>
                                          <p:attrName>style.visibility</p:attrName>
                                        </p:attrNameLst>
                                      </p:cBhvr>
                                      <p:to>
                                        <p:strVal val="visible"/>
                                      </p:to>
                                    </p:set>
                                    <p:animEffect transition="in" filter="fade">
                                      <p:cBhvr>
                                        <p:cTn id="146" dur="1000"/>
                                        <p:tgtEl>
                                          <p:spTgt spid="5">
                                            <p:txEl>
                                              <p:pRg st="11" end="11"/>
                                            </p:txEl>
                                          </p:spTgt>
                                        </p:tgtEl>
                                      </p:cBhvr>
                                    </p:animEffect>
                                    <p:anim calcmode="lin" valueType="num">
                                      <p:cBhvr>
                                        <p:cTn id="1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148" dur="1000" fill="hold"/>
                                        <p:tgtEl>
                                          <p:spTgt spid="5">
                                            <p:txEl>
                                              <p:pRg st="11" end="11"/>
                                            </p:txEl>
                                          </p:spTgt>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5">
                                            <p:txEl>
                                              <p:pRg st="12" end="12"/>
                                            </p:txEl>
                                          </p:spTgt>
                                        </p:tgtEl>
                                        <p:attrNameLst>
                                          <p:attrName>style.visibility</p:attrName>
                                        </p:attrNameLst>
                                      </p:cBhvr>
                                      <p:to>
                                        <p:strVal val="visible"/>
                                      </p:to>
                                    </p:set>
                                    <p:animEffect transition="in" filter="fade">
                                      <p:cBhvr>
                                        <p:cTn id="151" dur="1000"/>
                                        <p:tgtEl>
                                          <p:spTgt spid="5">
                                            <p:txEl>
                                              <p:pRg st="12" end="12"/>
                                            </p:txEl>
                                          </p:spTgt>
                                        </p:tgtEl>
                                      </p:cBhvr>
                                    </p:animEffect>
                                    <p:anim calcmode="lin" valueType="num">
                                      <p:cBhvr>
                                        <p:cTn id="152"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153"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695224" cy="800930"/>
          </a:xfrm>
        </p:spPr>
        <p:txBody>
          <a:bodyPr/>
          <a:lstStyle/>
          <a:p>
            <a:r>
              <a:rPr lang="zh-CN" altLang="en-US" dirty="0"/>
              <a:t>生成树和最小生成树</a:t>
            </a:r>
          </a:p>
        </p:txBody>
      </p:sp>
      <p:sp>
        <p:nvSpPr>
          <p:cNvPr id="5" name="文本占位符 4"/>
          <p:cNvSpPr>
            <a:spLocks noGrp="1"/>
          </p:cNvSpPr>
          <p:nvPr>
            <p:ph type="body" sz="quarter" idx="11"/>
          </p:nvPr>
        </p:nvSpPr>
        <p:spPr/>
        <p:txBody>
          <a:bodyPr/>
          <a:lstStyle/>
          <a:p>
            <a:r>
              <a:rPr lang="en-US" altLang="zh-CN" dirty="0"/>
              <a:t>04</a:t>
            </a:r>
            <a:endParaRPr lang="zh-CN" altLang="en-US" dirty="0"/>
          </a:p>
        </p:txBody>
      </p:sp>
      <p:sp>
        <p:nvSpPr>
          <p:cNvPr id="2" name="矩形 1"/>
          <p:cNvSpPr/>
          <p:nvPr/>
        </p:nvSpPr>
        <p:spPr>
          <a:xfrm>
            <a:off x="179512" y="440731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6042902"/>
      </p:ext>
    </p:extLst>
  </p:cSld>
  <p:clrMapOvr>
    <a:masterClrMapping/>
  </p:clrMapOvr>
  <p:transition>
    <p:cover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生成树和最小生成树的概念</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4968552" cy="715538"/>
              </a:xfrm>
            </p:spPr>
            <p:txBody>
              <a:bodyPr/>
              <a:lstStyle/>
              <a:p>
                <a:pPr marL="0" indent="0">
                  <a:lnSpc>
                    <a:spcPts val="25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是一个连通图，</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的一个生成子图若本身是一棵树，称它为</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的一棵</a:t>
                </a:r>
                <a:r>
                  <a:rPr lang="zh-CN" altLang="zh-CN" sz="1800" dirty="0">
                    <a:solidFill>
                      <a:srgbClr val="FF0000"/>
                    </a:solidFill>
                    <a:latin typeface="隶书" panose="02010509060101010101" pitchFamily="49" charset="-122"/>
                    <a:ea typeface="隶书" panose="02010509060101010101" pitchFamily="49" charset="-122"/>
                  </a:rPr>
                  <a:t>生成树</a:t>
                </a:r>
                <a:r>
                  <a:rPr lang="zh-CN" altLang="zh-CN" sz="1800" dirty="0">
                    <a:latin typeface="隶书" panose="02010509060101010101" pitchFamily="49" charset="-122"/>
                    <a:ea typeface="隶书" panose="02010509060101010101" pitchFamily="49" charset="-122"/>
                  </a:rPr>
                  <a:t>。任何连通图都有生成树。</a:t>
                </a:r>
                <a:endParaRPr lang="en-US" altLang="zh-CN" sz="1800" dirty="0">
                  <a:latin typeface="隶书" panose="02010509060101010101" pitchFamily="49" charset="-122"/>
                  <a:ea typeface="隶书" panose="02010509060101010101" pitchFamily="49" charset="-122"/>
                </a:endParaRPr>
              </a:p>
              <a:p>
                <a:pPr marL="0" indent="0">
                  <a:lnSpc>
                    <a:spcPts val="25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图中</a:t>
                </a:r>
                <a:r>
                  <a:rPr lang="zh-CN" altLang="en-US" sz="1800" dirty="0">
                    <a:latin typeface="隶书" panose="02010509060101010101" pitchFamily="49" charset="-122"/>
                    <a:ea typeface="隶书" panose="02010509060101010101" pitchFamily="49" charset="-122"/>
                  </a:rPr>
                  <a:t>红</a:t>
                </a:r>
                <a:r>
                  <a:rPr lang="zh-CN" altLang="zh-CN" sz="1800" dirty="0">
                    <a:latin typeface="隶书" panose="02010509060101010101" pitchFamily="49" charset="-122"/>
                    <a:ea typeface="隶书" panose="02010509060101010101" pitchFamily="49" charset="-122"/>
                  </a:rPr>
                  <a:t>线的边组成的生成子图，即为</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中的两棵生成树。显然，</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若有生成树，一般不唯一。</a:t>
                </a:r>
                <a:endParaRPr lang="en-US" altLang="zh-CN" sz="1800" dirty="0">
                  <a:latin typeface="隶书" panose="02010509060101010101" pitchFamily="49" charset="-122"/>
                  <a:ea typeface="隶书" panose="02010509060101010101" pitchFamily="49" charset="-122"/>
                </a:endParaRPr>
              </a:p>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不难看出，有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个顶点的连通图的生成树必定有</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条边，生成树是连通图的极小子图，在生成树中任意增加一条边，必定产生回路。</a:t>
                </a:r>
              </a:p>
              <a:p>
                <a:pPr marL="0" indent="0">
                  <a:lnSpc>
                    <a:spcPts val="2500"/>
                  </a:lnSpc>
                  <a:spcBef>
                    <a:spcPts val="0"/>
                  </a:spcBef>
                  <a:buNone/>
                </a:pPr>
                <a:endParaRPr lang="zh-CN" altLang="zh-CN" sz="1800" dirty="0">
                  <a:latin typeface="隶书" panose="02010509060101010101" pitchFamily="49" charset="-122"/>
                  <a:ea typeface="隶书" panose="02010509060101010101" pitchFamily="49"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4968552" cy="715538"/>
              </a:xfrm>
              <a:blipFill rotWithShape="0">
                <a:blip r:embed="rId2"/>
                <a:stretch>
                  <a:fillRect l="-1472" t="-6838" r="-1472" b="-275214"/>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5708792" y="476897"/>
            <a:ext cx="3046818" cy="1220164"/>
          </a:xfrm>
          <a:prstGeom prst="rect">
            <a:avLst/>
          </a:prstGeom>
        </p:spPr>
      </p:pic>
      <p:pic>
        <p:nvPicPr>
          <p:cNvPr id="6" name="图片 5"/>
          <p:cNvPicPr>
            <a:picLocks noChangeAspect="1"/>
          </p:cNvPicPr>
          <p:nvPr/>
        </p:nvPicPr>
        <p:blipFill>
          <a:blip r:embed="rId4"/>
          <a:stretch>
            <a:fillRect/>
          </a:stretch>
        </p:blipFill>
        <p:spPr>
          <a:xfrm>
            <a:off x="5552274" y="1956621"/>
            <a:ext cx="3236545" cy="129614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07504" y="3651870"/>
                <a:ext cx="8856984" cy="1200329"/>
              </a:xfrm>
              <a:prstGeom prst="rect">
                <a:avLst/>
              </a:prstGeom>
              <a:noFill/>
            </p:spPr>
            <p:txBody>
              <a:bodyPr wrap="square" rtlCol="0">
                <a:spAutoFit/>
              </a:bodyPr>
              <a:lstStyle/>
              <a:p>
                <a:pPr algn="just"/>
                <a:r>
                  <a:rPr lang="en-US" altLang="zh-CN" dirty="0"/>
                  <a:t>     </a:t>
                </a:r>
                <a:r>
                  <a:rPr lang="zh-CN" altLang="zh-CN" dirty="0">
                    <a:latin typeface="隶书" panose="02010509060101010101" pitchFamily="49" charset="-122"/>
                    <a:ea typeface="隶书" panose="02010509060101010101" pitchFamily="49" charset="-122"/>
                  </a:rPr>
                  <a:t>设</a:t>
                </a:r>
                <a14:m>
                  <m:oMath xmlns:m="http://schemas.openxmlformats.org/officeDocument/2006/math">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是一个带权连通图，其生成树上任一条边</a:t>
                </a:r>
                <a14:m>
                  <m:oMath xmlns:m="http://schemas.openxmlformats.org/officeDocument/2006/math">
                    <m:r>
                      <a:rPr lang="en-US" altLang="zh-CN" i="1">
                        <a:latin typeface="Cambria Math" panose="02040503050406030204" pitchFamily="18" charset="0"/>
                      </a:rPr>
                      <m:t>𝑒</m:t>
                    </m:r>
                  </m:oMath>
                </a14:m>
                <a:r>
                  <a:rPr lang="zh-CN" altLang="zh-CN" dirty="0">
                    <a:latin typeface="隶书" panose="02010509060101010101" pitchFamily="49" charset="-122"/>
                    <a:ea typeface="隶书" panose="02010509060101010101" pitchFamily="49" charset="-122"/>
                  </a:rPr>
                  <a:t>的权值称为该边的代价</a:t>
                </a:r>
                <a14:m>
                  <m:oMath xmlns:m="http://schemas.openxmlformats.org/officeDocument/2006/math">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𝑒</m:t>
                    </m:r>
                    <m:r>
                      <a:rPr lang="en-US" altLang="zh-CN" i="1">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a:t>
                </a:r>
                <a14:m>
                  <m:oMath xmlns:m="http://schemas.openxmlformats.org/officeDocument/2006/math">
                    <m:r>
                      <a:rPr lang="en-US" altLang="zh-CN" i="1">
                        <a:latin typeface="Cambria Math" panose="02040503050406030204" pitchFamily="18" charset="0"/>
                      </a:rPr>
                      <m:t>𝐺</m:t>
                    </m:r>
                  </m:oMath>
                </a14:m>
                <a:r>
                  <a:rPr lang="zh-CN" altLang="zh-CN" dirty="0">
                    <a:latin typeface="隶书" panose="02010509060101010101" pitchFamily="49" charset="-122"/>
                    <a:ea typeface="隶书" panose="02010509060101010101" pitchFamily="49" charset="-122"/>
                  </a:rPr>
                  <a:t>的一棵生成树</a:t>
                </a:r>
                <a14:m>
                  <m:oMath xmlns:m="http://schemas.openxmlformats.org/officeDocument/2006/math">
                    <m:r>
                      <a:rPr lang="en-US" altLang="zh-CN" i="1">
                        <a:latin typeface="Cambria Math" panose="02040503050406030204" pitchFamily="18" charset="0"/>
                      </a:rPr>
                      <m:t>𝑇</m:t>
                    </m:r>
                  </m:oMath>
                </a14:m>
                <a:r>
                  <a:rPr lang="zh-CN" altLang="zh-CN" dirty="0">
                    <a:latin typeface="隶书" panose="02010509060101010101" pitchFamily="49" charset="-122"/>
                    <a:ea typeface="隶书" panose="02010509060101010101" pitchFamily="49" charset="-122"/>
                  </a:rPr>
                  <a:t>的代价</a:t>
                </a:r>
                <a14:m>
                  <m:oMath xmlns:m="http://schemas.openxmlformats.org/officeDocument/2006/math">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就是生成树中各边代价之和。在</a:t>
                </a:r>
                <a14:m>
                  <m:oMath xmlns:m="http://schemas.openxmlformats.org/officeDocument/2006/math">
                    <m:r>
                      <a:rPr lang="en-US" altLang="zh-CN" i="1">
                        <a:latin typeface="Cambria Math" panose="02040503050406030204" pitchFamily="18" charset="0"/>
                      </a:rPr>
                      <m:t>𝐺</m:t>
                    </m:r>
                  </m:oMath>
                </a14:m>
                <a:r>
                  <a:rPr lang="zh-CN" altLang="zh-CN" dirty="0">
                    <a:latin typeface="隶书" panose="02010509060101010101" pitchFamily="49" charset="-122"/>
                    <a:ea typeface="隶书" panose="02010509060101010101" pitchFamily="49" charset="-122"/>
                  </a:rPr>
                  <a:t>的所有生成树中，代价最小的生成树称为最小代价生成树，简称</a:t>
                </a:r>
                <a:r>
                  <a:rPr lang="zh-CN" altLang="zh-CN" dirty="0">
                    <a:solidFill>
                      <a:srgbClr val="FF0000"/>
                    </a:solidFill>
                    <a:latin typeface="隶书" panose="02010509060101010101" pitchFamily="49" charset="-122"/>
                    <a:ea typeface="隶书" panose="02010509060101010101" pitchFamily="49" charset="-122"/>
                  </a:rPr>
                  <a:t>最小生成树</a:t>
                </a:r>
                <a:r>
                  <a:rPr lang="zh-CN" altLang="zh-CN" dirty="0">
                    <a:latin typeface="隶书" panose="02010509060101010101" pitchFamily="49" charset="-122"/>
                    <a:ea typeface="隶书" panose="02010509060101010101" pitchFamily="49" charset="-122"/>
                  </a:rPr>
                  <a:t>。</a:t>
                </a:r>
              </a:p>
              <a:p>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07504" y="3651870"/>
                <a:ext cx="8856984" cy="1200329"/>
              </a:xfrm>
              <a:prstGeom prst="rect">
                <a:avLst/>
              </a:prstGeom>
              <a:blipFill rotWithShape="0">
                <a:blip r:embed="rId5"/>
                <a:stretch>
                  <a:fillRect l="-619" t="-3553" r="-3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59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9"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最小生成树的生成准则</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856984" cy="3507876"/>
              </a:xfrm>
            </p:spPr>
            <p:txBody>
              <a:bodyPr/>
              <a:lstStyle/>
              <a:p>
                <a:pPr>
                  <a:lnSpc>
                    <a:spcPts val="2600"/>
                  </a:lnSpc>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）只能选用该连通图中的边来构造最小生成树；</a:t>
                </a:r>
              </a:p>
              <a:p>
                <a:pPr>
                  <a:lnSpc>
                    <a:spcPts val="2600"/>
                  </a:lnSpc>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）必需使用且仅能使用</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条边来连接连通图中的</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a:t>
                </a:r>
              </a:p>
              <a:p>
                <a:pPr>
                  <a:lnSpc>
                    <a:spcPts val="2600"/>
                  </a:lnSpc>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）选用的</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条边不能产生回路。</a:t>
                </a:r>
              </a:p>
              <a:p>
                <a:pPr>
                  <a:lnSpc>
                    <a:spcPts val="2600"/>
                  </a:lnSpc>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）尽量选取权值小的边。</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856984" cy="3507876"/>
              </a:xfrm>
              <a:blipFill rotWithShape="0">
                <a:blip r:embed="rId2"/>
                <a:stretch>
                  <a:fillRect l="-688" t="-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62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2</a:t>
            </a:r>
            <a:r>
              <a:rPr lang="zh-CN" altLang="en-US" dirty="0"/>
              <a:t>种最小生成树算法</a:t>
            </a:r>
          </a:p>
        </p:txBody>
      </p:sp>
      <p:sp>
        <p:nvSpPr>
          <p:cNvPr id="3" name="内容占位符 2"/>
          <p:cNvSpPr>
            <a:spLocks noGrp="1"/>
          </p:cNvSpPr>
          <p:nvPr>
            <p:ph sz="quarter" idx="11"/>
          </p:nvPr>
        </p:nvSpPr>
        <p:spPr>
          <a:xfrm>
            <a:off x="107504" y="1064124"/>
            <a:ext cx="8856984" cy="3507876"/>
          </a:xfrm>
        </p:spPr>
        <p:txBody>
          <a:bodyPr/>
          <a:lstStyle/>
          <a:p>
            <a:r>
              <a:rPr lang="en-US" altLang="zh-CN" sz="1800" dirty="0" err="1">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Kruskal</a:t>
            </a:r>
            <a:r>
              <a:rPr lang="zh-CN" altLang="zh-CN" sz="1800" dirty="0">
                <a:solidFill>
                  <a:srgbClr val="C00000"/>
                </a:solidFill>
                <a:latin typeface="隶书" panose="02010509060101010101" pitchFamily="49" charset="-122"/>
                <a:ea typeface="隶书" panose="02010509060101010101" pitchFamily="49" charset="-122"/>
              </a:rPr>
              <a:t>算法</a:t>
            </a:r>
            <a:r>
              <a:rPr lang="zh-CN" altLang="en-US" sz="1800" dirty="0">
                <a:latin typeface="隶书" panose="02010509060101010101" pitchFamily="49" charset="-122"/>
                <a:ea typeface="隶书" panose="02010509060101010101" pitchFamily="49" charset="-122"/>
              </a:rPr>
              <a:t>：通常适用于稀疏图；</a:t>
            </a:r>
            <a:endParaRPr lang="en-US" altLang="zh-CN" sz="1800" dirty="0">
              <a:latin typeface="隶书" panose="02010509060101010101" pitchFamily="49" charset="-122"/>
              <a:ea typeface="隶书" panose="02010509060101010101" pitchFamily="49" charset="-122"/>
            </a:endParaRPr>
          </a:p>
          <a:p>
            <a:r>
              <a:rPr lang="en-US" altLang="zh-CN" sz="18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Prim</a:t>
            </a:r>
            <a:r>
              <a:rPr lang="zh-CN" altLang="zh-CN" sz="1800" dirty="0">
                <a:solidFill>
                  <a:srgbClr val="C00000"/>
                </a:solidFill>
                <a:latin typeface="隶书" panose="02010509060101010101" pitchFamily="49" charset="-122"/>
                <a:ea typeface="隶书" panose="02010509060101010101" pitchFamily="49" charset="-122"/>
              </a:rPr>
              <a:t>算法</a:t>
            </a:r>
            <a:r>
              <a:rPr lang="zh-CN" altLang="en-US" sz="1800" dirty="0">
                <a:latin typeface="隶书" panose="02010509060101010101" pitchFamily="49" charset="-122"/>
                <a:ea typeface="隶书" panose="02010509060101010101" pitchFamily="49" charset="-122"/>
              </a:rPr>
              <a:t>：通常适用于稠密图；</a:t>
            </a:r>
            <a:endParaRPr lang="en-US" altLang="zh-CN" sz="1800" dirty="0">
              <a:latin typeface="隶书" panose="02010509060101010101" pitchFamily="49" charset="-122"/>
              <a:ea typeface="隶书" panose="02010509060101010101" pitchFamily="49" charset="-122"/>
            </a:endParaRPr>
          </a:p>
          <a:p>
            <a:endParaRPr lang="zh-CN" altLang="en-US" sz="1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69434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err="1"/>
              <a:t>Kruskal</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3507876"/>
              </a:xfrm>
            </p:spPr>
            <p:txBody>
              <a:bodyPr/>
              <a:lstStyle/>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Kruskal</a:t>
                </a:r>
                <a:r>
                  <a:rPr lang="zh-CN" altLang="zh-CN" sz="1800" dirty="0">
                    <a:latin typeface="隶书" panose="02010509060101010101" pitchFamily="49" charset="-122"/>
                    <a:ea typeface="隶书" panose="02010509060101010101" pitchFamily="49" charset="-122"/>
                  </a:rPr>
                  <a:t>算法是一种按权值的递增次序选择合适的边来构造最小生成树的方法。</a:t>
                </a:r>
                <a:endParaRPr lang="en-US" altLang="zh-CN" sz="1800" dirty="0">
                  <a:latin typeface="隶书" panose="02010509060101010101" pitchFamily="49" charset="-122"/>
                  <a:ea typeface="隶书" panose="02010509060101010101" pitchFamily="49" charset="-122"/>
                </a:endParaRP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是一个具有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个顶点的带权连通无向图，</a:t>
                </a:r>
                <a14:m>
                  <m:oMath xmlns:m="http://schemas.openxmlformats.org/officeDocument/2006/math">
                    <m:r>
                      <a:rPr lang="en-US" altLang="zh-CN" sz="1800" i="1">
                        <a:latin typeface="Cambria Math" panose="02040503050406030204" pitchFamily="18" charset="0"/>
                      </a:rPr>
                      <m:t>𝑇</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𝑇𝐸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的最小生成树，则构造最小生成树的步骤如下：</a:t>
                </a:r>
              </a:p>
              <a:p>
                <a:pPr>
                  <a:lnSpc>
                    <a:spcPts val="26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1</a:t>
                </a:r>
                <a:r>
                  <a:rPr lang="zh-CN" altLang="zh-CN" sz="1800" dirty="0">
                    <a:solidFill>
                      <a:srgbClr val="C00000"/>
                    </a:solidFill>
                    <a:latin typeface="隶书" panose="02010509060101010101" pitchFamily="49" charset="-122"/>
                    <a:ea typeface="隶书" panose="02010509060101010101" pitchFamily="49" charset="-122"/>
                  </a:rPr>
                  <a:t>）构造一个由</a:t>
                </a:r>
                <a14:m>
                  <m:oMath xmlns:m="http://schemas.openxmlformats.org/officeDocument/2006/math">
                    <m:r>
                      <a:rPr lang="en-US" altLang="zh-CN" sz="1800" i="1">
                        <a:solidFill>
                          <a:srgbClr val="C00000"/>
                        </a:solidFill>
                        <a:latin typeface="Cambria Math" panose="02040503050406030204" pitchFamily="18" charset="0"/>
                      </a:rPr>
                      <m:t>𝑛</m:t>
                    </m:r>
                  </m:oMath>
                </a14:m>
                <a:r>
                  <a:rPr lang="zh-CN" altLang="zh-CN" sz="1800" dirty="0">
                    <a:solidFill>
                      <a:srgbClr val="C00000"/>
                    </a:solidFill>
                    <a:latin typeface="隶书" panose="02010509060101010101" pitchFamily="49" charset="-122"/>
                    <a:ea typeface="隶书" panose="02010509060101010101" pitchFamily="49" charset="-122"/>
                  </a:rPr>
                  <a:t>个顶点组成，不含任何边的图</a:t>
                </a:r>
                <a14:m>
                  <m:oMath xmlns:m="http://schemas.openxmlformats.org/officeDocument/2006/math">
                    <m:r>
                      <a:rPr lang="en-US" altLang="zh-CN" sz="1800" i="1">
                        <a:solidFill>
                          <a:srgbClr val="C00000"/>
                        </a:solidFill>
                        <a:latin typeface="Cambria Math" panose="02040503050406030204" pitchFamily="18" charset="0"/>
                      </a:rPr>
                      <m:t>𝑇</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𝑉</m:t>
                    </m:r>
                    <m:r>
                      <a:rPr lang="en-US" altLang="zh-CN" sz="1800">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，即</a:t>
                </a:r>
                <a14:m>
                  <m:oMath xmlns:m="http://schemas.openxmlformats.org/officeDocument/2006/math">
                    <m:r>
                      <a:rPr lang="en-US" altLang="zh-CN" sz="1800" i="1">
                        <a:solidFill>
                          <a:srgbClr val="C00000"/>
                        </a:solidFill>
                        <a:latin typeface="Cambria Math" panose="02040503050406030204" pitchFamily="18" charset="0"/>
                      </a:rPr>
                      <m:t>𝑇𝐸</m:t>
                    </m:r>
                  </m:oMath>
                </a14:m>
                <a:r>
                  <a:rPr lang="zh-CN" altLang="zh-CN" sz="1800" dirty="0">
                    <a:solidFill>
                      <a:srgbClr val="C00000"/>
                    </a:solidFill>
                    <a:latin typeface="隶书" panose="02010509060101010101" pitchFamily="49" charset="-122"/>
                    <a:ea typeface="隶书" panose="02010509060101010101" pitchFamily="49" charset="-122"/>
                  </a:rPr>
                  <a:t>为空集（其中每个顶点构成一个连通分量）。</a:t>
                </a:r>
                <a:endParaRPr lang="en-US" altLang="zh-CN" sz="1800" dirty="0">
                  <a:solidFill>
                    <a:srgbClr val="C00000"/>
                  </a:solidFill>
                  <a:latin typeface="隶书" panose="02010509060101010101" pitchFamily="49" charset="-122"/>
                  <a:ea typeface="隶书" panose="02010509060101010101" pitchFamily="49" charset="-122"/>
                </a:endParaRPr>
              </a:p>
              <a:p>
                <a:pPr>
                  <a:lnSpc>
                    <a:spcPts val="2600"/>
                  </a:lnSpc>
                  <a:spcBef>
                    <a:spcPts val="0"/>
                  </a:spcBef>
                </a:pPr>
                <a:endParaRPr lang="zh-CN" altLang="zh-CN" sz="1800" dirty="0">
                  <a:latin typeface="隶书" panose="02010509060101010101" pitchFamily="49" charset="-122"/>
                  <a:ea typeface="隶书" panose="02010509060101010101" pitchFamily="49" charset="-122"/>
                </a:endParaRP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solidFill>
                      <a:srgbClr val="002060"/>
                    </a:solidFill>
                    <a:latin typeface="隶书" panose="02010509060101010101" pitchFamily="49" charset="-122"/>
                    <a:ea typeface="隶书" panose="02010509060101010101" pitchFamily="49" charset="-122"/>
                  </a:rPr>
                  <a:t>2</a:t>
                </a:r>
                <a:r>
                  <a:rPr lang="zh-CN" altLang="zh-CN" sz="1800" dirty="0">
                    <a:solidFill>
                      <a:srgbClr val="002060"/>
                    </a:solidFill>
                    <a:latin typeface="隶书" panose="02010509060101010101" pitchFamily="49" charset="-122"/>
                    <a:ea typeface="隶书" panose="02010509060101010101" pitchFamily="49" charset="-122"/>
                  </a:rPr>
                  <a:t>）不断从</a:t>
                </a:r>
                <a14:m>
                  <m:oMath xmlns:m="http://schemas.openxmlformats.org/officeDocument/2006/math">
                    <m:r>
                      <a:rPr lang="en-US" altLang="zh-CN" sz="1800" i="1">
                        <a:solidFill>
                          <a:srgbClr val="002060"/>
                        </a:solidFill>
                        <a:latin typeface="Cambria Math" panose="02040503050406030204" pitchFamily="18" charset="0"/>
                      </a:rPr>
                      <m:t>𝐸</m:t>
                    </m:r>
                  </m:oMath>
                </a14:m>
                <a:r>
                  <a:rPr lang="zh-CN" altLang="zh-CN" sz="1800" dirty="0">
                    <a:solidFill>
                      <a:srgbClr val="002060"/>
                    </a:solidFill>
                    <a:latin typeface="隶书" panose="02010509060101010101" pitchFamily="49" charset="-122"/>
                    <a:ea typeface="隶书" panose="02010509060101010101" pitchFamily="49" charset="-122"/>
                  </a:rPr>
                  <a:t>中取出代价最小的一条边，若该边未使</a:t>
                </a:r>
                <a14:m>
                  <m:oMath xmlns:m="http://schemas.openxmlformats.org/officeDocument/2006/math">
                    <m:r>
                      <a:rPr lang="en-US" altLang="zh-CN" sz="1800" i="1">
                        <a:solidFill>
                          <a:srgbClr val="002060"/>
                        </a:solidFill>
                        <a:latin typeface="Cambria Math" panose="02040503050406030204" pitchFamily="18" charset="0"/>
                      </a:rPr>
                      <m:t>𝑇</m:t>
                    </m:r>
                  </m:oMath>
                </a14:m>
                <a:r>
                  <a:rPr lang="zh-CN" altLang="zh-CN" sz="1800" dirty="0">
                    <a:solidFill>
                      <a:srgbClr val="002060"/>
                    </a:solidFill>
                    <a:latin typeface="隶书" panose="02010509060101010101" pitchFamily="49" charset="-122"/>
                    <a:ea typeface="隶书" panose="02010509060101010101" pitchFamily="49" charset="-122"/>
                  </a:rPr>
                  <a:t>形成回路（即该边的两个顶点来自</a:t>
                </a:r>
                <a14:m>
                  <m:oMath xmlns:m="http://schemas.openxmlformats.org/officeDocument/2006/math">
                    <m:r>
                      <a:rPr lang="en-US" altLang="zh-CN" sz="1800" i="1">
                        <a:solidFill>
                          <a:srgbClr val="002060"/>
                        </a:solidFill>
                        <a:latin typeface="Cambria Math" panose="02040503050406030204" pitchFamily="18" charset="0"/>
                      </a:rPr>
                      <m:t>𝑇</m:t>
                    </m:r>
                  </m:oMath>
                </a14:m>
                <a:r>
                  <a:rPr lang="zh-CN" altLang="zh-CN" sz="1800" dirty="0">
                    <a:solidFill>
                      <a:srgbClr val="002060"/>
                    </a:solidFill>
                    <a:latin typeface="隶书" panose="02010509060101010101" pitchFamily="49" charset="-122"/>
                    <a:ea typeface="隶书" panose="02010509060101010101" pitchFamily="49" charset="-122"/>
                  </a:rPr>
                  <a:t>中不同的连通分量），则将此边加入到</a:t>
                </a:r>
                <a14:m>
                  <m:oMath xmlns:m="http://schemas.openxmlformats.org/officeDocument/2006/math">
                    <m:r>
                      <a:rPr lang="en-US" altLang="zh-CN" sz="1800" i="1">
                        <a:solidFill>
                          <a:srgbClr val="002060"/>
                        </a:solidFill>
                        <a:latin typeface="Cambria Math" panose="02040503050406030204" pitchFamily="18" charset="0"/>
                      </a:rPr>
                      <m:t>𝑇𝐸</m:t>
                    </m:r>
                  </m:oMath>
                </a14:m>
                <a:r>
                  <a:rPr lang="zh-CN" altLang="zh-CN" sz="1800" dirty="0">
                    <a:solidFill>
                      <a:srgbClr val="002060"/>
                    </a:solidFill>
                    <a:latin typeface="隶书" panose="02010509060101010101" pitchFamily="49" charset="-122"/>
                    <a:ea typeface="隶书" panose="02010509060101010101" pitchFamily="49" charset="-122"/>
                  </a:rPr>
                  <a:t>中，否则舍去此边选择下一条代价最小的边。依次类推，直到</a:t>
                </a:r>
                <a14:m>
                  <m:oMath xmlns:m="http://schemas.openxmlformats.org/officeDocument/2006/math">
                    <m:r>
                      <a:rPr lang="en-US" altLang="zh-CN" sz="1800" i="1">
                        <a:solidFill>
                          <a:srgbClr val="002060"/>
                        </a:solidFill>
                        <a:latin typeface="Cambria Math" panose="02040503050406030204" pitchFamily="18" charset="0"/>
                      </a:rPr>
                      <m:t>𝑇𝐸</m:t>
                    </m:r>
                  </m:oMath>
                </a14:m>
                <a:r>
                  <a:rPr lang="zh-CN" altLang="zh-CN" sz="1800" dirty="0">
                    <a:solidFill>
                      <a:srgbClr val="002060"/>
                    </a:solidFill>
                    <a:latin typeface="隶书" panose="02010509060101010101" pitchFamily="49" charset="-122"/>
                    <a:ea typeface="隶书" panose="02010509060101010101" pitchFamily="49" charset="-122"/>
                  </a:rPr>
                  <a:t>中包含</a:t>
                </a:r>
                <a14:m>
                  <m:oMath xmlns:m="http://schemas.openxmlformats.org/officeDocument/2006/math">
                    <m:r>
                      <a:rPr lang="en-US" altLang="zh-CN" sz="1800" i="1">
                        <a:solidFill>
                          <a:srgbClr val="002060"/>
                        </a:solidFill>
                        <a:latin typeface="Cambria Math" panose="02040503050406030204" pitchFamily="18" charset="0"/>
                      </a:rPr>
                      <m:t>𝑛</m:t>
                    </m:r>
                    <m:r>
                      <a:rPr lang="en-US" altLang="zh-CN" sz="1800" i="1">
                        <a:solidFill>
                          <a:srgbClr val="002060"/>
                        </a:solidFill>
                        <a:latin typeface="Cambria Math" panose="02040503050406030204" pitchFamily="18" charset="0"/>
                      </a:rPr>
                      <m:t>−1</m:t>
                    </m:r>
                  </m:oMath>
                </a14:m>
                <a:r>
                  <a:rPr lang="zh-CN" altLang="zh-CN" sz="1800" dirty="0">
                    <a:solidFill>
                      <a:srgbClr val="002060"/>
                    </a:solidFill>
                    <a:latin typeface="隶书" panose="02010509060101010101" pitchFamily="49" charset="-122"/>
                    <a:ea typeface="隶书" panose="02010509060101010101" pitchFamily="49" charset="-122"/>
                  </a:rPr>
                  <a:t>条边为止。</a:t>
                </a:r>
              </a:p>
              <a:p>
                <a:pPr marL="0" indent="0">
                  <a:lnSpc>
                    <a:spcPts val="26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3507876"/>
              </a:xfrm>
              <a:blipFill rotWithShape="0">
                <a:blip r:embed="rId2"/>
                <a:stretch>
                  <a:fillRect l="-751" t="-1043" r="-3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32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err="1"/>
              <a:t>Kruskal</a:t>
            </a:r>
            <a:r>
              <a:rPr lang="zh-CN" altLang="en-US" dirty="0"/>
              <a:t>算法示例</a:t>
            </a:r>
          </a:p>
        </p:txBody>
      </p:sp>
      <p:pic>
        <p:nvPicPr>
          <p:cNvPr id="4" name="图片 3"/>
          <p:cNvPicPr>
            <a:picLocks noChangeAspect="1"/>
          </p:cNvPicPr>
          <p:nvPr/>
        </p:nvPicPr>
        <p:blipFill>
          <a:blip r:embed="rId2"/>
          <a:stretch>
            <a:fillRect/>
          </a:stretch>
        </p:blipFill>
        <p:spPr>
          <a:xfrm>
            <a:off x="2574104" y="1924537"/>
            <a:ext cx="1702197" cy="1440160"/>
          </a:xfrm>
          <a:prstGeom prst="rect">
            <a:avLst/>
          </a:prstGeom>
        </p:spPr>
      </p:pic>
      <p:pic>
        <p:nvPicPr>
          <p:cNvPr id="5" name="图片 4"/>
          <p:cNvPicPr>
            <a:picLocks noChangeAspect="1"/>
          </p:cNvPicPr>
          <p:nvPr/>
        </p:nvPicPr>
        <p:blipFill>
          <a:blip r:embed="rId3"/>
          <a:stretch>
            <a:fillRect/>
          </a:stretch>
        </p:blipFill>
        <p:spPr>
          <a:xfrm>
            <a:off x="5094385" y="1708513"/>
            <a:ext cx="1853879" cy="1799341"/>
          </a:xfrm>
          <a:prstGeom prst="rect">
            <a:avLst/>
          </a:prstGeom>
        </p:spPr>
      </p:pic>
      <p:cxnSp>
        <p:nvCxnSpPr>
          <p:cNvPr id="7" name="直接连接符 6"/>
          <p:cNvCxnSpPr/>
          <p:nvPr/>
        </p:nvCxnSpPr>
        <p:spPr>
          <a:xfrm>
            <a:off x="5382417" y="2788633"/>
            <a:ext cx="216024" cy="28803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262283" y="2860641"/>
            <a:ext cx="163655" cy="276999"/>
          </a:xfrm>
          <a:prstGeom prst="rect">
            <a:avLst/>
          </a:prstGeom>
          <a:noFill/>
        </p:spPr>
        <p:txBody>
          <a:bodyPr wrap="square" rtlCol="0">
            <a:spAutoFit/>
          </a:bodyPr>
          <a:lstStyle/>
          <a:p>
            <a:r>
              <a:rPr lang="en-US" altLang="zh-CN" sz="1200" dirty="0"/>
              <a:t>1</a:t>
            </a:r>
            <a:endParaRPr lang="zh-CN" altLang="en-US" sz="1200" dirty="0"/>
          </a:p>
        </p:txBody>
      </p:sp>
      <p:cxnSp>
        <p:nvCxnSpPr>
          <p:cNvPr id="10" name="直接连接符 9"/>
          <p:cNvCxnSpPr/>
          <p:nvPr/>
        </p:nvCxnSpPr>
        <p:spPr>
          <a:xfrm>
            <a:off x="6174505" y="2644617"/>
            <a:ext cx="432048" cy="21602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283212" y="2511634"/>
            <a:ext cx="163655" cy="276999"/>
          </a:xfrm>
          <a:prstGeom prst="rect">
            <a:avLst/>
          </a:prstGeom>
          <a:noFill/>
        </p:spPr>
        <p:txBody>
          <a:bodyPr wrap="square" rtlCol="0">
            <a:spAutoFit/>
          </a:bodyPr>
          <a:lstStyle/>
          <a:p>
            <a:r>
              <a:rPr lang="en-US" altLang="zh-CN" sz="1200" dirty="0"/>
              <a:t>1</a:t>
            </a:r>
            <a:endParaRPr lang="zh-CN" altLang="en-US" sz="1200" dirty="0"/>
          </a:p>
        </p:txBody>
      </p:sp>
      <p:cxnSp>
        <p:nvCxnSpPr>
          <p:cNvPr id="15" name="直接连接符 14"/>
          <p:cNvCxnSpPr/>
          <p:nvPr/>
        </p:nvCxnSpPr>
        <p:spPr>
          <a:xfrm flipV="1">
            <a:off x="5417917" y="2116498"/>
            <a:ext cx="172503" cy="3710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300589" y="2115813"/>
            <a:ext cx="163655" cy="276999"/>
          </a:xfrm>
          <a:prstGeom prst="rect">
            <a:avLst/>
          </a:prstGeom>
          <a:noFill/>
        </p:spPr>
        <p:txBody>
          <a:bodyPr wrap="square" rtlCol="0">
            <a:spAutoFit/>
          </a:bodyPr>
          <a:lstStyle/>
          <a:p>
            <a:r>
              <a:rPr lang="en-US" altLang="zh-CN" sz="1200" dirty="0"/>
              <a:t>2</a:t>
            </a:r>
            <a:endParaRPr lang="zh-CN" altLang="en-US" sz="1200" dirty="0"/>
          </a:p>
        </p:txBody>
      </p:sp>
      <p:cxnSp>
        <p:nvCxnSpPr>
          <p:cNvPr id="18" name="直接连接符 17"/>
          <p:cNvCxnSpPr/>
          <p:nvPr/>
        </p:nvCxnSpPr>
        <p:spPr>
          <a:xfrm flipV="1">
            <a:off x="6077030" y="2269950"/>
            <a:ext cx="513481" cy="18553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197339" y="2162627"/>
            <a:ext cx="163655" cy="276999"/>
          </a:xfrm>
          <a:prstGeom prst="rect">
            <a:avLst/>
          </a:prstGeom>
          <a:noFill/>
        </p:spPr>
        <p:txBody>
          <a:bodyPr wrap="square" rtlCol="0">
            <a:spAutoFit/>
          </a:bodyPr>
          <a:lstStyle/>
          <a:p>
            <a:r>
              <a:rPr lang="en-US" altLang="zh-CN" sz="1200" dirty="0"/>
              <a:t>2</a:t>
            </a:r>
            <a:endParaRPr lang="zh-CN" altLang="en-US" sz="1200" dirty="0"/>
          </a:p>
        </p:txBody>
      </p:sp>
      <p:cxnSp>
        <p:nvCxnSpPr>
          <p:cNvPr id="23" name="直接连接符 22"/>
          <p:cNvCxnSpPr/>
          <p:nvPr/>
        </p:nvCxnSpPr>
        <p:spPr>
          <a:xfrm flipH="1" flipV="1">
            <a:off x="6446867" y="1996545"/>
            <a:ext cx="159686" cy="16608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491215" y="1850732"/>
            <a:ext cx="163655" cy="276999"/>
          </a:xfrm>
          <a:prstGeom prst="rect">
            <a:avLst/>
          </a:prstGeom>
          <a:noFill/>
        </p:spPr>
        <p:txBody>
          <a:bodyPr wrap="square" rtlCol="0">
            <a:spAutoFit/>
          </a:bodyPr>
          <a:lstStyle/>
          <a:p>
            <a:r>
              <a:rPr lang="en-US" altLang="zh-CN" sz="1200" dirty="0"/>
              <a:t>3</a:t>
            </a:r>
            <a:endParaRPr lang="zh-CN" altLang="en-US" sz="1200" dirty="0"/>
          </a:p>
        </p:txBody>
      </p:sp>
      <p:cxnSp>
        <p:nvCxnSpPr>
          <p:cNvPr id="27" name="直接连接符 26"/>
          <p:cNvCxnSpPr/>
          <p:nvPr/>
        </p:nvCxnSpPr>
        <p:spPr>
          <a:xfrm>
            <a:off x="6077030" y="2788633"/>
            <a:ext cx="120309" cy="28803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961644" y="2876761"/>
            <a:ext cx="163655" cy="276999"/>
          </a:xfrm>
          <a:prstGeom prst="rect">
            <a:avLst/>
          </a:prstGeom>
          <a:noFill/>
        </p:spPr>
        <p:txBody>
          <a:bodyPr wrap="square" rtlCol="0">
            <a:spAutoFit/>
          </a:bodyPr>
          <a:lstStyle/>
          <a:p>
            <a:r>
              <a:rPr lang="en-US" altLang="zh-CN" sz="1200" dirty="0"/>
              <a:t>3</a:t>
            </a:r>
            <a:endParaRPr lang="zh-CN" altLang="en-US" sz="1200" dirty="0"/>
          </a:p>
        </p:txBody>
      </p:sp>
      <p:cxnSp>
        <p:nvCxnSpPr>
          <p:cNvPr id="30" name="直接连接符 29"/>
          <p:cNvCxnSpPr/>
          <p:nvPr/>
        </p:nvCxnSpPr>
        <p:spPr>
          <a:xfrm>
            <a:off x="6750569" y="2511634"/>
            <a:ext cx="0" cy="24099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767589" y="2494984"/>
            <a:ext cx="163655" cy="276999"/>
          </a:xfrm>
          <a:prstGeom prst="rect">
            <a:avLst/>
          </a:prstGeom>
          <a:noFill/>
        </p:spPr>
        <p:txBody>
          <a:bodyPr wrap="square" rtlCol="0">
            <a:spAutoFit/>
          </a:bodyPr>
          <a:lstStyle/>
          <a:p>
            <a:r>
              <a:rPr lang="en-US" altLang="zh-CN" sz="1200" dirty="0"/>
              <a:t>4</a:t>
            </a:r>
            <a:endParaRPr lang="zh-CN" altLang="en-US" sz="1200" dirty="0"/>
          </a:p>
        </p:txBody>
      </p:sp>
      <p:cxnSp>
        <p:nvCxnSpPr>
          <p:cNvPr id="34" name="直接连接符 33"/>
          <p:cNvCxnSpPr/>
          <p:nvPr/>
        </p:nvCxnSpPr>
        <p:spPr>
          <a:xfrm flipV="1">
            <a:off x="5464244" y="2632131"/>
            <a:ext cx="350221" cy="1248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517102" y="2355132"/>
            <a:ext cx="163655" cy="276999"/>
          </a:xfrm>
          <a:prstGeom prst="rect">
            <a:avLst/>
          </a:prstGeom>
          <a:noFill/>
        </p:spPr>
        <p:txBody>
          <a:bodyPr wrap="square" rtlCol="0">
            <a:spAutoFit/>
          </a:bodyPr>
          <a:lstStyle/>
          <a:p>
            <a:r>
              <a:rPr lang="en-US" altLang="zh-CN" sz="1200" dirty="0"/>
              <a:t>4</a:t>
            </a:r>
            <a:endParaRPr lang="zh-CN" altLang="en-US" sz="1200" dirty="0"/>
          </a:p>
        </p:txBody>
      </p:sp>
    </p:spTree>
    <p:extLst>
      <p:ext uri="{BB962C8B-B14F-4D97-AF65-F5344CB8AC3E}">
        <p14:creationId xmlns:p14="http://schemas.microsoft.com/office/powerpoint/2010/main" val="69190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1000" fill="hold"/>
                                        <p:tgtEl>
                                          <p:spTgt spid="30"/>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0"/>
                                        </p:tgtEl>
                                        <p:attrNameLst>
                                          <p:attrName>style.visibility</p:attrName>
                                        </p:attrNameLst>
                                      </p:cBhvr>
                                      <p:to>
                                        <p:strVal val="hidden"/>
                                      </p:to>
                                    </p:set>
                                  </p:subTnLst>
                                </p:cTn>
                              </p:par>
                              <p:par>
                                <p:cTn id="82" presetID="42"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1000"/>
                                        <p:tgtEl>
                                          <p:spTgt spid="34"/>
                                        </p:tgtEl>
                                      </p:cBhvr>
                                    </p:animEffect>
                                    <p:anim calcmode="lin" valueType="num">
                                      <p:cBhvr>
                                        <p:cTn id="92" dur="1000" fill="hold"/>
                                        <p:tgtEl>
                                          <p:spTgt spid="34"/>
                                        </p:tgtEl>
                                        <p:attrNameLst>
                                          <p:attrName>ppt_x</p:attrName>
                                        </p:attrNameLst>
                                      </p:cBhvr>
                                      <p:tavLst>
                                        <p:tav tm="0">
                                          <p:val>
                                            <p:strVal val="#ppt_x"/>
                                          </p:val>
                                        </p:tav>
                                        <p:tav tm="100000">
                                          <p:val>
                                            <p:strVal val="#ppt_x"/>
                                          </p:val>
                                        </p:tav>
                                      </p:tavLst>
                                    </p:anim>
                                    <p:anim calcmode="lin" valueType="num">
                                      <p:cBhvr>
                                        <p:cTn id="93" dur="1000" fill="hold"/>
                                        <p:tgtEl>
                                          <p:spTgt spid="34"/>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1000"/>
                                        <p:tgtEl>
                                          <p:spTgt spid="35"/>
                                        </p:tgtEl>
                                      </p:cBhvr>
                                    </p:animEffect>
                                    <p:anim calcmode="lin" valueType="num">
                                      <p:cBhvr>
                                        <p:cTn id="97" dur="1000" fill="hold"/>
                                        <p:tgtEl>
                                          <p:spTgt spid="35"/>
                                        </p:tgtEl>
                                        <p:attrNameLst>
                                          <p:attrName>ppt_x</p:attrName>
                                        </p:attrNameLst>
                                      </p:cBhvr>
                                      <p:tavLst>
                                        <p:tav tm="0">
                                          <p:val>
                                            <p:strVal val="#ppt_x"/>
                                          </p:val>
                                        </p:tav>
                                        <p:tav tm="100000">
                                          <p:val>
                                            <p:strVal val="#ppt_x"/>
                                          </p:val>
                                        </p:tav>
                                      </p:tavLst>
                                    </p:anim>
                                    <p:anim calcmode="lin" valueType="num">
                                      <p:cBhvr>
                                        <p:cTn id="9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P spid="19" grpId="0"/>
      <p:bldP spid="25" grpId="0"/>
      <p:bldP spid="28" grpId="0"/>
      <p:bldP spid="32" grpId="0"/>
      <p:bldP spid="3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Prim</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856984" cy="3507876"/>
              </a:xfrm>
            </p:spPr>
            <p:txBody>
              <a:bodyPr/>
              <a:lstStyle/>
              <a:p>
                <a:pPr algn="just">
                  <a:lnSpc>
                    <a:spcPts val="27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是一个具有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个顶点的带权连通无向图，</a:t>
                </a:r>
                <a14:m>
                  <m:oMath xmlns:m="http://schemas.openxmlformats.org/officeDocument/2006/math">
                    <m:r>
                      <a:rPr lang="en-US" altLang="zh-CN" sz="1800" i="1">
                        <a:latin typeface="Cambria Math" panose="02040503050406030204" pitchFamily="18" charset="0"/>
                      </a:rPr>
                      <m:t>𝑇</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𝑇𝐸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的最小生成树，则构造最小生成树的步骤如下：</a:t>
                </a:r>
              </a:p>
              <a:p>
                <a:pPr algn="just">
                  <a:lnSpc>
                    <a:spcPts val="2700"/>
                  </a:lnSpc>
                  <a:spcBef>
                    <a:spcPts val="0"/>
                  </a:spcBef>
                </a:pPr>
                <a:r>
                  <a:rPr lang="en-US" altLang="zh-CN" sz="1800" dirty="0">
                    <a:solidFill>
                      <a:srgbClr val="002060"/>
                    </a:solidFill>
                    <a:latin typeface="隶书" panose="02010509060101010101" pitchFamily="49" charset="-122"/>
                    <a:ea typeface="隶书" panose="02010509060101010101" pitchFamily="49" charset="-122"/>
                  </a:rPr>
                  <a:t>   </a:t>
                </a:r>
                <a:r>
                  <a:rPr lang="zh-CN" altLang="zh-CN" sz="1800" dirty="0">
                    <a:solidFill>
                      <a:srgbClr val="002060"/>
                    </a:solidFill>
                    <a:latin typeface="隶书" panose="02010509060101010101" pitchFamily="49" charset="-122"/>
                    <a:ea typeface="隶书" panose="02010509060101010101" pitchFamily="49" charset="-122"/>
                  </a:rPr>
                  <a:t>设置一个集合</a:t>
                </a:r>
                <a14:m>
                  <m:oMath xmlns:m="http://schemas.openxmlformats.org/officeDocument/2006/math">
                    <m:r>
                      <a:rPr lang="en-US" altLang="zh-CN" sz="1800" i="1">
                        <a:solidFill>
                          <a:srgbClr val="002060"/>
                        </a:solidFill>
                        <a:latin typeface="Cambria Math" panose="02040503050406030204" pitchFamily="18" charset="0"/>
                      </a:rPr>
                      <m:t>𝑈</m:t>
                    </m:r>
                  </m:oMath>
                </a14:m>
                <a:r>
                  <a:rPr lang="zh-CN" altLang="zh-CN" sz="1800" dirty="0">
                    <a:solidFill>
                      <a:srgbClr val="002060"/>
                    </a:solidFill>
                    <a:latin typeface="隶书" panose="02010509060101010101" pitchFamily="49" charset="-122"/>
                    <a:ea typeface="隶书" panose="02010509060101010101" pitchFamily="49" charset="-122"/>
                  </a:rPr>
                  <a:t>，在图</a:t>
                </a:r>
                <a14:m>
                  <m:oMath xmlns:m="http://schemas.openxmlformats.org/officeDocument/2006/math">
                    <m:r>
                      <a:rPr lang="en-US" altLang="zh-CN" sz="1800" i="1">
                        <a:solidFill>
                          <a:srgbClr val="002060"/>
                        </a:solidFill>
                        <a:latin typeface="Cambria Math" panose="02040503050406030204" pitchFamily="18" charset="0"/>
                      </a:rPr>
                      <m:t>𝐺</m:t>
                    </m:r>
                  </m:oMath>
                </a14:m>
                <a:r>
                  <a:rPr lang="zh-CN" altLang="zh-CN" sz="1800" dirty="0">
                    <a:solidFill>
                      <a:srgbClr val="002060"/>
                    </a:solidFill>
                    <a:latin typeface="隶书" panose="02010509060101010101" pitchFamily="49" charset="-122"/>
                    <a:ea typeface="隶书" panose="02010509060101010101" pitchFamily="49" charset="-122"/>
                  </a:rPr>
                  <a:t>上任选一点</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𝑢</m:t>
                        </m:r>
                      </m:e>
                      <m:sub>
                        <m:r>
                          <a:rPr lang="en-US" altLang="zh-CN" sz="1800" i="1">
                            <a:solidFill>
                              <a:srgbClr val="002060"/>
                            </a:solidFill>
                            <a:latin typeface="Cambria Math" panose="02040503050406030204" pitchFamily="18" charset="0"/>
                          </a:rPr>
                          <m:t>0</m:t>
                        </m:r>
                      </m:sub>
                    </m:sSub>
                  </m:oMath>
                </a14:m>
                <a:r>
                  <a:rPr lang="zh-CN" altLang="zh-CN" sz="1800" dirty="0">
                    <a:solidFill>
                      <a:srgbClr val="002060"/>
                    </a:solidFill>
                    <a:latin typeface="隶书" panose="02010509060101010101" pitchFamily="49" charset="-122"/>
                    <a:ea typeface="隶书" panose="02010509060101010101" pitchFamily="49" charset="-122"/>
                  </a:rPr>
                  <a:t>加入</a:t>
                </a:r>
                <a14:m>
                  <m:oMath xmlns:m="http://schemas.openxmlformats.org/officeDocument/2006/math">
                    <m:r>
                      <a:rPr lang="en-US" altLang="zh-CN" sz="1800" i="1">
                        <a:solidFill>
                          <a:srgbClr val="002060"/>
                        </a:solidFill>
                        <a:latin typeface="Cambria Math" panose="02040503050406030204" pitchFamily="18" charset="0"/>
                      </a:rPr>
                      <m:t>𝑈</m:t>
                    </m:r>
                  </m:oMath>
                </a14:m>
                <a:r>
                  <a:rPr lang="zh-CN" altLang="zh-CN" sz="1800" dirty="0">
                    <a:solidFill>
                      <a:srgbClr val="002060"/>
                    </a:solidFill>
                    <a:latin typeface="隶书" panose="02010509060101010101" pitchFamily="49" charset="-122"/>
                    <a:ea typeface="隶书" panose="02010509060101010101" pitchFamily="49" charset="-122"/>
                  </a:rPr>
                  <a:t>。算法从</a:t>
                </a:r>
                <a14:m>
                  <m:oMath xmlns:m="http://schemas.openxmlformats.org/officeDocument/2006/math">
                    <m:r>
                      <a:rPr lang="en-US" altLang="zh-CN" sz="1800" i="1">
                        <a:solidFill>
                          <a:srgbClr val="002060"/>
                        </a:solidFill>
                        <a:latin typeface="Cambria Math" panose="02040503050406030204" pitchFamily="18" charset="0"/>
                      </a:rPr>
                      <m:t>𝑈</m:t>
                    </m:r>
                    <m:r>
                      <a:rPr lang="en-US" altLang="zh-CN" sz="1800" i="1">
                        <a:solidFill>
                          <a:srgbClr val="002060"/>
                        </a:solidFill>
                        <a:latin typeface="Cambria Math" panose="02040503050406030204" pitchFamily="18" charset="0"/>
                      </a:rPr>
                      <m:t>={</m:t>
                    </m:r>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𝑢</m:t>
                        </m:r>
                      </m:e>
                      <m:sub>
                        <m:r>
                          <a:rPr lang="en-US" altLang="zh-CN" sz="1800" i="1">
                            <a:solidFill>
                              <a:srgbClr val="002060"/>
                            </a:solidFill>
                            <a:latin typeface="Cambria Math" panose="02040503050406030204" pitchFamily="18" charset="0"/>
                          </a:rPr>
                          <m:t>0</m:t>
                        </m:r>
                      </m:sub>
                    </m:sSub>
                    <m:r>
                      <a:rPr lang="en-US" altLang="zh-CN" sz="1800" i="1">
                        <a:solidFill>
                          <a:srgbClr val="002060"/>
                        </a:solidFill>
                        <a:latin typeface="Cambria Math" panose="02040503050406030204" pitchFamily="18" charset="0"/>
                      </a:rPr>
                      <m:t>}</m:t>
                    </m:r>
                  </m:oMath>
                </a14:m>
                <a:r>
                  <a:rPr lang="zh-CN" altLang="zh-CN" sz="1800" dirty="0">
                    <a:solidFill>
                      <a:srgbClr val="002060"/>
                    </a:solidFill>
                    <a:latin typeface="隶书" panose="02010509060101010101" pitchFamily="49" charset="-122"/>
                    <a:ea typeface="隶书" panose="02010509060101010101" pitchFamily="49" charset="-122"/>
                  </a:rPr>
                  <a:t>，</a:t>
                </a:r>
                <a14:m>
                  <m:oMath xmlns:m="http://schemas.openxmlformats.org/officeDocument/2006/math">
                    <m:r>
                      <a:rPr lang="en-US" altLang="zh-CN" sz="1800" i="1">
                        <a:solidFill>
                          <a:srgbClr val="002060"/>
                        </a:solidFill>
                        <a:latin typeface="Cambria Math" panose="02040503050406030204" pitchFamily="18" charset="0"/>
                      </a:rPr>
                      <m:t>𝑇𝐸</m:t>
                    </m:r>
                    <m:r>
                      <a:rPr lang="en-US" altLang="zh-CN" sz="1800" i="1">
                        <a:solidFill>
                          <a:srgbClr val="002060"/>
                        </a:solidFill>
                        <a:latin typeface="Cambria Math" panose="02040503050406030204" pitchFamily="18" charset="0"/>
                      </a:rPr>
                      <m:t>=∅</m:t>
                    </m:r>
                  </m:oMath>
                </a14:m>
                <a:r>
                  <a:rPr lang="zh-CN" altLang="zh-CN" sz="1800" dirty="0">
                    <a:solidFill>
                      <a:srgbClr val="002060"/>
                    </a:solidFill>
                    <a:latin typeface="隶书" panose="02010509060101010101" pitchFamily="49" charset="-122"/>
                    <a:ea typeface="隶书" panose="02010509060101010101" pitchFamily="49" charset="-122"/>
                  </a:rPr>
                  <a:t>开始，重复执行下列操作：</a:t>
                </a:r>
              </a:p>
              <a:p>
                <a:pPr algn="just">
                  <a:lnSpc>
                    <a:spcPts val="27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在所有</a:t>
                </a:r>
                <a14:m>
                  <m:oMath xmlns:m="http://schemas.openxmlformats.org/officeDocument/2006/math">
                    <m:r>
                      <a:rPr lang="en-US" altLang="zh-CN" sz="1800" i="1">
                        <a:solidFill>
                          <a:srgbClr val="C00000"/>
                        </a:solidFill>
                        <a:latin typeface="Cambria Math" panose="02040503050406030204" pitchFamily="18" charset="0"/>
                      </a:rPr>
                      <m:t>𝑢</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𝑈</m:t>
                    </m:r>
                  </m:oMath>
                </a14:m>
                <a:r>
                  <a:rPr lang="zh-CN" altLang="zh-CN" sz="1800" dirty="0">
                    <a:solidFill>
                      <a:srgbClr val="C00000"/>
                    </a:solidFill>
                    <a:latin typeface="隶书" panose="02010509060101010101" pitchFamily="49" charset="-122"/>
                    <a:ea typeface="隶书" panose="02010509060101010101" pitchFamily="49" charset="-122"/>
                  </a:rPr>
                  <a:t>，</a:t>
                </a:r>
                <a14:m>
                  <m:oMath xmlns:m="http://schemas.openxmlformats.org/officeDocument/2006/math">
                    <m:r>
                      <a:rPr lang="en-US" altLang="zh-CN" sz="1800" i="1">
                        <a:solidFill>
                          <a:srgbClr val="C00000"/>
                        </a:solidFill>
                        <a:latin typeface="Cambria Math" panose="02040503050406030204" pitchFamily="18" charset="0"/>
                      </a:rPr>
                      <m:t>𝑣</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𝑉</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𝑈</m:t>
                    </m:r>
                  </m:oMath>
                </a14:m>
                <a:r>
                  <a:rPr lang="zh-CN" altLang="zh-CN" sz="1800" dirty="0">
                    <a:solidFill>
                      <a:srgbClr val="C00000"/>
                    </a:solidFill>
                    <a:latin typeface="隶书" panose="02010509060101010101" pitchFamily="49" charset="-122"/>
                    <a:ea typeface="隶书" panose="02010509060101010101" pitchFamily="49" charset="-122"/>
                  </a:rPr>
                  <a:t>的边</a:t>
                </a:r>
                <a14:m>
                  <m:oMath xmlns:m="http://schemas.openxmlformats.org/officeDocument/2006/math">
                    <m:r>
                      <a:rPr lang="en-US" altLang="zh-CN" sz="1800">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𝑢</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𝑣</m:t>
                    </m:r>
                    <m:r>
                      <a:rPr lang="en-US" altLang="zh-CN" sz="1800">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中找一条代价最小的边</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𝑢</m:t>
                        </m:r>
                      </m:e>
                      <m:sub>
                        <m:r>
                          <a:rPr lang="en-US" altLang="zh-CN" sz="1800" i="1">
                            <a:solidFill>
                              <a:srgbClr val="C00000"/>
                            </a:solidFill>
                            <a:latin typeface="Cambria Math" panose="02040503050406030204" pitchFamily="18" charset="0"/>
                          </a:rPr>
                          <m:t>0</m:t>
                        </m:r>
                      </m:sub>
                    </m:sSub>
                    <m:r>
                      <a:rPr lang="en-US" altLang="zh-CN" sz="1800" i="1">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𝑣</m:t>
                        </m:r>
                      </m:e>
                      <m:sub>
                        <m:r>
                          <a:rPr lang="en-US" altLang="zh-CN" sz="1800" i="1">
                            <a:solidFill>
                              <a:srgbClr val="C00000"/>
                            </a:solidFill>
                            <a:latin typeface="Cambria Math" panose="02040503050406030204" pitchFamily="18" charset="0"/>
                          </a:rPr>
                          <m:t>0</m:t>
                        </m:r>
                      </m:sub>
                    </m:sSub>
                    <m:r>
                      <a:rPr lang="en-US" altLang="zh-CN" sz="1800" i="1">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并入集合</a:t>
                </a:r>
                <a14:m>
                  <m:oMath xmlns:m="http://schemas.openxmlformats.org/officeDocument/2006/math">
                    <m:r>
                      <a:rPr lang="en-US" altLang="zh-CN" sz="1800" i="1">
                        <a:solidFill>
                          <a:srgbClr val="C00000"/>
                        </a:solidFill>
                        <a:latin typeface="Cambria Math" panose="02040503050406030204" pitchFamily="18" charset="0"/>
                      </a:rPr>
                      <m:t>𝑇𝐸</m:t>
                    </m:r>
                  </m:oMath>
                </a14:m>
                <a:r>
                  <a:rPr lang="zh-CN" altLang="zh-CN" sz="1800" dirty="0">
                    <a:solidFill>
                      <a:srgbClr val="C00000"/>
                    </a:solidFill>
                    <a:latin typeface="隶书" panose="02010509060101010101" pitchFamily="49" charset="-122"/>
                    <a:ea typeface="隶书" panose="02010509060101010101" pitchFamily="49" charset="-122"/>
                  </a:rPr>
                  <a:t>，同时</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𝑣</m:t>
                        </m:r>
                      </m:e>
                      <m:sub>
                        <m:r>
                          <a:rPr lang="en-US" altLang="zh-CN" sz="1800" i="1">
                            <a:solidFill>
                              <a:srgbClr val="C00000"/>
                            </a:solidFill>
                            <a:latin typeface="Cambria Math" panose="02040503050406030204" pitchFamily="18" charset="0"/>
                          </a:rPr>
                          <m:t>0</m:t>
                        </m:r>
                      </m:sub>
                    </m:sSub>
                  </m:oMath>
                </a14:m>
                <a:r>
                  <a:rPr lang="zh-CN" altLang="zh-CN" sz="1800" dirty="0">
                    <a:solidFill>
                      <a:srgbClr val="C00000"/>
                    </a:solidFill>
                    <a:latin typeface="隶书" panose="02010509060101010101" pitchFamily="49" charset="-122"/>
                    <a:ea typeface="隶书" panose="02010509060101010101" pitchFamily="49" charset="-122"/>
                  </a:rPr>
                  <a:t>并入</a:t>
                </a:r>
                <a14:m>
                  <m:oMath xmlns:m="http://schemas.openxmlformats.org/officeDocument/2006/math">
                    <m:r>
                      <a:rPr lang="en-US" altLang="zh-CN" sz="1800" i="1">
                        <a:solidFill>
                          <a:srgbClr val="C00000"/>
                        </a:solidFill>
                        <a:latin typeface="Cambria Math" panose="02040503050406030204" pitchFamily="18" charset="0"/>
                      </a:rPr>
                      <m:t>𝑈</m:t>
                    </m:r>
                  </m:oMath>
                </a14:m>
                <a:r>
                  <a:rPr lang="zh-CN" altLang="zh-CN" sz="1800" dirty="0">
                    <a:solidFill>
                      <a:srgbClr val="C00000"/>
                    </a:solidFill>
                    <a:latin typeface="隶书" panose="02010509060101010101" pitchFamily="49" charset="-122"/>
                    <a:ea typeface="隶书" panose="02010509060101010101" pitchFamily="49" charset="-122"/>
                  </a:rPr>
                  <a:t>，直至</a:t>
                </a:r>
                <a14:m>
                  <m:oMath xmlns:m="http://schemas.openxmlformats.org/officeDocument/2006/math">
                    <m:r>
                      <a:rPr lang="en-US" altLang="zh-CN" sz="1800" i="1">
                        <a:solidFill>
                          <a:srgbClr val="C00000"/>
                        </a:solidFill>
                        <a:latin typeface="Cambria Math" panose="02040503050406030204" pitchFamily="18" charset="0"/>
                      </a:rPr>
                      <m:t>𝑈</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𝑉</m:t>
                    </m:r>
                  </m:oMath>
                </a14:m>
                <a:r>
                  <a:rPr lang="zh-CN" altLang="zh-CN" sz="1800" dirty="0">
                    <a:solidFill>
                      <a:srgbClr val="C00000"/>
                    </a:solidFill>
                    <a:latin typeface="隶书" panose="02010509060101010101" pitchFamily="49" charset="-122"/>
                    <a:ea typeface="隶书" panose="02010509060101010101" pitchFamily="49" charset="-122"/>
                  </a:rPr>
                  <a:t>为止。此时</a:t>
                </a:r>
                <a14:m>
                  <m:oMath xmlns:m="http://schemas.openxmlformats.org/officeDocument/2006/math">
                    <m:r>
                      <a:rPr lang="en-US" altLang="zh-CN" sz="1800" i="1">
                        <a:solidFill>
                          <a:srgbClr val="C00000"/>
                        </a:solidFill>
                        <a:latin typeface="Cambria Math" panose="02040503050406030204" pitchFamily="18" charset="0"/>
                      </a:rPr>
                      <m:t>𝑇𝐸</m:t>
                    </m:r>
                  </m:oMath>
                </a14:m>
                <a:r>
                  <a:rPr lang="zh-CN" altLang="zh-CN" sz="1800" dirty="0">
                    <a:solidFill>
                      <a:srgbClr val="C00000"/>
                    </a:solidFill>
                    <a:latin typeface="隶书" panose="02010509060101010101" pitchFamily="49" charset="-122"/>
                    <a:ea typeface="隶书" panose="02010509060101010101" pitchFamily="49" charset="-122"/>
                  </a:rPr>
                  <a:t>中必有</a:t>
                </a:r>
                <a14:m>
                  <m:oMath xmlns:m="http://schemas.openxmlformats.org/officeDocument/2006/math">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−1</m:t>
                    </m:r>
                  </m:oMath>
                </a14:m>
                <a:r>
                  <a:rPr lang="zh-CN" altLang="zh-CN" sz="1800" dirty="0">
                    <a:solidFill>
                      <a:srgbClr val="C00000"/>
                    </a:solidFill>
                    <a:latin typeface="隶书" panose="02010509060101010101" pitchFamily="49" charset="-122"/>
                    <a:ea typeface="隶书" panose="02010509060101010101" pitchFamily="49" charset="-122"/>
                  </a:rPr>
                  <a:t>条边，</a:t>
                </a:r>
                <a14:m>
                  <m:oMath xmlns:m="http://schemas.openxmlformats.org/officeDocument/2006/math">
                    <m:r>
                      <a:rPr lang="en-US" altLang="zh-CN" sz="1800" i="1">
                        <a:solidFill>
                          <a:srgbClr val="C00000"/>
                        </a:solidFill>
                        <a:latin typeface="Cambria Math" panose="02040503050406030204" pitchFamily="18" charset="0"/>
                      </a:rPr>
                      <m:t>𝑇</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𝑉</m:t>
                    </m:r>
                    <m:r>
                      <a:rPr lang="en-US" altLang="zh-CN" sz="1800">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𝑇𝐸</m:t>
                    </m:r>
                    <m:r>
                      <a:rPr lang="en-US" altLang="zh-CN" sz="1800" i="1">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为</a:t>
                </a:r>
                <a14:m>
                  <m:oMath xmlns:m="http://schemas.openxmlformats.org/officeDocument/2006/math">
                    <m:r>
                      <a:rPr lang="en-US" altLang="zh-CN" sz="1800" i="1">
                        <a:solidFill>
                          <a:srgbClr val="C00000"/>
                        </a:solidFill>
                        <a:latin typeface="Cambria Math" panose="02040503050406030204" pitchFamily="18" charset="0"/>
                      </a:rPr>
                      <m:t>𝐺</m:t>
                    </m:r>
                  </m:oMath>
                </a14:m>
                <a:r>
                  <a:rPr lang="zh-CN" altLang="zh-CN" sz="1800" dirty="0">
                    <a:solidFill>
                      <a:srgbClr val="C00000"/>
                    </a:solidFill>
                    <a:latin typeface="隶书" panose="02010509060101010101" pitchFamily="49" charset="-122"/>
                    <a:ea typeface="隶书" panose="02010509060101010101" pitchFamily="49" charset="-122"/>
                  </a:rPr>
                  <a:t>的最小生成树</a:t>
                </a:r>
                <a:r>
                  <a:rPr lang="zh-CN" altLang="zh-CN" sz="1800" dirty="0">
                    <a:latin typeface="隶书" panose="02010509060101010101" pitchFamily="49" charset="-122"/>
                    <a:ea typeface="隶书" panose="02010509060101010101" pitchFamily="49" charset="-122"/>
                  </a:rPr>
                  <a:t>。</a:t>
                </a:r>
              </a:p>
              <a:p>
                <a:pPr marL="0" indent="0" algn="just">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856984" cy="3507876"/>
              </a:xfrm>
              <a:blipFill rotWithShape="0">
                <a:blip r:embed="rId2"/>
                <a:stretch>
                  <a:fillRect l="-688" t="-870" r="-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635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Prim</a:t>
            </a:r>
            <a:r>
              <a:rPr lang="zh-CN" altLang="en-US" dirty="0"/>
              <a:t>算法示例</a:t>
            </a:r>
          </a:p>
        </p:txBody>
      </p:sp>
      <p:pic>
        <p:nvPicPr>
          <p:cNvPr id="4" name="图片 3"/>
          <p:cNvPicPr>
            <a:picLocks noChangeAspect="1"/>
          </p:cNvPicPr>
          <p:nvPr/>
        </p:nvPicPr>
        <p:blipFill>
          <a:blip r:embed="rId2"/>
          <a:stretch>
            <a:fillRect/>
          </a:stretch>
        </p:blipFill>
        <p:spPr>
          <a:xfrm>
            <a:off x="1475656" y="1707654"/>
            <a:ext cx="2016224" cy="1738337"/>
          </a:xfrm>
          <a:prstGeom prst="rect">
            <a:avLst/>
          </a:prstGeom>
        </p:spPr>
      </p:pic>
      <p:pic>
        <p:nvPicPr>
          <p:cNvPr id="5" name="图片 4"/>
          <p:cNvPicPr>
            <a:picLocks noChangeAspect="1"/>
          </p:cNvPicPr>
          <p:nvPr/>
        </p:nvPicPr>
        <p:blipFill>
          <a:blip r:embed="rId3"/>
          <a:stretch>
            <a:fillRect/>
          </a:stretch>
        </p:blipFill>
        <p:spPr>
          <a:xfrm>
            <a:off x="4788024" y="1737093"/>
            <a:ext cx="2232248" cy="1780694"/>
          </a:xfrm>
          <a:prstGeom prst="rect">
            <a:avLst/>
          </a:prstGeom>
        </p:spPr>
      </p:pic>
      <p:cxnSp>
        <p:nvCxnSpPr>
          <p:cNvPr id="7" name="直接连接符 6"/>
          <p:cNvCxnSpPr/>
          <p:nvPr/>
        </p:nvCxnSpPr>
        <p:spPr>
          <a:xfrm>
            <a:off x="5148064" y="2787774"/>
            <a:ext cx="288032" cy="28803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076056" y="2859782"/>
            <a:ext cx="288032" cy="276999"/>
          </a:xfrm>
          <a:prstGeom prst="rect">
            <a:avLst/>
          </a:prstGeom>
          <a:noFill/>
        </p:spPr>
        <p:txBody>
          <a:bodyPr wrap="square" rtlCol="0">
            <a:spAutoFit/>
          </a:bodyPr>
          <a:lstStyle/>
          <a:p>
            <a:r>
              <a:rPr lang="en-US" altLang="zh-CN" sz="1200" dirty="0"/>
              <a:t>1</a:t>
            </a:r>
            <a:endParaRPr lang="zh-CN" altLang="en-US" sz="1200" dirty="0"/>
          </a:p>
        </p:txBody>
      </p:sp>
      <p:cxnSp>
        <p:nvCxnSpPr>
          <p:cNvPr id="11" name="直接连接符 10"/>
          <p:cNvCxnSpPr/>
          <p:nvPr/>
        </p:nvCxnSpPr>
        <p:spPr>
          <a:xfrm flipV="1">
            <a:off x="5148064" y="2139702"/>
            <a:ext cx="216024" cy="3600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004048" y="2106299"/>
            <a:ext cx="288032" cy="276999"/>
          </a:xfrm>
          <a:prstGeom prst="rect">
            <a:avLst/>
          </a:prstGeom>
          <a:noFill/>
        </p:spPr>
        <p:txBody>
          <a:bodyPr wrap="square" rtlCol="0">
            <a:spAutoFit/>
          </a:bodyPr>
          <a:lstStyle/>
          <a:p>
            <a:r>
              <a:rPr lang="en-US" altLang="zh-CN" sz="1200" dirty="0"/>
              <a:t>2</a:t>
            </a:r>
            <a:endParaRPr lang="zh-CN" altLang="en-US" sz="1200" dirty="0"/>
          </a:p>
        </p:txBody>
      </p:sp>
      <p:cxnSp>
        <p:nvCxnSpPr>
          <p:cNvPr id="15" name="直接连接符 14"/>
          <p:cNvCxnSpPr/>
          <p:nvPr/>
        </p:nvCxnSpPr>
        <p:spPr>
          <a:xfrm>
            <a:off x="5220072" y="2627440"/>
            <a:ext cx="43204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315417" y="2394645"/>
            <a:ext cx="288032" cy="276999"/>
          </a:xfrm>
          <a:prstGeom prst="rect">
            <a:avLst/>
          </a:prstGeom>
          <a:noFill/>
        </p:spPr>
        <p:txBody>
          <a:bodyPr wrap="square" rtlCol="0">
            <a:spAutoFit/>
          </a:bodyPr>
          <a:lstStyle/>
          <a:p>
            <a:r>
              <a:rPr lang="en-US" altLang="zh-CN" sz="1200" dirty="0"/>
              <a:t>4</a:t>
            </a:r>
            <a:endParaRPr lang="zh-CN" altLang="en-US" sz="1200" dirty="0"/>
          </a:p>
        </p:txBody>
      </p:sp>
      <p:cxnSp>
        <p:nvCxnSpPr>
          <p:cNvPr id="19" name="直接连接符 18"/>
          <p:cNvCxnSpPr/>
          <p:nvPr/>
        </p:nvCxnSpPr>
        <p:spPr>
          <a:xfrm>
            <a:off x="6084168" y="2671644"/>
            <a:ext cx="504056" cy="1881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251521" y="2526543"/>
            <a:ext cx="288032" cy="276999"/>
          </a:xfrm>
          <a:prstGeom prst="rect">
            <a:avLst/>
          </a:prstGeom>
          <a:noFill/>
        </p:spPr>
        <p:txBody>
          <a:bodyPr wrap="square" rtlCol="0">
            <a:spAutoFit/>
          </a:bodyPr>
          <a:lstStyle/>
          <a:p>
            <a:r>
              <a:rPr lang="en-US" altLang="zh-CN" sz="1200" dirty="0"/>
              <a:t>1</a:t>
            </a:r>
            <a:endParaRPr lang="zh-CN" altLang="en-US" sz="1200" dirty="0"/>
          </a:p>
        </p:txBody>
      </p:sp>
      <p:cxnSp>
        <p:nvCxnSpPr>
          <p:cNvPr id="22" name="直接连接符 21"/>
          <p:cNvCxnSpPr/>
          <p:nvPr/>
        </p:nvCxnSpPr>
        <p:spPr>
          <a:xfrm flipV="1">
            <a:off x="6012160" y="2383298"/>
            <a:ext cx="576064" cy="1432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192180" y="2218371"/>
            <a:ext cx="288032" cy="276999"/>
          </a:xfrm>
          <a:prstGeom prst="rect">
            <a:avLst/>
          </a:prstGeom>
          <a:noFill/>
        </p:spPr>
        <p:txBody>
          <a:bodyPr wrap="square" rtlCol="0">
            <a:spAutoFit/>
          </a:bodyPr>
          <a:lstStyle/>
          <a:p>
            <a:r>
              <a:rPr lang="en-US" altLang="zh-CN" sz="1200" dirty="0"/>
              <a:t>2</a:t>
            </a:r>
            <a:endParaRPr lang="zh-CN" altLang="en-US" sz="1200" dirty="0"/>
          </a:p>
        </p:txBody>
      </p:sp>
      <p:cxnSp>
        <p:nvCxnSpPr>
          <p:cNvPr id="25" name="直接连接符 24"/>
          <p:cNvCxnSpPr/>
          <p:nvPr/>
        </p:nvCxnSpPr>
        <p:spPr>
          <a:xfrm>
            <a:off x="5904148" y="2859782"/>
            <a:ext cx="180020" cy="2769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779186" y="2919532"/>
            <a:ext cx="288032" cy="276999"/>
          </a:xfrm>
          <a:prstGeom prst="rect">
            <a:avLst/>
          </a:prstGeom>
          <a:noFill/>
        </p:spPr>
        <p:txBody>
          <a:bodyPr wrap="square" rtlCol="0">
            <a:spAutoFit/>
          </a:bodyPr>
          <a:lstStyle/>
          <a:p>
            <a:r>
              <a:rPr lang="en-US" altLang="zh-CN" sz="1200" dirty="0"/>
              <a:t>3</a:t>
            </a:r>
            <a:endParaRPr lang="zh-CN" altLang="en-US" sz="1200" dirty="0"/>
          </a:p>
        </p:txBody>
      </p:sp>
      <p:cxnSp>
        <p:nvCxnSpPr>
          <p:cNvPr id="28" name="直接连接符 27"/>
          <p:cNvCxnSpPr/>
          <p:nvPr/>
        </p:nvCxnSpPr>
        <p:spPr>
          <a:xfrm>
            <a:off x="6336196" y="2106299"/>
            <a:ext cx="252028" cy="11207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416044" y="1961198"/>
            <a:ext cx="288032" cy="276999"/>
          </a:xfrm>
          <a:prstGeom prst="rect">
            <a:avLst/>
          </a:prstGeom>
          <a:noFill/>
        </p:spPr>
        <p:txBody>
          <a:bodyPr wrap="square" rtlCol="0">
            <a:spAutoFit/>
          </a:bodyPr>
          <a:lstStyle/>
          <a:p>
            <a:r>
              <a:rPr lang="en-US" altLang="zh-CN" sz="1200" dirty="0"/>
              <a:t>3</a:t>
            </a:r>
            <a:endParaRPr lang="zh-CN" altLang="en-US" sz="1200" dirty="0"/>
          </a:p>
        </p:txBody>
      </p:sp>
      <p:cxnSp>
        <p:nvCxnSpPr>
          <p:cNvPr id="31" name="直接连接符 30"/>
          <p:cNvCxnSpPr/>
          <p:nvPr/>
        </p:nvCxnSpPr>
        <p:spPr>
          <a:xfrm flipH="1">
            <a:off x="6416044" y="3075806"/>
            <a:ext cx="172180" cy="1207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432994" y="3128816"/>
            <a:ext cx="288032" cy="276999"/>
          </a:xfrm>
          <a:prstGeom prst="rect">
            <a:avLst/>
          </a:prstGeom>
          <a:noFill/>
        </p:spPr>
        <p:txBody>
          <a:bodyPr wrap="square" rtlCol="0">
            <a:spAutoFit/>
          </a:bodyPr>
          <a:lstStyle/>
          <a:p>
            <a:r>
              <a:rPr lang="en-US" altLang="zh-CN" sz="1200" dirty="0"/>
              <a:t>3</a:t>
            </a:r>
            <a:endParaRPr lang="zh-CN" altLang="en-US" sz="1200" dirty="0"/>
          </a:p>
        </p:txBody>
      </p:sp>
    </p:spTree>
    <p:extLst>
      <p:ext uri="{BB962C8B-B14F-4D97-AF65-F5344CB8AC3E}">
        <p14:creationId xmlns:p14="http://schemas.microsoft.com/office/powerpoint/2010/main" val="71132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2"/>
                                        </p:tgtEl>
                                        <p:attrNameLst>
                                          <p:attrName>style.visibility</p:attrName>
                                        </p:attrNameLst>
                                      </p:cBhvr>
                                      <p:to>
                                        <p:strVal val="hidden"/>
                                      </p:to>
                                    </p:set>
                                  </p:subTnLst>
                                </p:cTn>
                              </p:par>
                              <p:par>
                                <p:cTn id="81" presetID="2" presetClass="entr" presetSubtype="4"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ppt_x"/>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ppt_x"/>
                                          </p:val>
                                        </p:tav>
                                        <p:tav tm="100000">
                                          <p:val>
                                            <p:strVal val="#ppt_x"/>
                                          </p:val>
                                        </p:tav>
                                      </p:tavLst>
                                    </p:anim>
                                    <p:anim calcmode="lin" valueType="num">
                                      <p:cBhvr additive="base">
                                        <p:cTn id="90" dur="500" fill="hold"/>
                                        <p:tgtEl>
                                          <p:spTgt spid="2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8"/>
                                        </p:tgtEl>
                                        <p:attrNameLst>
                                          <p:attrName>style.visibility</p:attrName>
                                        </p:attrNameLst>
                                      </p:cBhvr>
                                      <p:to>
                                        <p:strVal val="visible"/>
                                      </p:to>
                                    </p:set>
                                    <p:anim calcmode="lin" valueType="num">
                                      <p:cBhvr additive="base">
                                        <p:cTn id="93" dur="500" fill="hold"/>
                                        <p:tgtEl>
                                          <p:spTgt spid="28"/>
                                        </p:tgtEl>
                                        <p:attrNameLst>
                                          <p:attrName>ppt_x</p:attrName>
                                        </p:attrNameLst>
                                      </p:cBhvr>
                                      <p:tavLst>
                                        <p:tav tm="0">
                                          <p:val>
                                            <p:strVal val="#ppt_x"/>
                                          </p:val>
                                        </p:tav>
                                        <p:tav tm="100000">
                                          <p:val>
                                            <p:strVal val="#ppt_x"/>
                                          </p:val>
                                        </p:tav>
                                      </p:tavLst>
                                    </p:anim>
                                    <p:anim calcmode="lin" valueType="num">
                                      <p:cBhvr additive="base">
                                        <p:cTn id="9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20" grpId="0"/>
      <p:bldP spid="23" grpId="0"/>
      <p:bldP spid="26" grpId="0"/>
      <p:bldP spid="29" grpId="0"/>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695224" cy="800930"/>
          </a:xfrm>
        </p:spPr>
        <p:txBody>
          <a:bodyPr/>
          <a:lstStyle/>
          <a:p>
            <a:r>
              <a:rPr lang="zh-CN" altLang="zh-CN" dirty="0">
                <a:effectLst/>
              </a:rPr>
              <a:t>有向无环图及其应用</a:t>
            </a:r>
            <a:endParaRPr lang="zh-CN" altLang="en-US" dirty="0"/>
          </a:p>
        </p:txBody>
      </p:sp>
      <p:sp>
        <p:nvSpPr>
          <p:cNvPr id="5" name="文本占位符 4"/>
          <p:cNvSpPr>
            <a:spLocks noGrp="1"/>
          </p:cNvSpPr>
          <p:nvPr>
            <p:ph type="body" sz="quarter" idx="11"/>
          </p:nvPr>
        </p:nvSpPr>
        <p:spPr/>
        <p:txBody>
          <a:bodyPr/>
          <a:lstStyle/>
          <a:p>
            <a:r>
              <a:rPr lang="en-US" altLang="zh-CN" dirty="0"/>
              <a:t>05</a:t>
            </a:r>
            <a:endParaRPr lang="zh-CN" altLang="en-US" dirty="0"/>
          </a:p>
        </p:txBody>
      </p:sp>
      <p:sp>
        <p:nvSpPr>
          <p:cNvPr id="2" name="矩形 1"/>
          <p:cNvSpPr/>
          <p:nvPr/>
        </p:nvSpPr>
        <p:spPr>
          <a:xfrm>
            <a:off x="179512" y="440731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7846527"/>
      </p:ext>
    </p:extLst>
  </p:cSld>
  <p:clrMapOvr>
    <a:masterClrMapping/>
  </p:clrMapOvr>
  <p:transition>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B584158C-22F6-4B7D-BAA4-DFDAABCE52ED}"/>
              </a:ext>
            </a:extLst>
          </p:cNvPr>
          <p:cNvSpPr>
            <a:spLocks noGrp="1"/>
          </p:cNvSpPr>
          <p:nvPr>
            <p:ph type="body" sz="quarter" idx="10"/>
          </p:nvPr>
        </p:nvSpPr>
        <p:spPr>
          <a:xfrm>
            <a:off x="1151467" y="217337"/>
            <a:ext cx="6246153" cy="457048"/>
          </a:xfrm>
        </p:spPr>
        <p:txBody>
          <a:bodyPr/>
          <a:lstStyle/>
          <a:p>
            <a:r>
              <a:rPr lang="zh-CN" altLang="en-US" dirty="0"/>
              <a:t>图的定义</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E0BACB9-2923-47AF-875D-C5C782548029}"/>
                  </a:ext>
                </a:extLst>
              </p:cNvPr>
              <p:cNvSpPr>
                <a:spLocks noGrp="1"/>
              </p:cNvSpPr>
              <p:nvPr>
                <p:ph sz="quarter" idx="11"/>
              </p:nvPr>
            </p:nvSpPr>
            <p:spPr>
              <a:xfrm>
                <a:off x="251520" y="915566"/>
                <a:ext cx="8892480" cy="1512168"/>
              </a:xfrm>
            </p:spPr>
            <p:txBody>
              <a:bodyPr/>
              <a:lstStyle/>
              <a:p>
                <a:pPr marL="0" indent="0" algn="just">
                  <a:lnSpc>
                    <a:spcPts val="2500"/>
                  </a:lnSpc>
                  <a:spcBef>
                    <a:spcPts val="0"/>
                  </a:spcBef>
                  <a:buNone/>
                </a:pPr>
                <a:r>
                  <a:rPr lang="zh-CN" altLang="en-US" sz="1600" dirty="0"/>
                  <a:t>   </a:t>
                </a:r>
                <a:r>
                  <a:rPr lang="zh-CN" altLang="en-US"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是一个无向图</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𝐺</m:t>
                        </m:r>
                      </m:e>
                      <m:sub>
                        <m:r>
                          <a:rPr lang="en-US" altLang="zh-CN" sz="1800" i="1">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，其中顶点集</a:t>
                </a:r>
                <a14:m>
                  <m:oMath xmlns:m="http://schemas.openxmlformats.org/officeDocument/2006/math">
                    <m:r>
                      <a:rPr lang="en-US" altLang="zh-CN" sz="1800" i="1">
                        <a:latin typeface="Cambria Math" panose="02040503050406030204" pitchFamily="18" charset="0"/>
                      </a:rPr>
                      <m:t>𝑉</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，边集</a:t>
                </a:r>
                <a14:m>
                  <m:oMath xmlns:m="http://schemas.openxmlformats.org/officeDocument/2006/math">
                    <m:r>
                      <a:rPr lang="en-US" altLang="zh-CN" sz="1800" i="1">
                        <a:latin typeface="Cambria Math" panose="02040503050406030204" pitchFamily="18" charset="0"/>
                      </a:rPr>
                      <m:t>𝐸</m:t>
                    </m:r>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e>
                    </m:d>
                    <m:r>
                      <a:rPr lang="en-US" altLang="zh-CN" sz="1800" i="1">
                        <a:latin typeface="Cambria Math" panose="02040503050406030204" pitchFamily="18" charset="0"/>
                      </a:rPr>
                      <m:t>, </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e>
                    </m:d>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e>
                    </m:d>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e>
                    </m:d>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e>
                    </m:d>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e>
                    </m:d>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e>
                    </m:d>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marL="0" indent="0" algn="just">
                  <a:lnSpc>
                    <a:spcPts val="2500"/>
                  </a:lnSpc>
                  <a:spcBef>
                    <a:spcPts val="0"/>
                  </a:spcBef>
                  <a:buNone/>
                </a:pPr>
                <a:endParaRPr lang="en-US" altLang="zh-CN" sz="1600" dirty="0">
                  <a:latin typeface="隶书" panose="02010509060101010101" pitchFamily="49" charset="-122"/>
                  <a:ea typeface="隶书" panose="02010509060101010101" pitchFamily="49" charset="-122"/>
                </a:endParaRPr>
              </a:p>
              <a:p>
                <a:pPr marL="0" indent="0" algn="just">
                  <a:lnSpc>
                    <a:spcPts val="2500"/>
                  </a:lnSpc>
                  <a:spcBef>
                    <a:spcPts val="0"/>
                  </a:spcBef>
                  <a:buNone/>
                </a:pPr>
                <a:endParaRPr lang="en-US" altLang="zh-CN" sz="1600" dirty="0">
                  <a:latin typeface="隶书" panose="02010509060101010101" pitchFamily="49" charset="-122"/>
                  <a:ea typeface="隶书" panose="02010509060101010101" pitchFamily="49" charset="-122"/>
                </a:endParaRPr>
              </a:p>
              <a:p>
                <a:pPr marL="0" indent="0" algn="just">
                  <a:lnSpc>
                    <a:spcPts val="2500"/>
                  </a:lnSpc>
                  <a:spcBef>
                    <a:spcPts val="0"/>
                  </a:spcBef>
                  <a:buNone/>
                </a:pPr>
                <a:endParaRPr lang="en-US" altLang="zh-CN" sz="1600" dirty="0">
                  <a:latin typeface="隶书" panose="02010509060101010101" pitchFamily="49" charset="-122"/>
                  <a:ea typeface="隶书" panose="02010509060101010101" pitchFamily="49" charset="-122"/>
                </a:endParaRPr>
              </a:p>
              <a:p>
                <a:pPr marL="0" indent="0" algn="just">
                  <a:lnSpc>
                    <a:spcPts val="2500"/>
                  </a:lnSpc>
                  <a:spcBef>
                    <a:spcPts val="0"/>
                  </a:spcBef>
                  <a:buNone/>
                </a:pPr>
                <a:endParaRPr lang="en-US" altLang="zh-CN" sz="1600" dirty="0">
                  <a:latin typeface="隶书" panose="02010509060101010101" pitchFamily="49" charset="-122"/>
                  <a:ea typeface="隶书" panose="02010509060101010101" pitchFamily="49" charset="-122"/>
                </a:endParaRPr>
              </a:p>
              <a:p>
                <a:pPr marL="0" indent="0" algn="just">
                  <a:lnSpc>
                    <a:spcPts val="2500"/>
                  </a:lnSpc>
                  <a:spcBef>
                    <a:spcPts val="0"/>
                  </a:spcBef>
                  <a:buNone/>
                </a:pPr>
                <a:endParaRPr lang="en-US" altLang="zh-CN" sz="1600" dirty="0">
                  <a:latin typeface="隶书" panose="02010509060101010101" pitchFamily="49" charset="-122"/>
                  <a:ea typeface="隶书" panose="02010509060101010101" pitchFamily="49" charset="-122"/>
                </a:endParaRPr>
              </a:p>
              <a:p>
                <a:pPr marL="0" indent="0" algn="just">
                  <a:lnSpc>
                    <a:spcPts val="2500"/>
                  </a:lnSpc>
                  <a:spcBef>
                    <a:spcPts val="0"/>
                  </a:spcBef>
                  <a:buNone/>
                </a:pPr>
                <a:r>
                  <a:rPr lang="en-US" altLang="zh-CN" sz="16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是一个有向图</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𝐺</m:t>
                        </m:r>
                      </m:e>
                      <m:sub>
                        <m:r>
                          <a:rPr lang="en-US" altLang="zh-CN" sz="1800" i="1">
                            <a:latin typeface="Cambria Math" panose="02040503050406030204" pitchFamily="18" charset="0"/>
                          </a:rPr>
                          <m:t>2</m:t>
                        </m:r>
                      </m:sub>
                    </m:sSub>
                  </m:oMath>
                </a14:m>
                <a:r>
                  <a:rPr lang="zh-CN" altLang="zh-CN" sz="1800" dirty="0">
                    <a:latin typeface="隶书" panose="02010509060101010101" pitchFamily="49" charset="-122"/>
                    <a:ea typeface="隶书" panose="02010509060101010101" pitchFamily="49" charset="-122"/>
                  </a:rPr>
                  <a:t>，其中顶点集</a:t>
                </a:r>
                <a14:m>
                  <m:oMath xmlns:m="http://schemas.openxmlformats.org/officeDocument/2006/math">
                    <m:r>
                      <a:rPr lang="en-US" altLang="zh-CN" sz="1800" i="1">
                        <a:latin typeface="Cambria Math" panose="02040503050406030204" pitchFamily="18" charset="0"/>
                      </a:rPr>
                      <m:t>𝑉</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，边集</a:t>
                </a:r>
                <a14:m>
                  <m:oMath xmlns:m="http://schemas.openxmlformats.org/officeDocument/2006/math">
                    <m:r>
                      <a:rPr lang="en-US" altLang="zh-CN" sz="1800" i="1">
                        <a:latin typeface="Cambria Math" panose="02040503050406030204" pitchFamily="18" charset="0"/>
                      </a:rPr>
                      <m:t>𝐸</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 (</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e>
                    </m:d>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e>
                    </m:d>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e>
                    </m:d>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4</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e>
                    </m:d>
                    <m:r>
                      <a:rPr lang="en-US" altLang="zh-CN" sz="1800" i="1">
                        <a:latin typeface="Cambria Math" panose="02040503050406030204" pitchFamily="18" charset="0"/>
                      </a:rPr>
                      <m:t>,</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5</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3</m:t>
                            </m:r>
                          </m:sub>
                        </m:sSub>
                      </m:e>
                    </m:d>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p:txBody>
          </p:sp>
        </mc:Choice>
        <mc:Fallback xmlns="">
          <p:sp>
            <p:nvSpPr>
              <p:cNvPr id="4" name="内容占位符 3">
                <a:extLst>
                  <a:ext uri="{FF2B5EF4-FFF2-40B4-BE49-F238E27FC236}">
                    <a16:creationId xmlns="" xmlns:a16="http://schemas.microsoft.com/office/drawing/2014/main" xmlns:a14="http://schemas.microsoft.com/office/drawing/2010/main" id="{DE0BACB9-2923-47AF-875D-C5C782548029}"/>
                  </a:ext>
                </a:extLst>
              </p:cNvPr>
              <p:cNvSpPr>
                <a:spLocks noGrp="1" noRot="1" noChangeAspect="1" noMove="1" noResize="1" noEditPoints="1" noAdjustHandles="1" noChangeArrowheads="1" noChangeShapeType="1" noTextEdit="1"/>
              </p:cNvSpPr>
              <p:nvPr>
                <p:ph sz="quarter" idx="11"/>
              </p:nvPr>
            </p:nvSpPr>
            <p:spPr>
              <a:xfrm>
                <a:off x="251520" y="915566"/>
                <a:ext cx="8892480" cy="1512168"/>
              </a:xfrm>
              <a:blipFill rotWithShape="0">
                <a:blip r:embed="rId2"/>
                <a:stretch>
                  <a:fillRect l="-480" t="-2823" b="-97984"/>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658374" y="1647983"/>
            <a:ext cx="2016224" cy="1483668"/>
          </a:xfrm>
          <a:prstGeom prst="rect">
            <a:avLst/>
          </a:prstGeom>
        </p:spPr>
      </p:pic>
      <p:pic>
        <p:nvPicPr>
          <p:cNvPr id="7" name="图片 6"/>
          <p:cNvPicPr>
            <a:picLocks noChangeAspect="1"/>
          </p:cNvPicPr>
          <p:nvPr/>
        </p:nvPicPr>
        <p:blipFill>
          <a:blip r:embed="rId4"/>
          <a:stretch>
            <a:fillRect/>
          </a:stretch>
        </p:blipFill>
        <p:spPr>
          <a:xfrm>
            <a:off x="4932040" y="1643514"/>
            <a:ext cx="1946406" cy="1432292"/>
          </a:xfrm>
          <a:prstGeom prst="rect">
            <a:avLst/>
          </a:prstGeom>
        </p:spPr>
      </p:pic>
    </p:spTree>
    <p:extLst>
      <p:ext uri="{BB962C8B-B14F-4D97-AF65-F5344CB8AC3E}">
        <p14:creationId xmlns:p14="http://schemas.microsoft.com/office/powerpoint/2010/main" val="314375165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有向无环图</a:t>
            </a:r>
          </a:p>
        </p:txBody>
      </p:sp>
      <p:sp>
        <p:nvSpPr>
          <p:cNvPr id="3" name="内容占位符 2"/>
          <p:cNvSpPr>
            <a:spLocks noGrp="1"/>
          </p:cNvSpPr>
          <p:nvPr>
            <p:ph sz="quarter" idx="11"/>
          </p:nvPr>
        </p:nvSpPr>
        <p:spPr>
          <a:xfrm>
            <a:off x="179512" y="1064124"/>
            <a:ext cx="8856984" cy="3507876"/>
          </a:xfrm>
        </p:spPr>
        <p:txBody>
          <a:bodyPr/>
          <a:lstStyle/>
          <a:p>
            <a:pPr algn="just"/>
            <a:r>
              <a:rPr lang="en-US" altLang="zh-CN" sz="18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800" dirty="0">
                <a:latin typeface="隶书" panose="02010509060101010101" pitchFamily="49" charset="-122"/>
                <a:ea typeface="隶书" panose="02010509060101010101" pitchFamily="49" charset="-122"/>
                <a:cs typeface="Arial Unicode MS" panose="020B0604020202020204" pitchFamily="34" charset="-122"/>
              </a:rPr>
              <a:t>有向无环图（</a:t>
            </a:r>
            <a:r>
              <a:rPr lang="en-US" altLang="zh-CN" sz="1800" dirty="0">
                <a:latin typeface="隶书" panose="02010509060101010101" pitchFamily="49" charset="-122"/>
                <a:ea typeface="隶书" panose="02010509060101010101" pitchFamily="49" charset="-122"/>
                <a:cs typeface="Arial Unicode MS" panose="020B0604020202020204" pitchFamily="34" charset="-122"/>
              </a:rPr>
              <a:t>Directed </a:t>
            </a:r>
            <a:r>
              <a:rPr lang="en-US" altLang="zh-CN" sz="1800" dirty="0" err="1">
                <a:latin typeface="隶书" panose="02010509060101010101" pitchFamily="49" charset="-122"/>
                <a:ea typeface="隶书" panose="02010509060101010101" pitchFamily="49" charset="-122"/>
                <a:cs typeface="Arial Unicode MS" panose="020B0604020202020204" pitchFamily="34" charset="-122"/>
              </a:rPr>
              <a:t>Acycline</a:t>
            </a:r>
            <a:r>
              <a:rPr lang="en-US" altLang="zh-CN" sz="1800" dirty="0">
                <a:latin typeface="隶书" panose="02010509060101010101" pitchFamily="49" charset="-122"/>
                <a:ea typeface="隶书" panose="02010509060101010101" pitchFamily="49" charset="-122"/>
                <a:cs typeface="Arial Unicode MS" panose="020B0604020202020204" pitchFamily="34" charset="-122"/>
              </a:rPr>
              <a:t> Graph</a:t>
            </a:r>
            <a:r>
              <a:rPr lang="zh-CN" altLang="zh-CN" sz="1800" dirty="0">
                <a:latin typeface="隶书" panose="02010509060101010101" pitchFamily="49" charset="-122"/>
                <a:ea typeface="隶书" panose="02010509060101010101" pitchFamily="49" charset="-122"/>
                <a:cs typeface="Arial Unicode MS" panose="020B0604020202020204" pitchFamily="34" charset="-122"/>
              </a:rPr>
              <a:t>，</a:t>
            </a:r>
            <a:r>
              <a:rPr lang="en-US" altLang="zh-CN" sz="1800" dirty="0">
                <a:latin typeface="隶书" panose="02010509060101010101" pitchFamily="49" charset="-122"/>
                <a:ea typeface="隶书" panose="02010509060101010101" pitchFamily="49" charset="-122"/>
                <a:cs typeface="Arial Unicode MS" panose="020B0604020202020204" pitchFamily="34" charset="-122"/>
              </a:rPr>
              <a:t>DAG</a:t>
            </a:r>
            <a:r>
              <a:rPr lang="zh-CN" altLang="zh-CN" sz="1800" dirty="0">
                <a:latin typeface="隶书" panose="02010509060101010101" pitchFamily="49" charset="-122"/>
                <a:ea typeface="隶书" panose="02010509060101010101" pitchFamily="49" charset="-122"/>
                <a:cs typeface="Arial Unicode MS" panose="020B0604020202020204" pitchFamily="34" charset="-122"/>
              </a:rPr>
              <a:t>）是一个无环（有向回路）的有向图，简称</a:t>
            </a:r>
            <a:r>
              <a:rPr lang="en-US" altLang="zh-CN" sz="1800" dirty="0">
                <a:latin typeface="隶书" panose="02010509060101010101" pitchFamily="49" charset="-122"/>
                <a:ea typeface="隶书" panose="02010509060101010101" pitchFamily="49" charset="-122"/>
                <a:cs typeface="Arial Unicode MS" panose="020B0604020202020204" pitchFamily="34" charset="-122"/>
              </a:rPr>
              <a:t>DAG</a:t>
            </a:r>
            <a:r>
              <a:rPr lang="zh-CN" altLang="zh-CN" sz="1800" dirty="0">
                <a:latin typeface="隶书" panose="02010509060101010101" pitchFamily="49" charset="-122"/>
                <a:ea typeface="隶书" panose="02010509060101010101" pitchFamily="49" charset="-122"/>
                <a:cs typeface="Arial Unicode MS" panose="020B0604020202020204" pitchFamily="34" charset="-122"/>
              </a:rPr>
              <a:t>图。</a:t>
            </a:r>
            <a:r>
              <a:rPr lang="en-US" altLang="zh-CN" sz="1800" dirty="0">
                <a:latin typeface="隶书" panose="02010509060101010101" pitchFamily="49" charset="-122"/>
                <a:ea typeface="隶书" panose="02010509060101010101" pitchFamily="49" charset="-122"/>
                <a:cs typeface="Arial Unicode MS" panose="020B0604020202020204" pitchFamily="34" charset="-122"/>
              </a:rPr>
              <a:t>AOV</a:t>
            </a:r>
            <a:r>
              <a:rPr lang="zh-CN" altLang="zh-CN" sz="1800" dirty="0">
                <a:latin typeface="隶书" panose="02010509060101010101" pitchFamily="49" charset="-122"/>
                <a:ea typeface="隶书" panose="02010509060101010101" pitchFamily="49" charset="-122"/>
                <a:cs typeface="Arial Unicode MS" panose="020B0604020202020204" pitchFamily="34" charset="-122"/>
              </a:rPr>
              <a:t>网（</a:t>
            </a:r>
            <a:r>
              <a:rPr lang="en-US" altLang="zh-CN" sz="1800" dirty="0">
                <a:latin typeface="隶书" panose="02010509060101010101" pitchFamily="49" charset="-122"/>
                <a:ea typeface="隶书" panose="02010509060101010101" pitchFamily="49" charset="-122"/>
                <a:cs typeface="Arial Unicode MS" panose="020B0604020202020204" pitchFamily="34" charset="-122"/>
              </a:rPr>
              <a:t>Activity On Vertex </a:t>
            </a:r>
            <a:r>
              <a:rPr lang="en-US" altLang="zh-CN" sz="1800" dirty="0" err="1">
                <a:latin typeface="隶书" panose="02010509060101010101" pitchFamily="49" charset="-122"/>
                <a:ea typeface="隶书" panose="02010509060101010101" pitchFamily="49" charset="-122"/>
                <a:cs typeface="Arial Unicode MS" panose="020B0604020202020204" pitchFamily="34" charset="-122"/>
              </a:rPr>
              <a:t>NetWork</a:t>
            </a:r>
            <a:r>
              <a:rPr lang="zh-CN" altLang="zh-CN" sz="1800" dirty="0">
                <a:latin typeface="隶书" panose="02010509060101010101" pitchFamily="49" charset="-122"/>
                <a:ea typeface="隶书" panose="02010509060101010101" pitchFamily="49" charset="-122"/>
                <a:cs typeface="Arial Unicode MS" panose="020B0604020202020204" pitchFamily="34" charset="-122"/>
              </a:rPr>
              <a:t>）和</a:t>
            </a:r>
            <a:r>
              <a:rPr lang="en-US" altLang="zh-CN" sz="1800" dirty="0">
                <a:latin typeface="隶书" panose="02010509060101010101" pitchFamily="49" charset="-122"/>
                <a:ea typeface="隶书" panose="02010509060101010101" pitchFamily="49" charset="-122"/>
                <a:cs typeface="Arial Unicode MS" panose="020B0604020202020204" pitchFamily="34" charset="-122"/>
              </a:rPr>
              <a:t>AOE</a:t>
            </a:r>
            <a:r>
              <a:rPr lang="zh-CN" altLang="zh-CN" sz="1800" dirty="0">
                <a:latin typeface="隶书" panose="02010509060101010101" pitchFamily="49" charset="-122"/>
                <a:ea typeface="隶书" panose="02010509060101010101" pitchFamily="49" charset="-122"/>
                <a:cs typeface="Arial Unicode MS" panose="020B0604020202020204" pitchFamily="34" charset="-122"/>
              </a:rPr>
              <a:t>网（</a:t>
            </a:r>
            <a:r>
              <a:rPr lang="en-US" altLang="zh-CN" sz="1800" dirty="0">
                <a:latin typeface="隶书" panose="02010509060101010101" pitchFamily="49" charset="-122"/>
                <a:ea typeface="隶书" panose="02010509060101010101" pitchFamily="49" charset="-122"/>
                <a:cs typeface="Arial Unicode MS" panose="020B0604020202020204" pitchFamily="34" charset="-122"/>
              </a:rPr>
              <a:t>Activity On Edge Network</a:t>
            </a:r>
            <a:r>
              <a:rPr lang="zh-CN" altLang="zh-CN" sz="1800" dirty="0">
                <a:latin typeface="隶书" panose="02010509060101010101" pitchFamily="49" charset="-122"/>
                <a:ea typeface="隶书" panose="02010509060101010101" pitchFamily="49" charset="-122"/>
                <a:cs typeface="Arial Unicode MS" panose="020B0604020202020204" pitchFamily="34" charset="-122"/>
              </a:rPr>
              <a:t>）是</a:t>
            </a:r>
            <a:r>
              <a:rPr lang="en-US" altLang="zh-CN" sz="1800" dirty="0">
                <a:latin typeface="隶书" panose="02010509060101010101" pitchFamily="49" charset="-122"/>
                <a:ea typeface="隶书" panose="02010509060101010101" pitchFamily="49" charset="-122"/>
                <a:cs typeface="Arial Unicode MS" panose="020B0604020202020204" pitchFamily="34" charset="-122"/>
              </a:rPr>
              <a:t>DAG</a:t>
            </a:r>
            <a:r>
              <a:rPr lang="zh-CN" altLang="zh-CN" sz="1800" dirty="0">
                <a:latin typeface="隶书" panose="02010509060101010101" pitchFamily="49" charset="-122"/>
                <a:ea typeface="隶书" panose="02010509060101010101" pitchFamily="49" charset="-122"/>
                <a:cs typeface="Arial Unicode MS" panose="020B0604020202020204" pitchFamily="34" charset="-122"/>
              </a:rPr>
              <a:t>图的两个典型应用。</a:t>
            </a:r>
          </a:p>
          <a:p>
            <a:pPr marL="0" indent="0">
              <a:buNone/>
            </a:pPr>
            <a:endParaRPr lang="zh-CN" altLang="en-US" dirty="0"/>
          </a:p>
        </p:txBody>
      </p:sp>
    </p:spTree>
    <p:extLst>
      <p:ext uri="{BB962C8B-B14F-4D97-AF65-F5344CB8AC3E}">
        <p14:creationId xmlns:p14="http://schemas.microsoft.com/office/powerpoint/2010/main" val="4136459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AOV</a:t>
            </a:r>
            <a:r>
              <a:rPr lang="zh-CN" altLang="en-US" dirty="0"/>
              <a:t>网与拓扑排序</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8928992" cy="3507876"/>
              </a:xfrm>
            </p:spPr>
            <p:txBody>
              <a:bodyPr/>
              <a:lstStyle/>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FF0000"/>
                    </a:solidFill>
                    <a:latin typeface="隶书" panose="02010509060101010101" pitchFamily="49" charset="-122"/>
                    <a:ea typeface="隶书" panose="02010509060101010101" pitchFamily="49" charset="-122"/>
                  </a:rPr>
                  <a:t>在现代管理系统中，人们常用有向图来描述和分析一项工程的计划和实施过程，一个工程常被分为多个小的子工程，这些子工程被称为活动</a:t>
                </a:r>
                <a:r>
                  <a:rPr lang="en-US" altLang="zh-CN" sz="1800" dirty="0">
                    <a:solidFill>
                      <a:srgbClr val="FF0000"/>
                    </a:solidFill>
                    <a:latin typeface="隶书" panose="02010509060101010101" pitchFamily="49" charset="-122"/>
                    <a:ea typeface="隶书" panose="02010509060101010101" pitchFamily="49" charset="-122"/>
                  </a:rPr>
                  <a:t>(Activity)</a:t>
                </a:r>
                <a:r>
                  <a:rPr lang="zh-CN" altLang="zh-CN" sz="1800" dirty="0">
                    <a:solidFill>
                      <a:srgbClr val="FF0000"/>
                    </a:solidFill>
                    <a:latin typeface="隶书" panose="02010509060101010101" pitchFamily="49" charset="-122"/>
                    <a:ea typeface="隶书" panose="02010509060101010101" pitchFamily="49" charset="-122"/>
                  </a:rPr>
                  <a:t>，在有向图中若以顶点表示活动，有向边表示活动之间的优先关系的图称为</a:t>
                </a:r>
                <a:r>
                  <a:rPr lang="en-US" altLang="zh-CN" sz="1800" dirty="0">
                    <a:solidFill>
                      <a:srgbClr val="FF0000"/>
                    </a:solidFill>
                    <a:latin typeface="隶书" panose="02010509060101010101" pitchFamily="49" charset="-122"/>
                    <a:ea typeface="隶书" panose="02010509060101010101" pitchFamily="49" charset="-122"/>
                  </a:rPr>
                  <a:t>AOV</a:t>
                </a:r>
                <a:r>
                  <a:rPr lang="zh-CN" altLang="zh-CN" sz="1800" dirty="0">
                    <a:solidFill>
                      <a:srgbClr val="FF0000"/>
                    </a:solidFill>
                    <a:latin typeface="隶书" panose="02010509060101010101" pitchFamily="49" charset="-122"/>
                    <a:ea typeface="隶书" panose="02010509060101010101" pitchFamily="49" charset="-122"/>
                  </a:rPr>
                  <a:t>网。</a:t>
                </a:r>
              </a:p>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002060"/>
                    </a:solidFill>
                    <a:latin typeface="隶书" panose="02010509060101010101" pitchFamily="49" charset="-122"/>
                    <a:ea typeface="隶书" panose="02010509060101010101" pitchFamily="49" charset="-122"/>
                  </a:rPr>
                  <a:t>若</a:t>
                </a:r>
                <a14:m>
                  <m:oMath xmlns:m="http://schemas.openxmlformats.org/officeDocument/2006/math">
                    <m:r>
                      <a:rPr lang="en-US" altLang="zh-CN" sz="1800">
                        <a:solidFill>
                          <a:srgbClr val="002060"/>
                        </a:solidFill>
                        <a:latin typeface="Cambria Math" panose="02040503050406030204" pitchFamily="18" charset="0"/>
                      </a:rPr>
                      <m:t>(</m:t>
                    </m:r>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𝑖</m:t>
                        </m:r>
                      </m:sub>
                    </m:sSub>
                    <m:r>
                      <a:rPr lang="en-US" altLang="zh-CN" sz="1800" i="1">
                        <a:solidFill>
                          <a:srgbClr val="002060"/>
                        </a:solidFill>
                        <a:latin typeface="Cambria Math" panose="02040503050406030204" pitchFamily="18" charset="0"/>
                      </a:rPr>
                      <m:t>,</m:t>
                    </m:r>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𝑗</m:t>
                        </m:r>
                      </m:sub>
                    </m:sSub>
                    <m:r>
                      <a:rPr lang="en-US" altLang="zh-CN" sz="1800" i="1">
                        <a:solidFill>
                          <a:srgbClr val="002060"/>
                        </a:solidFill>
                        <a:latin typeface="Cambria Math" panose="02040503050406030204" pitchFamily="18" charset="0"/>
                      </a:rPr>
                      <m:t>)</m:t>
                    </m:r>
                  </m:oMath>
                </a14:m>
                <a:r>
                  <a:rPr lang="zh-CN" altLang="zh-CN" sz="1800" dirty="0">
                    <a:solidFill>
                      <a:srgbClr val="002060"/>
                    </a:solidFill>
                    <a:latin typeface="隶书" panose="02010509060101010101" pitchFamily="49" charset="-122"/>
                    <a:ea typeface="隶书" panose="02010509060101010101" pitchFamily="49" charset="-122"/>
                  </a:rPr>
                  <a:t>是图中的有向边，则</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𝑖</m:t>
                        </m:r>
                      </m:sub>
                    </m:sSub>
                  </m:oMath>
                </a14:m>
                <a:r>
                  <a:rPr lang="zh-CN" altLang="zh-CN" sz="1800" dirty="0">
                    <a:solidFill>
                      <a:srgbClr val="002060"/>
                    </a:solidFill>
                    <a:latin typeface="隶书" panose="02010509060101010101" pitchFamily="49" charset="-122"/>
                    <a:ea typeface="隶书" panose="02010509060101010101" pitchFamily="49" charset="-122"/>
                  </a:rPr>
                  <a:t>是</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𝑗</m:t>
                        </m:r>
                      </m:sub>
                    </m:sSub>
                  </m:oMath>
                </a14:m>
                <a:r>
                  <a:rPr lang="zh-CN" altLang="zh-CN" sz="1800" dirty="0">
                    <a:solidFill>
                      <a:srgbClr val="002060"/>
                    </a:solidFill>
                    <a:latin typeface="隶书" panose="02010509060101010101" pitchFamily="49" charset="-122"/>
                    <a:ea typeface="隶书" panose="02010509060101010101" pitchFamily="49" charset="-122"/>
                  </a:rPr>
                  <a:t>的直接前驱；</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𝑗</m:t>
                        </m:r>
                      </m:sub>
                    </m:sSub>
                  </m:oMath>
                </a14:m>
                <a:r>
                  <a:rPr lang="zh-CN" altLang="zh-CN" sz="1800" dirty="0">
                    <a:solidFill>
                      <a:srgbClr val="002060"/>
                    </a:solidFill>
                    <a:latin typeface="隶书" panose="02010509060101010101" pitchFamily="49" charset="-122"/>
                    <a:ea typeface="隶书" panose="02010509060101010101" pitchFamily="49" charset="-122"/>
                  </a:rPr>
                  <a:t>是</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𝑖</m:t>
                        </m:r>
                      </m:sub>
                    </m:sSub>
                  </m:oMath>
                </a14:m>
                <a:r>
                  <a:rPr lang="zh-CN" altLang="zh-CN" sz="1800" dirty="0">
                    <a:solidFill>
                      <a:srgbClr val="002060"/>
                    </a:solidFill>
                    <a:latin typeface="隶书" panose="02010509060101010101" pitchFamily="49" charset="-122"/>
                    <a:ea typeface="隶书" panose="02010509060101010101" pitchFamily="49" charset="-122"/>
                  </a:rPr>
                  <a:t>的直接后继。若存在一条从</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𝑖</m:t>
                        </m:r>
                      </m:sub>
                    </m:sSub>
                  </m:oMath>
                </a14:m>
                <a:r>
                  <a:rPr lang="zh-CN" altLang="zh-CN" sz="1800" dirty="0">
                    <a:solidFill>
                      <a:srgbClr val="002060"/>
                    </a:solidFill>
                    <a:latin typeface="隶书" panose="02010509060101010101" pitchFamily="49" charset="-122"/>
                    <a:ea typeface="隶书" panose="02010509060101010101" pitchFamily="49" charset="-122"/>
                  </a:rPr>
                  <a:t>到</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𝑗</m:t>
                        </m:r>
                      </m:sub>
                    </m:sSub>
                  </m:oMath>
                </a14:m>
                <a:r>
                  <a:rPr lang="zh-CN" altLang="zh-CN" sz="1800" dirty="0">
                    <a:solidFill>
                      <a:srgbClr val="002060"/>
                    </a:solidFill>
                    <a:latin typeface="隶书" panose="02010509060101010101" pitchFamily="49" charset="-122"/>
                    <a:ea typeface="隶书" panose="02010509060101010101" pitchFamily="49" charset="-122"/>
                  </a:rPr>
                  <a:t>的路径，则称</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𝑖</m:t>
                        </m:r>
                      </m:sub>
                    </m:sSub>
                  </m:oMath>
                </a14:m>
                <a:r>
                  <a:rPr lang="zh-CN" altLang="zh-CN" sz="1800" dirty="0">
                    <a:solidFill>
                      <a:srgbClr val="002060"/>
                    </a:solidFill>
                    <a:latin typeface="隶书" panose="02010509060101010101" pitchFamily="49" charset="-122"/>
                    <a:ea typeface="隶书" panose="02010509060101010101" pitchFamily="49" charset="-122"/>
                  </a:rPr>
                  <a:t>是</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𝑗</m:t>
                        </m:r>
                      </m:sub>
                    </m:sSub>
                  </m:oMath>
                </a14:m>
                <a:r>
                  <a:rPr lang="zh-CN" altLang="zh-CN" sz="1800" dirty="0">
                    <a:solidFill>
                      <a:srgbClr val="002060"/>
                    </a:solidFill>
                    <a:latin typeface="隶书" panose="02010509060101010101" pitchFamily="49" charset="-122"/>
                    <a:ea typeface="隶书" panose="02010509060101010101" pitchFamily="49" charset="-122"/>
                  </a:rPr>
                  <a:t>的前驱，</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𝑗</m:t>
                        </m:r>
                      </m:sub>
                    </m:sSub>
                  </m:oMath>
                </a14:m>
                <a:r>
                  <a:rPr lang="zh-CN" altLang="zh-CN" sz="1800" dirty="0">
                    <a:solidFill>
                      <a:srgbClr val="002060"/>
                    </a:solidFill>
                    <a:latin typeface="隶书" panose="02010509060101010101" pitchFamily="49" charset="-122"/>
                    <a:ea typeface="隶书" panose="02010509060101010101" pitchFamily="49" charset="-122"/>
                  </a:rPr>
                  <a:t>是</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𝑣</m:t>
                        </m:r>
                      </m:e>
                      <m:sub>
                        <m:r>
                          <a:rPr lang="en-US" altLang="zh-CN" sz="1800" i="1">
                            <a:solidFill>
                              <a:srgbClr val="002060"/>
                            </a:solidFill>
                            <a:latin typeface="Cambria Math" panose="02040503050406030204" pitchFamily="18" charset="0"/>
                          </a:rPr>
                          <m:t>𝑖</m:t>
                        </m:r>
                      </m:sub>
                    </m:sSub>
                  </m:oMath>
                </a14:m>
                <a:r>
                  <a:rPr lang="zh-CN" altLang="zh-CN" sz="1800" dirty="0">
                    <a:solidFill>
                      <a:srgbClr val="002060"/>
                    </a:solidFill>
                    <a:latin typeface="隶书" panose="02010509060101010101" pitchFamily="49" charset="-122"/>
                    <a:ea typeface="隶书" panose="02010509060101010101" pitchFamily="49" charset="-122"/>
                  </a:rPr>
                  <a:t>的后继。</a:t>
                </a:r>
                <a:r>
                  <a:rPr lang="en-US" altLang="zh-CN" sz="1800" dirty="0">
                    <a:solidFill>
                      <a:srgbClr val="002060"/>
                    </a:solidFill>
                    <a:latin typeface="隶书" panose="02010509060101010101" pitchFamily="49" charset="-122"/>
                    <a:ea typeface="隶书" panose="02010509060101010101" pitchFamily="49" charset="-122"/>
                  </a:rPr>
                  <a:t>AOV</a:t>
                </a:r>
                <a:r>
                  <a:rPr lang="zh-CN" altLang="zh-CN" sz="1800" dirty="0">
                    <a:solidFill>
                      <a:srgbClr val="002060"/>
                    </a:solidFill>
                    <a:latin typeface="隶书" panose="02010509060101010101" pitchFamily="49" charset="-122"/>
                    <a:ea typeface="隶书" panose="02010509060101010101" pitchFamily="49" charset="-122"/>
                  </a:rPr>
                  <a:t>网中不允许有回路，若存在回路，则意味着某项活动以自己为先决条件。</a:t>
                </a:r>
              </a:p>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把</a:t>
                </a:r>
                <a:r>
                  <a:rPr lang="en-US" altLang="zh-CN" sz="1800" dirty="0">
                    <a:latin typeface="隶书" panose="02010509060101010101" pitchFamily="49" charset="-122"/>
                    <a:ea typeface="隶书" panose="02010509060101010101" pitchFamily="49" charset="-122"/>
                  </a:rPr>
                  <a:t>AOV</a:t>
                </a:r>
                <a:r>
                  <a:rPr lang="zh-CN" altLang="zh-CN" sz="1800" dirty="0">
                    <a:latin typeface="隶书" panose="02010509060101010101" pitchFamily="49" charset="-122"/>
                    <a:ea typeface="隶书" panose="02010509060101010101" pitchFamily="49" charset="-122"/>
                  </a:rPr>
                  <a:t>网络中各顶点按照它们相互之间的优先关系排列成的一个线性序列称为一个拓扑有序序列。若</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𝑗</m:t>
                        </m:r>
                      </m:sub>
                    </m:sSub>
                  </m:oMath>
                </a14:m>
                <a:r>
                  <a:rPr lang="zh-CN" altLang="zh-CN" sz="1800" dirty="0">
                    <a:latin typeface="隶书" panose="02010509060101010101" pitchFamily="49" charset="-122"/>
                    <a:ea typeface="隶书" panose="02010509060101010101" pitchFamily="49" charset="-122"/>
                  </a:rPr>
                  <a:t>的前驱，则</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一定排在</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𝑗</m:t>
                        </m:r>
                      </m:sub>
                    </m:sSub>
                  </m:oMath>
                </a14:m>
                <a:r>
                  <a:rPr lang="zh-CN" altLang="zh-CN" sz="1800" dirty="0">
                    <a:latin typeface="隶书" panose="02010509060101010101" pitchFamily="49" charset="-122"/>
                    <a:ea typeface="隶书" panose="02010509060101010101" pitchFamily="49" charset="-122"/>
                  </a:rPr>
                  <a:t>之前；对于没有优先关系的点，顺序任意。</a:t>
                </a:r>
              </a:p>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在</a:t>
                </a:r>
                <a:r>
                  <a:rPr lang="en-US" altLang="zh-CN" sz="1800" dirty="0">
                    <a:solidFill>
                      <a:srgbClr val="C00000"/>
                    </a:solidFill>
                    <a:latin typeface="隶书" panose="02010509060101010101" pitchFamily="49" charset="-122"/>
                    <a:ea typeface="隶书" panose="02010509060101010101" pitchFamily="49" charset="-122"/>
                  </a:rPr>
                  <a:t>AOV</a:t>
                </a:r>
                <a:r>
                  <a:rPr lang="zh-CN" altLang="zh-CN" sz="1800" dirty="0">
                    <a:solidFill>
                      <a:srgbClr val="C00000"/>
                    </a:solidFill>
                    <a:latin typeface="隶书" panose="02010509060101010101" pitchFamily="49" charset="-122"/>
                    <a:ea typeface="隶书" panose="02010509060101010101" pitchFamily="49" charset="-122"/>
                  </a:rPr>
                  <a:t>网中构造一个拓扑有序序列的过程称为拓扑排序。</a:t>
                </a:r>
                <a:endParaRPr lang="zh-CN" altLang="en-US" sz="1800" dirty="0">
                  <a:solidFill>
                    <a:srgbClr val="C00000"/>
                  </a:solidFill>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8928992" cy="3507876"/>
              </a:xfrm>
              <a:blipFill rotWithShape="0">
                <a:blip r:embed="rId2"/>
                <a:stretch>
                  <a:fillRect l="-751" t="-868" r="-8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214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拓扑排序示例</a:t>
            </a:r>
          </a:p>
        </p:txBody>
      </p:sp>
      <p:sp>
        <p:nvSpPr>
          <p:cNvPr id="3" name="内容占位符 2"/>
          <p:cNvSpPr>
            <a:spLocks noGrp="1"/>
          </p:cNvSpPr>
          <p:nvPr>
            <p:ph sz="quarter" idx="11"/>
          </p:nvPr>
        </p:nvSpPr>
        <p:spPr>
          <a:xfrm>
            <a:off x="0" y="808069"/>
            <a:ext cx="9036496" cy="931562"/>
          </a:xfrm>
        </p:spPr>
        <p:txBody>
          <a:bodyPr/>
          <a:lstStyle/>
          <a:p>
            <a:r>
              <a:rPr lang="zh-CN" altLang="en-US" sz="1800" dirty="0">
                <a:latin typeface="隶书" panose="02010509060101010101" pitchFamily="49" charset="-122"/>
                <a:ea typeface="隶书" panose="02010509060101010101" pitchFamily="49" charset="-122"/>
              </a:rPr>
              <a:t>    例如</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人工智能专业的学生必须学习一系列基础课程和专业课程</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课程名称和课程编号间的关系如下表；课程间优先关系如下图。</a:t>
            </a:r>
          </a:p>
        </p:txBody>
      </p:sp>
      <p:pic>
        <p:nvPicPr>
          <p:cNvPr id="5" name="图片 4"/>
          <p:cNvPicPr>
            <a:picLocks noChangeAspect="1"/>
          </p:cNvPicPr>
          <p:nvPr/>
        </p:nvPicPr>
        <p:blipFill>
          <a:blip r:embed="rId2"/>
          <a:stretch>
            <a:fillRect/>
          </a:stretch>
        </p:blipFill>
        <p:spPr>
          <a:xfrm>
            <a:off x="395536" y="1739631"/>
            <a:ext cx="5472608" cy="1567100"/>
          </a:xfrm>
          <a:prstGeom prst="rect">
            <a:avLst/>
          </a:prstGeom>
        </p:spPr>
      </p:pic>
      <p:pic>
        <p:nvPicPr>
          <p:cNvPr id="6" name="图片 5"/>
          <p:cNvPicPr>
            <a:picLocks noChangeAspect="1"/>
          </p:cNvPicPr>
          <p:nvPr/>
        </p:nvPicPr>
        <p:blipFill>
          <a:blip r:embed="rId3"/>
          <a:stretch>
            <a:fillRect/>
          </a:stretch>
        </p:blipFill>
        <p:spPr>
          <a:xfrm>
            <a:off x="6263680" y="1567470"/>
            <a:ext cx="2304256" cy="1711587"/>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323528" y="3507854"/>
                <a:ext cx="8568952" cy="1200329"/>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zh-CN" altLang="zh-CN" dirty="0">
                    <a:solidFill>
                      <a:srgbClr val="C00000"/>
                    </a:solidFill>
                    <a:latin typeface="隶书" panose="02010509060101010101" pitchFamily="49" charset="-122"/>
                    <a:ea typeface="隶书" panose="02010509060101010101" pitchFamily="49" charset="-122"/>
                  </a:rPr>
                  <a:t>该</a:t>
                </a:r>
                <a:r>
                  <a:rPr lang="en-US" altLang="zh-CN" dirty="0">
                    <a:solidFill>
                      <a:srgbClr val="C00000"/>
                    </a:solidFill>
                    <a:latin typeface="隶书" panose="02010509060101010101" pitchFamily="49" charset="-122"/>
                    <a:ea typeface="隶书" panose="02010509060101010101" pitchFamily="49" charset="-122"/>
                  </a:rPr>
                  <a:t>AOV</a:t>
                </a:r>
                <a:r>
                  <a:rPr lang="zh-CN" altLang="zh-CN" dirty="0">
                    <a:solidFill>
                      <a:srgbClr val="C00000"/>
                    </a:solidFill>
                    <a:latin typeface="隶书" panose="02010509060101010101" pitchFamily="49" charset="-122"/>
                    <a:ea typeface="隶书" panose="02010509060101010101" pitchFamily="49" charset="-122"/>
                  </a:rPr>
                  <a:t>网进行拓扑排序可</a:t>
                </a:r>
                <a:r>
                  <a:rPr lang="zh-CN" altLang="en-US" dirty="0">
                    <a:solidFill>
                      <a:srgbClr val="C00000"/>
                    </a:solidFill>
                    <a:latin typeface="隶书" panose="02010509060101010101" pitchFamily="49" charset="-122"/>
                    <a:ea typeface="隶书" panose="02010509060101010101" pitchFamily="49" charset="-122"/>
                  </a:rPr>
                  <a:t>有</a:t>
                </a:r>
                <a:r>
                  <a:rPr lang="zh-CN" altLang="zh-CN" dirty="0">
                    <a:solidFill>
                      <a:srgbClr val="C00000"/>
                    </a:solidFill>
                    <a:latin typeface="隶书" panose="02010509060101010101" pitchFamily="49" charset="-122"/>
                    <a:ea typeface="隶书" panose="02010509060101010101" pitchFamily="49" charset="-122"/>
                  </a:rPr>
                  <a:t>如下拓扑有序序列</a:t>
                </a:r>
                <a:r>
                  <a:rPr lang="en-US" altLang="zh-CN" dirty="0">
                    <a:solidFill>
                      <a:srgbClr val="C00000"/>
                    </a:solidFill>
                    <a:latin typeface="隶书" panose="02010509060101010101" pitchFamily="49" charset="-122"/>
                    <a:ea typeface="隶书" panose="02010509060101010101" pitchFamily="49" charset="-122"/>
                  </a:rPr>
                  <a:t>:</a:t>
                </a:r>
                <a:endParaRPr lang="zh-CN" altLang="zh-CN" dirty="0">
                  <a:solidFill>
                    <a:srgbClr val="C00000"/>
                  </a:solidFill>
                  <a:latin typeface="隶书" panose="02010509060101010101" pitchFamily="49" charset="-122"/>
                  <a:ea typeface="隶书" panose="02010509060101010101" pitchFamily="49" charset="-122"/>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3</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4</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6</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5</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7</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8</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9</m:t>
                          </m:r>
                        </m:sub>
                      </m:sSub>
                    </m:oMath>
                  </m:oMathPara>
                </a14:m>
                <a:endParaRPr lang="en-US" altLang="zh-CN" i="1"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3</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4</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6</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5</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7</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8</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C</m:t>
                          </m:r>
                        </m:e>
                        <m:sub>
                          <m:r>
                            <a:rPr lang="en-US" altLang="zh-CN" i="1">
                              <a:latin typeface="Cambria Math" panose="02040503050406030204" pitchFamily="18" charset="0"/>
                            </a:rPr>
                            <m:t>9</m:t>
                          </m:r>
                        </m:sub>
                      </m:sSub>
                    </m:oMath>
                  </m:oMathPara>
                </a14:m>
                <a:endParaRPr lang="zh-CN" altLang="zh-CN"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23528" y="3507854"/>
                <a:ext cx="8568952" cy="1200329"/>
              </a:xfrm>
              <a:prstGeom prst="rect">
                <a:avLst/>
              </a:prstGeom>
              <a:blipFill rotWithShape="0">
                <a:blip r:embed="rId4"/>
                <a:stretch>
                  <a:fillRect t="-2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68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1000"/>
                                        <p:tgtEl>
                                          <p:spTgt spid="7">
                                            <p:txEl>
                                              <p:pRg st="0" end="0"/>
                                            </p:txEl>
                                          </p:spTgt>
                                        </p:tgtEl>
                                      </p:cBhvr>
                                    </p:animEffect>
                                    <p:anim calcmode="lin" valueType="num">
                                      <p:cBhvr>
                                        <p:cTn id="2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animEffect transition="in" filter="fade">
                                      <p:cBhvr>
                                        <p:cTn id="34" dur="1000"/>
                                        <p:tgtEl>
                                          <p:spTgt spid="7">
                                            <p:txEl>
                                              <p:pRg st="1" end="1"/>
                                            </p:txEl>
                                          </p:spTgt>
                                        </p:tgtEl>
                                      </p:cBhvr>
                                    </p:animEffect>
                                    <p:anim calcmode="lin" valueType="num">
                                      <p:cBhvr>
                                        <p:cTn id="3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 calcmode="lin" valueType="num">
                                      <p:cBhvr additive="base">
                                        <p:cTn id="4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拓扑排序方法</a:t>
            </a:r>
          </a:p>
        </p:txBody>
      </p:sp>
      <p:sp>
        <p:nvSpPr>
          <p:cNvPr id="3" name="内容占位符 2"/>
          <p:cNvSpPr>
            <a:spLocks noGrp="1"/>
          </p:cNvSpPr>
          <p:nvPr>
            <p:ph sz="quarter" idx="11"/>
          </p:nvPr>
        </p:nvSpPr>
        <p:spPr>
          <a:xfrm>
            <a:off x="107504" y="1064124"/>
            <a:ext cx="8928992" cy="1435618"/>
          </a:xfrm>
        </p:spPr>
        <p:txBody>
          <a:bodyPr/>
          <a:lstStyle/>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）从有向图中选一个没有前驱的顶点且输出之；</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）从图中删除该顶点和所有以它为尾的弧；</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）重复上述两步，直至全部顶点均已输出；或者当图中不存在无前驱的顶点为止</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此时说明图中有环）。</a:t>
            </a:r>
          </a:p>
          <a:p>
            <a:endParaRPr lang="zh-CN" altLang="en-US" dirty="0"/>
          </a:p>
        </p:txBody>
      </p:sp>
      <p:grpSp>
        <p:nvGrpSpPr>
          <p:cNvPr id="4" name="Group 9"/>
          <p:cNvGrpSpPr>
            <a:grpSpLocks/>
          </p:cNvGrpSpPr>
          <p:nvPr/>
        </p:nvGrpSpPr>
        <p:grpSpPr bwMode="auto">
          <a:xfrm>
            <a:off x="611560" y="2500104"/>
            <a:ext cx="1713384" cy="1746453"/>
            <a:chOff x="576" y="1704"/>
            <a:chExt cx="1584" cy="1647"/>
          </a:xfrm>
        </p:grpSpPr>
        <p:grpSp>
          <p:nvGrpSpPr>
            <p:cNvPr id="5" name="Group 10"/>
            <p:cNvGrpSpPr>
              <a:grpSpLocks/>
            </p:cNvGrpSpPr>
            <p:nvPr/>
          </p:nvGrpSpPr>
          <p:grpSpPr bwMode="auto">
            <a:xfrm>
              <a:off x="576" y="2352"/>
              <a:ext cx="1152" cy="672"/>
              <a:chOff x="576" y="2352"/>
              <a:chExt cx="1152" cy="672"/>
            </a:xfrm>
          </p:grpSpPr>
          <p:sp>
            <p:nvSpPr>
              <p:cNvPr id="22" name="Oval 11"/>
              <p:cNvSpPr>
                <a:spLocks noChangeArrowheads="1"/>
              </p:cNvSpPr>
              <p:nvPr/>
            </p:nvSpPr>
            <p:spPr bwMode="auto">
              <a:xfrm>
                <a:off x="576" y="2352"/>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4</a:t>
                </a:r>
                <a:endParaRPr lang="en-US" altLang="zh-CN" sz="2000" dirty="0">
                  <a:solidFill>
                    <a:srgbClr val="FFFFFF"/>
                  </a:solidFill>
                </a:endParaRPr>
              </a:p>
            </p:txBody>
          </p:sp>
          <p:sp>
            <p:nvSpPr>
              <p:cNvPr id="23" name="Line 12"/>
              <p:cNvSpPr>
                <a:spLocks noChangeShapeType="1"/>
              </p:cNvSpPr>
              <p:nvPr/>
            </p:nvSpPr>
            <p:spPr bwMode="auto">
              <a:xfrm>
                <a:off x="1008" y="2592"/>
                <a:ext cx="720"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 name="Group 13"/>
            <p:cNvGrpSpPr>
              <a:grpSpLocks/>
            </p:cNvGrpSpPr>
            <p:nvPr/>
          </p:nvGrpSpPr>
          <p:grpSpPr bwMode="auto">
            <a:xfrm>
              <a:off x="576" y="1704"/>
              <a:ext cx="1584" cy="1647"/>
              <a:chOff x="576" y="1704"/>
              <a:chExt cx="1584" cy="1647"/>
            </a:xfrm>
          </p:grpSpPr>
          <p:sp>
            <p:nvSpPr>
              <p:cNvPr id="7" name="Oval 14"/>
              <p:cNvSpPr>
                <a:spLocks noChangeArrowheads="1"/>
              </p:cNvSpPr>
              <p:nvPr/>
            </p:nvSpPr>
            <p:spPr bwMode="auto">
              <a:xfrm>
                <a:off x="1680" y="1704"/>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2</a:t>
                </a:r>
                <a:endParaRPr lang="en-US" altLang="zh-CN" sz="2000" dirty="0">
                  <a:solidFill>
                    <a:srgbClr val="FFFFFF"/>
                  </a:solidFill>
                </a:endParaRPr>
              </a:p>
            </p:txBody>
          </p:sp>
          <p:sp>
            <p:nvSpPr>
              <p:cNvPr id="8" name="Oval 15"/>
              <p:cNvSpPr>
                <a:spLocks noChangeArrowheads="1"/>
              </p:cNvSpPr>
              <p:nvPr/>
            </p:nvSpPr>
            <p:spPr bwMode="auto">
              <a:xfrm>
                <a:off x="1632" y="2958"/>
                <a:ext cx="480" cy="393"/>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6</a:t>
                </a:r>
                <a:endParaRPr lang="en-US" altLang="zh-CN" sz="2000" dirty="0">
                  <a:solidFill>
                    <a:srgbClr val="FFFFFF"/>
                  </a:solidFill>
                </a:endParaRPr>
              </a:p>
            </p:txBody>
          </p:sp>
          <p:grpSp>
            <p:nvGrpSpPr>
              <p:cNvPr id="9" name="Group 16"/>
              <p:cNvGrpSpPr>
                <a:grpSpLocks/>
              </p:cNvGrpSpPr>
              <p:nvPr/>
            </p:nvGrpSpPr>
            <p:grpSpPr bwMode="auto">
              <a:xfrm>
                <a:off x="1680" y="1968"/>
                <a:ext cx="480" cy="1008"/>
                <a:chOff x="1680" y="1968"/>
                <a:chExt cx="480" cy="1008"/>
              </a:xfrm>
            </p:grpSpPr>
            <p:sp>
              <p:nvSpPr>
                <p:cNvPr id="19" name="Oval 17"/>
                <p:cNvSpPr>
                  <a:spLocks noChangeArrowheads="1"/>
                </p:cNvSpPr>
                <p:nvPr/>
              </p:nvSpPr>
              <p:spPr bwMode="auto">
                <a:xfrm>
                  <a:off x="1680" y="2400"/>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3</a:t>
                  </a:r>
                  <a:endParaRPr lang="en-US" altLang="zh-CN" sz="2000" dirty="0">
                    <a:solidFill>
                      <a:srgbClr val="FFFFFF"/>
                    </a:solidFill>
                  </a:endParaRPr>
                </a:p>
              </p:txBody>
            </p:sp>
            <p:sp>
              <p:nvSpPr>
                <p:cNvPr id="20" name="Line 18"/>
                <p:cNvSpPr>
                  <a:spLocks noChangeShapeType="1"/>
                </p:cNvSpPr>
                <p:nvPr/>
              </p:nvSpPr>
              <p:spPr bwMode="auto">
                <a:xfrm flipV="1">
                  <a:off x="1920" y="1968"/>
                  <a:ext cx="0"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1920" y="2688"/>
                  <a:ext cx="0" cy="2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0" name="Group 20"/>
              <p:cNvGrpSpPr>
                <a:grpSpLocks/>
              </p:cNvGrpSpPr>
              <p:nvPr/>
            </p:nvGrpSpPr>
            <p:grpSpPr bwMode="auto">
              <a:xfrm>
                <a:off x="624" y="2640"/>
                <a:ext cx="1008" cy="693"/>
                <a:chOff x="624" y="2640"/>
                <a:chExt cx="1008" cy="693"/>
              </a:xfrm>
            </p:grpSpPr>
            <p:sp>
              <p:nvSpPr>
                <p:cNvPr id="16" name="Oval 21"/>
                <p:cNvSpPr>
                  <a:spLocks noChangeArrowheads="1"/>
                </p:cNvSpPr>
                <p:nvPr/>
              </p:nvSpPr>
              <p:spPr bwMode="auto">
                <a:xfrm>
                  <a:off x="624" y="2976"/>
                  <a:ext cx="432" cy="357"/>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5</a:t>
                  </a:r>
                  <a:endParaRPr lang="en-US" altLang="zh-CN" sz="2000" dirty="0">
                    <a:solidFill>
                      <a:srgbClr val="FFFFFF"/>
                    </a:solidFill>
                  </a:endParaRPr>
                </a:p>
              </p:txBody>
            </p:sp>
            <p:sp>
              <p:nvSpPr>
                <p:cNvPr id="17" name="Line 22"/>
                <p:cNvSpPr>
                  <a:spLocks noChangeShapeType="1"/>
                </p:cNvSpPr>
                <p:nvPr/>
              </p:nvSpPr>
              <p:spPr bwMode="auto">
                <a:xfrm>
                  <a:off x="1104" y="3120"/>
                  <a:ext cx="52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Line 23"/>
                <p:cNvSpPr>
                  <a:spLocks noChangeShapeType="1"/>
                </p:cNvSpPr>
                <p:nvPr/>
              </p:nvSpPr>
              <p:spPr bwMode="auto">
                <a:xfrm flipV="1">
                  <a:off x="864" y="2640"/>
                  <a:ext cx="0" cy="3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1" name="Group 24"/>
              <p:cNvGrpSpPr>
                <a:grpSpLocks/>
              </p:cNvGrpSpPr>
              <p:nvPr/>
            </p:nvGrpSpPr>
            <p:grpSpPr bwMode="auto">
              <a:xfrm>
                <a:off x="576" y="1728"/>
                <a:ext cx="1152" cy="720"/>
                <a:chOff x="576" y="1728"/>
                <a:chExt cx="1152" cy="720"/>
              </a:xfrm>
            </p:grpSpPr>
            <p:sp>
              <p:nvSpPr>
                <p:cNvPr id="12" name="Oval 25"/>
                <p:cNvSpPr>
                  <a:spLocks noChangeArrowheads="1"/>
                </p:cNvSpPr>
                <p:nvPr/>
              </p:nvSpPr>
              <p:spPr bwMode="auto">
                <a:xfrm>
                  <a:off x="576" y="1728"/>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FFFFFF"/>
                      </a:solidFill>
                    </a:rPr>
                    <a:t>v</a:t>
                  </a:r>
                  <a:r>
                    <a:rPr lang="en-US" altLang="zh-CN" baseline="-25000" dirty="0">
                      <a:solidFill>
                        <a:srgbClr val="FFFFFF"/>
                      </a:solidFill>
                    </a:rPr>
                    <a:t>1</a:t>
                  </a:r>
                  <a:endParaRPr lang="en-US" altLang="zh-CN" dirty="0">
                    <a:solidFill>
                      <a:srgbClr val="FFFFFF"/>
                    </a:solidFill>
                  </a:endParaRPr>
                </a:p>
              </p:txBody>
            </p:sp>
            <p:sp>
              <p:nvSpPr>
                <p:cNvPr id="13" name="Line 26"/>
                <p:cNvSpPr>
                  <a:spLocks noChangeShapeType="1"/>
                </p:cNvSpPr>
                <p:nvPr/>
              </p:nvSpPr>
              <p:spPr bwMode="auto">
                <a:xfrm>
                  <a:off x="1056" y="1872"/>
                  <a:ext cx="624"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sp>
              <p:nvSpPr>
                <p:cNvPr id="14" name="Line 27"/>
                <p:cNvSpPr>
                  <a:spLocks noChangeShapeType="1"/>
                </p:cNvSpPr>
                <p:nvPr/>
              </p:nvSpPr>
              <p:spPr bwMode="auto">
                <a:xfrm>
                  <a:off x="816" y="2016"/>
                  <a:ext cx="0" cy="3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Line 28"/>
                <p:cNvSpPr>
                  <a:spLocks noChangeShapeType="1"/>
                </p:cNvSpPr>
                <p:nvPr/>
              </p:nvSpPr>
              <p:spPr bwMode="auto">
                <a:xfrm>
                  <a:off x="1008" y="1968"/>
                  <a:ext cx="720" cy="48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mc:AlternateContent xmlns:mc="http://schemas.openxmlformats.org/markup-compatibility/2006" xmlns:a14="http://schemas.microsoft.com/office/drawing/2010/main">
        <mc:Choice Requires="a14">
          <p:sp>
            <p:nvSpPr>
              <p:cNvPr id="24" name="文本框 23"/>
              <p:cNvSpPr txBox="1"/>
              <p:nvPr/>
            </p:nvSpPr>
            <p:spPr>
              <a:xfrm>
                <a:off x="3635896" y="264154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635896" y="2641545"/>
                <a:ext cx="288925" cy="276999"/>
              </a:xfrm>
              <a:prstGeom prst="rect">
                <a:avLst/>
              </a:prstGeom>
              <a:blipFill rotWithShape="0">
                <a:blip r:embed="rId2"/>
                <a:stretch>
                  <a:fillRect l="-10417" r="-6250" b="-173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705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拓扑排序方法</a:t>
            </a:r>
          </a:p>
        </p:txBody>
      </p:sp>
      <p:sp>
        <p:nvSpPr>
          <p:cNvPr id="3" name="内容占位符 2"/>
          <p:cNvSpPr>
            <a:spLocks noGrp="1"/>
          </p:cNvSpPr>
          <p:nvPr>
            <p:ph sz="quarter" idx="11"/>
          </p:nvPr>
        </p:nvSpPr>
        <p:spPr>
          <a:xfrm>
            <a:off x="107504" y="1064124"/>
            <a:ext cx="8928992" cy="1435618"/>
          </a:xfrm>
        </p:spPr>
        <p:txBody>
          <a:bodyPr/>
          <a:lstStyle/>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）从有向图中选一个没有前驱的顶点且输出之；</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）从图中删除该顶点和所有以它为尾的弧；</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）重复上述两步，直至全部顶点均已输出；或者当图中不存在无前驱的顶点为止</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此时说明图中有环）。</a:t>
            </a:r>
          </a:p>
          <a:p>
            <a:pPr marL="0" indent="0">
              <a:buNone/>
            </a:pPr>
            <a:endParaRPr lang="zh-CN" altLang="en-US" dirty="0"/>
          </a:p>
        </p:txBody>
      </p:sp>
      <p:grpSp>
        <p:nvGrpSpPr>
          <p:cNvPr id="4" name="Group 9"/>
          <p:cNvGrpSpPr>
            <a:grpSpLocks/>
          </p:cNvGrpSpPr>
          <p:nvPr/>
        </p:nvGrpSpPr>
        <p:grpSpPr bwMode="auto">
          <a:xfrm>
            <a:off x="611560" y="2500104"/>
            <a:ext cx="1713384" cy="1746453"/>
            <a:chOff x="576" y="1704"/>
            <a:chExt cx="1584" cy="1647"/>
          </a:xfrm>
        </p:grpSpPr>
        <p:grpSp>
          <p:nvGrpSpPr>
            <p:cNvPr id="5" name="Group 10"/>
            <p:cNvGrpSpPr>
              <a:grpSpLocks/>
            </p:cNvGrpSpPr>
            <p:nvPr/>
          </p:nvGrpSpPr>
          <p:grpSpPr bwMode="auto">
            <a:xfrm>
              <a:off x="576" y="2352"/>
              <a:ext cx="1152" cy="672"/>
              <a:chOff x="576" y="2352"/>
              <a:chExt cx="1152" cy="672"/>
            </a:xfrm>
          </p:grpSpPr>
          <p:sp>
            <p:nvSpPr>
              <p:cNvPr id="22" name="Oval 11"/>
              <p:cNvSpPr>
                <a:spLocks noChangeArrowheads="1"/>
              </p:cNvSpPr>
              <p:nvPr/>
            </p:nvSpPr>
            <p:spPr bwMode="auto">
              <a:xfrm>
                <a:off x="576" y="2352"/>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4</a:t>
                </a:r>
                <a:endParaRPr lang="en-US" altLang="zh-CN" sz="2000" dirty="0">
                  <a:solidFill>
                    <a:srgbClr val="FFFFFF"/>
                  </a:solidFill>
                </a:endParaRPr>
              </a:p>
            </p:txBody>
          </p:sp>
          <p:sp>
            <p:nvSpPr>
              <p:cNvPr id="23" name="Line 12"/>
              <p:cNvSpPr>
                <a:spLocks noChangeShapeType="1"/>
              </p:cNvSpPr>
              <p:nvPr/>
            </p:nvSpPr>
            <p:spPr bwMode="auto">
              <a:xfrm>
                <a:off x="1008" y="2592"/>
                <a:ext cx="720"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 name="Group 13"/>
            <p:cNvGrpSpPr>
              <a:grpSpLocks/>
            </p:cNvGrpSpPr>
            <p:nvPr/>
          </p:nvGrpSpPr>
          <p:grpSpPr bwMode="auto">
            <a:xfrm>
              <a:off x="624" y="1704"/>
              <a:ext cx="1536" cy="1647"/>
              <a:chOff x="624" y="1704"/>
              <a:chExt cx="1536" cy="1647"/>
            </a:xfrm>
          </p:grpSpPr>
          <p:sp>
            <p:nvSpPr>
              <p:cNvPr id="7" name="Oval 14"/>
              <p:cNvSpPr>
                <a:spLocks noChangeArrowheads="1"/>
              </p:cNvSpPr>
              <p:nvPr/>
            </p:nvSpPr>
            <p:spPr bwMode="auto">
              <a:xfrm>
                <a:off x="1680" y="1704"/>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2</a:t>
                </a:r>
                <a:endParaRPr lang="en-US" altLang="zh-CN" sz="2000" dirty="0">
                  <a:solidFill>
                    <a:srgbClr val="FFFFFF"/>
                  </a:solidFill>
                </a:endParaRPr>
              </a:p>
            </p:txBody>
          </p:sp>
          <p:sp>
            <p:nvSpPr>
              <p:cNvPr id="8" name="Oval 15"/>
              <p:cNvSpPr>
                <a:spLocks noChangeArrowheads="1"/>
              </p:cNvSpPr>
              <p:nvPr/>
            </p:nvSpPr>
            <p:spPr bwMode="auto">
              <a:xfrm>
                <a:off x="1632" y="2958"/>
                <a:ext cx="480" cy="393"/>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6</a:t>
                </a:r>
                <a:endParaRPr lang="en-US" altLang="zh-CN" sz="2000" dirty="0">
                  <a:solidFill>
                    <a:srgbClr val="FFFFFF"/>
                  </a:solidFill>
                </a:endParaRPr>
              </a:p>
            </p:txBody>
          </p:sp>
          <p:grpSp>
            <p:nvGrpSpPr>
              <p:cNvPr id="9" name="Group 16"/>
              <p:cNvGrpSpPr>
                <a:grpSpLocks/>
              </p:cNvGrpSpPr>
              <p:nvPr/>
            </p:nvGrpSpPr>
            <p:grpSpPr bwMode="auto">
              <a:xfrm>
                <a:off x="1680" y="1968"/>
                <a:ext cx="480" cy="1008"/>
                <a:chOff x="1680" y="1968"/>
                <a:chExt cx="480" cy="1008"/>
              </a:xfrm>
            </p:grpSpPr>
            <p:sp>
              <p:nvSpPr>
                <p:cNvPr id="19" name="Oval 17"/>
                <p:cNvSpPr>
                  <a:spLocks noChangeArrowheads="1"/>
                </p:cNvSpPr>
                <p:nvPr/>
              </p:nvSpPr>
              <p:spPr bwMode="auto">
                <a:xfrm>
                  <a:off x="1680" y="2400"/>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3</a:t>
                  </a:r>
                  <a:endParaRPr lang="en-US" altLang="zh-CN" sz="2000" dirty="0">
                    <a:solidFill>
                      <a:srgbClr val="FFFFFF"/>
                    </a:solidFill>
                  </a:endParaRPr>
                </a:p>
              </p:txBody>
            </p:sp>
            <p:sp>
              <p:nvSpPr>
                <p:cNvPr id="20" name="Line 18"/>
                <p:cNvSpPr>
                  <a:spLocks noChangeShapeType="1"/>
                </p:cNvSpPr>
                <p:nvPr/>
              </p:nvSpPr>
              <p:spPr bwMode="auto">
                <a:xfrm flipV="1">
                  <a:off x="1920" y="1968"/>
                  <a:ext cx="0"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1920" y="2688"/>
                  <a:ext cx="0" cy="2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0" name="Group 20"/>
              <p:cNvGrpSpPr>
                <a:grpSpLocks/>
              </p:cNvGrpSpPr>
              <p:nvPr/>
            </p:nvGrpSpPr>
            <p:grpSpPr bwMode="auto">
              <a:xfrm>
                <a:off x="624" y="2640"/>
                <a:ext cx="1008" cy="693"/>
                <a:chOff x="624" y="2640"/>
                <a:chExt cx="1008" cy="693"/>
              </a:xfrm>
            </p:grpSpPr>
            <p:sp>
              <p:nvSpPr>
                <p:cNvPr id="16" name="Oval 21"/>
                <p:cNvSpPr>
                  <a:spLocks noChangeArrowheads="1"/>
                </p:cNvSpPr>
                <p:nvPr/>
              </p:nvSpPr>
              <p:spPr bwMode="auto">
                <a:xfrm>
                  <a:off x="624" y="2976"/>
                  <a:ext cx="432" cy="357"/>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5</a:t>
                  </a:r>
                  <a:endParaRPr lang="en-US" altLang="zh-CN" sz="2000" dirty="0">
                    <a:solidFill>
                      <a:srgbClr val="FFFFFF"/>
                    </a:solidFill>
                  </a:endParaRPr>
                </a:p>
              </p:txBody>
            </p:sp>
            <p:sp>
              <p:nvSpPr>
                <p:cNvPr id="17" name="Line 22"/>
                <p:cNvSpPr>
                  <a:spLocks noChangeShapeType="1"/>
                </p:cNvSpPr>
                <p:nvPr/>
              </p:nvSpPr>
              <p:spPr bwMode="auto">
                <a:xfrm>
                  <a:off x="1104" y="3120"/>
                  <a:ext cx="52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8" name="Line 23"/>
                <p:cNvSpPr>
                  <a:spLocks noChangeShapeType="1"/>
                </p:cNvSpPr>
                <p:nvPr/>
              </p:nvSpPr>
              <p:spPr bwMode="auto">
                <a:xfrm flipV="1">
                  <a:off x="864" y="2640"/>
                  <a:ext cx="0" cy="3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mc:AlternateContent xmlns:mc="http://schemas.openxmlformats.org/markup-compatibility/2006" xmlns:a14="http://schemas.microsoft.com/office/drawing/2010/main">
        <mc:Choice Requires="a14">
          <p:sp>
            <p:nvSpPr>
              <p:cNvPr id="24" name="文本框 23"/>
              <p:cNvSpPr txBox="1"/>
              <p:nvPr/>
            </p:nvSpPr>
            <p:spPr>
              <a:xfrm>
                <a:off x="3635896" y="264154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635896" y="2641545"/>
                <a:ext cx="288925" cy="276999"/>
              </a:xfrm>
              <a:prstGeom prst="rect">
                <a:avLst/>
              </a:prstGeom>
              <a:blipFill rotWithShape="0">
                <a:blip r:embed="rId2"/>
                <a:stretch>
                  <a:fillRect l="-10417" r="-625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935484" y="2595378"/>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935484" y="2595378"/>
                <a:ext cx="431155" cy="369332"/>
              </a:xfrm>
              <a:prstGeom prst="rect">
                <a:avLst/>
              </a:prstGeom>
              <a:blipFill rotWithShape="0">
                <a:blip r:embed="rId3"/>
                <a:stretch>
                  <a:fillRect b="-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39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拓扑排序方法</a:t>
            </a:r>
          </a:p>
        </p:txBody>
      </p:sp>
      <p:sp>
        <p:nvSpPr>
          <p:cNvPr id="3" name="内容占位符 2"/>
          <p:cNvSpPr>
            <a:spLocks noGrp="1"/>
          </p:cNvSpPr>
          <p:nvPr>
            <p:ph sz="quarter" idx="11"/>
          </p:nvPr>
        </p:nvSpPr>
        <p:spPr>
          <a:xfrm>
            <a:off x="107504" y="1064124"/>
            <a:ext cx="8928992" cy="1435618"/>
          </a:xfrm>
        </p:spPr>
        <p:txBody>
          <a:bodyPr/>
          <a:lstStyle/>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）从有向图中选一个没有前驱的顶点且输出之；</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）从图中删除该顶点和所有以它为尾的弧；</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）重复上述两步，直至全部顶点均已输出；或者当图中不存在无前驱的顶点为止</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此时说明图中有环）。</a:t>
            </a:r>
          </a:p>
          <a:p>
            <a:pPr marL="0" indent="0">
              <a:buNone/>
            </a:pPr>
            <a:endParaRPr lang="zh-CN" altLang="en-US" dirty="0"/>
          </a:p>
        </p:txBody>
      </p:sp>
      <p:grpSp>
        <p:nvGrpSpPr>
          <p:cNvPr id="4" name="Group 9"/>
          <p:cNvGrpSpPr>
            <a:grpSpLocks/>
          </p:cNvGrpSpPr>
          <p:nvPr/>
        </p:nvGrpSpPr>
        <p:grpSpPr bwMode="auto">
          <a:xfrm>
            <a:off x="611560" y="2500104"/>
            <a:ext cx="1713384" cy="1746453"/>
            <a:chOff x="576" y="1704"/>
            <a:chExt cx="1584" cy="1647"/>
          </a:xfrm>
        </p:grpSpPr>
        <p:grpSp>
          <p:nvGrpSpPr>
            <p:cNvPr id="5" name="Group 10"/>
            <p:cNvGrpSpPr>
              <a:grpSpLocks/>
            </p:cNvGrpSpPr>
            <p:nvPr/>
          </p:nvGrpSpPr>
          <p:grpSpPr bwMode="auto">
            <a:xfrm>
              <a:off x="576" y="2352"/>
              <a:ext cx="1152" cy="672"/>
              <a:chOff x="576" y="2352"/>
              <a:chExt cx="1152" cy="672"/>
            </a:xfrm>
          </p:grpSpPr>
          <p:sp>
            <p:nvSpPr>
              <p:cNvPr id="22" name="Oval 11"/>
              <p:cNvSpPr>
                <a:spLocks noChangeArrowheads="1"/>
              </p:cNvSpPr>
              <p:nvPr/>
            </p:nvSpPr>
            <p:spPr bwMode="auto">
              <a:xfrm>
                <a:off x="576" y="2352"/>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4</a:t>
                </a:r>
                <a:endParaRPr lang="en-US" altLang="zh-CN" sz="2000" dirty="0">
                  <a:solidFill>
                    <a:srgbClr val="FFFFFF"/>
                  </a:solidFill>
                </a:endParaRPr>
              </a:p>
            </p:txBody>
          </p:sp>
          <p:sp>
            <p:nvSpPr>
              <p:cNvPr id="23" name="Line 12"/>
              <p:cNvSpPr>
                <a:spLocks noChangeShapeType="1"/>
              </p:cNvSpPr>
              <p:nvPr/>
            </p:nvSpPr>
            <p:spPr bwMode="auto">
              <a:xfrm>
                <a:off x="1008" y="2592"/>
                <a:ext cx="720"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 name="Group 13"/>
            <p:cNvGrpSpPr>
              <a:grpSpLocks/>
            </p:cNvGrpSpPr>
            <p:nvPr/>
          </p:nvGrpSpPr>
          <p:grpSpPr bwMode="auto">
            <a:xfrm>
              <a:off x="1632" y="1704"/>
              <a:ext cx="528" cy="1647"/>
              <a:chOff x="1632" y="1704"/>
              <a:chExt cx="528" cy="1647"/>
            </a:xfrm>
          </p:grpSpPr>
          <p:sp>
            <p:nvSpPr>
              <p:cNvPr id="7" name="Oval 14"/>
              <p:cNvSpPr>
                <a:spLocks noChangeArrowheads="1"/>
              </p:cNvSpPr>
              <p:nvPr/>
            </p:nvSpPr>
            <p:spPr bwMode="auto">
              <a:xfrm>
                <a:off x="1680" y="1704"/>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2</a:t>
                </a:r>
                <a:endParaRPr lang="en-US" altLang="zh-CN" sz="2000" dirty="0">
                  <a:solidFill>
                    <a:srgbClr val="FFFFFF"/>
                  </a:solidFill>
                </a:endParaRPr>
              </a:p>
            </p:txBody>
          </p:sp>
          <p:sp>
            <p:nvSpPr>
              <p:cNvPr id="8" name="Oval 15"/>
              <p:cNvSpPr>
                <a:spLocks noChangeArrowheads="1"/>
              </p:cNvSpPr>
              <p:nvPr/>
            </p:nvSpPr>
            <p:spPr bwMode="auto">
              <a:xfrm>
                <a:off x="1632" y="2958"/>
                <a:ext cx="480" cy="393"/>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6</a:t>
                </a:r>
                <a:endParaRPr lang="en-US" altLang="zh-CN" sz="2000" dirty="0">
                  <a:solidFill>
                    <a:srgbClr val="FFFFFF"/>
                  </a:solidFill>
                </a:endParaRPr>
              </a:p>
            </p:txBody>
          </p:sp>
          <p:grpSp>
            <p:nvGrpSpPr>
              <p:cNvPr id="9" name="Group 16"/>
              <p:cNvGrpSpPr>
                <a:grpSpLocks/>
              </p:cNvGrpSpPr>
              <p:nvPr/>
            </p:nvGrpSpPr>
            <p:grpSpPr bwMode="auto">
              <a:xfrm>
                <a:off x="1680" y="1968"/>
                <a:ext cx="480" cy="1008"/>
                <a:chOff x="1680" y="1968"/>
                <a:chExt cx="480" cy="1008"/>
              </a:xfrm>
            </p:grpSpPr>
            <p:sp>
              <p:nvSpPr>
                <p:cNvPr id="19" name="Oval 17"/>
                <p:cNvSpPr>
                  <a:spLocks noChangeArrowheads="1"/>
                </p:cNvSpPr>
                <p:nvPr/>
              </p:nvSpPr>
              <p:spPr bwMode="auto">
                <a:xfrm>
                  <a:off x="1680" y="2400"/>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3</a:t>
                  </a:r>
                  <a:endParaRPr lang="en-US" altLang="zh-CN" sz="2000" dirty="0">
                    <a:solidFill>
                      <a:srgbClr val="FFFFFF"/>
                    </a:solidFill>
                  </a:endParaRPr>
                </a:p>
              </p:txBody>
            </p:sp>
            <p:sp>
              <p:nvSpPr>
                <p:cNvPr id="20" name="Line 18"/>
                <p:cNvSpPr>
                  <a:spLocks noChangeShapeType="1"/>
                </p:cNvSpPr>
                <p:nvPr/>
              </p:nvSpPr>
              <p:spPr bwMode="auto">
                <a:xfrm flipV="1">
                  <a:off x="1920" y="1968"/>
                  <a:ext cx="0"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1920" y="2688"/>
                  <a:ext cx="0" cy="2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mc:AlternateContent xmlns:mc="http://schemas.openxmlformats.org/markup-compatibility/2006" xmlns:a14="http://schemas.microsoft.com/office/drawing/2010/main">
        <mc:Choice Requires="a14">
          <p:sp>
            <p:nvSpPr>
              <p:cNvPr id="24" name="文本框 23"/>
              <p:cNvSpPr txBox="1"/>
              <p:nvPr/>
            </p:nvSpPr>
            <p:spPr>
              <a:xfrm>
                <a:off x="3635896" y="264154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635896" y="2641545"/>
                <a:ext cx="288925" cy="276999"/>
              </a:xfrm>
              <a:prstGeom prst="rect">
                <a:avLst/>
              </a:prstGeom>
              <a:blipFill rotWithShape="0">
                <a:blip r:embed="rId2"/>
                <a:stretch>
                  <a:fillRect l="-10417" r="-625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935484" y="2595378"/>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935484" y="2595378"/>
                <a:ext cx="431155" cy="369332"/>
              </a:xfrm>
              <a:prstGeom prst="rect">
                <a:avLst/>
              </a:prstGeom>
              <a:blipFill rotWithShape="0">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283073" y="2599272"/>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283073" y="2599272"/>
                <a:ext cx="431155" cy="369332"/>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408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拓扑排序方法</a:t>
            </a:r>
          </a:p>
        </p:txBody>
      </p:sp>
      <p:sp>
        <p:nvSpPr>
          <p:cNvPr id="3" name="内容占位符 2"/>
          <p:cNvSpPr>
            <a:spLocks noGrp="1"/>
          </p:cNvSpPr>
          <p:nvPr>
            <p:ph sz="quarter" idx="11"/>
          </p:nvPr>
        </p:nvSpPr>
        <p:spPr>
          <a:xfrm>
            <a:off x="107504" y="1064124"/>
            <a:ext cx="8928992" cy="1435618"/>
          </a:xfrm>
        </p:spPr>
        <p:txBody>
          <a:bodyPr/>
          <a:lstStyle/>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）从有向图中选一个没有前驱的顶点且输出之；</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）从图中删除该顶点和所有以它为尾的弧；</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）重复上述两步，直至全部顶点均已输出；或者当图中不存在无前驱的顶点为止</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此时说明图中有环）。</a:t>
            </a:r>
          </a:p>
          <a:p>
            <a:pPr marL="0" indent="0">
              <a:buNone/>
            </a:pPr>
            <a:endParaRPr lang="zh-CN" altLang="en-US" dirty="0"/>
          </a:p>
        </p:txBody>
      </p:sp>
      <p:grpSp>
        <p:nvGrpSpPr>
          <p:cNvPr id="6" name="Group 13"/>
          <p:cNvGrpSpPr>
            <a:grpSpLocks/>
          </p:cNvGrpSpPr>
          <p:nvPr/>
        </p:nvGrpSpPr>
        <p:grpSpPr bwMode="auto">
          <a:xfrm>
            <a:off x="1753816" y="2500104"/>
            <a:ext cx="571128" cy="1746453"/>
            <a:chOff x="1632" y="1704"/>
            <a:chExt cx="528" cy="1647"/>
          </a:xfrm>
        </p:grpSpPr>
        <p:sp>
          <p:nvSpPr>
            <p:cNvPr id="7" name="Oval 14"/>
            <p:cNvSpPr>
              <a:spLocks noChangeArrowheads="1"/>
            </p:cNvSpPr>
            <p:nvPr/>
          </p:nvSpPr>
          <p:spPr bwMode="auto">
            <a:xfrm>
              <a:off x="1680" y="1704"/>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2</a:t>
              </a:r>
              <a:endParaRPr lang="en-US" altLang="zh-CN" sz="2000" dirty="0">
                <a:solidFill>
                  <a:srgbClr val="FFFFFF"/>
                </a:solidFill>
              </a:endParaRPr>
            </a:p>
          </p:txBody>
        </p:sp>
        <p:sp>
          <p:nvSpPr>
            <p:cNvPr id="8" name="Oval 15"/>
            <p:cNvSpPr>
              <a:spLocks noChangeArrowheads="1"/>
            </p:cNvSpPr>
            <p:nvPr/>
          </p:nvSpPr>
          <p:spPr bwMode="auto">
            <a:xfrm>
              <a:off x="1632" y="2958"/>
              <a:ext cx="480" cy="393"/>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6</a:t>
              </a:r>
              <a:endParaRPr lang="en-US" altLang="zh-CN" sz="2000" dirty="0">
                <a:solidFill>
                  <a:srgbClr val="FFFFFF"/>
                </a:solidFill>
              </a:endParaRPr>
            </a:p>
          </p:txBody>
        </p:sp>
        <p:grpSp>
          <p:nvGrpSpPr>
            <p:cNvPr id="9" name="Group 16"/>
            <p:cNvGrpSpPr>
              <a:grpSpLocks/>
            </p:cNvGrpSpPr>
            <p:nvPr/>
          </p:nvGrpSpPr>
          <p:grpSpPr bwMode="auto">
            <a:xfrm>
              <a:off x="1680" y="1968"/>
              <a:ext cx="480" cy="1008"/>
              <a:chOff x="1680" y="1968"/>
              <a:chExt cx="480" cy="1008"/>
            </a:xfrm>
          </p:grpSpPr>
          <p:sp>
            <p:nvSpPr>
              <p:cNvPr id="19" name="Oval 17"/>
              <p:cNvSpPr>
                <a:spLocks noChangeArrowheads="1"/>
              </p:cNvSpPr>
              <p:nvPr/>
            </p:nvSpPr>
            <p:spPr bwMode="auto">
              <a:xfrm>
                <a:off x="1680" y="2400"/>
                <a:ext cx="480" cy="288"/>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3</a:t>
                </a:r>
                <a:endParaRPr lang="en-US" altLang="zh-CN" sz="2000" dirty="0">
                  <a:solidFill>
                    <a:srgbClr val="FFFFFF"/>
                  </a:solidFill>
                </a:endParaRPr>
              </a:p>
            </p:txBody>
          </p:sp>
          <p:sp>
            <p:nvSpPr>
              <p:cNvPr id="20" name="Line 18"/>
              <p:cNvSpPr>
                <a:spLocks noChangeShapeType="1"/>
              </p:cNvSpPr>
              <p:nvPr/>
            </p:nvSpPr>
            <p:spPr bwMode="auto">
              <a:xfrm flipV="1">
                <a:off x="1920" y="1968"/>
                <a:ext cx="0" cy="43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1920" y="2688"/>
                <a:ext cx="0" cy="2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mc:AlternateContent xmlns:mc="http://schemas.openxmlformats.org/markup-compatibility/2006" xmlns:a14="http://schemas.microsoft.com/office/drawing/2010/main">
        <mc:Choice Requires="a14">
          <p:sp>
            <p:nvSpPr>
              <p:cNvPr id="24" name="文本框 23"/>
              <p:cNvSpPr txBox="1"/>
              <p:nvPr/>
            </p:nvSpPr>
            <p:spPr>
              <a:xfrm>
                <a:off x="3635896" y="264154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635896" y="2641545"/>
                <a:ext cx="288925" cy="276999"/>
              </a:xfrm>
              <a:prstGeom prst="rect">
                <a:avLst/>
              </a:prstGeom>
              <a:blipFill rotWithShape="0">
                <a:blip r:embed="rId2"/>
                <a:stretch>
                  <a:fillRect l="-10417" r="-625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935484" y="2595378"/>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935484" y="2595378"/>
                <a:ext cx="431155" cy="369332"/>
              </a:xfrm>
              <a:prstGeom prst="rect">
                <a:avLst/>
              </a:prstGeom>
              <a:blipFill rotWithShape="0">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283073" y="2599272"/>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283073" y="2599272"/>
                <a:ext cx="431155"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4630662" y="2602532"/>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630662" y="2602532"/>
                <a:ext cx="431155" cy="369332"/>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066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拓扑排序方法</a:t>
            </a:r>
          </a:p>
        </p:txBody>
      </p:sp>
      <p:sp>
        <p:nvSpPr>
          <p:cNvPr id="3" name="内容占位符 2"/>
          <p:cNvSpPr>
            <a:spLocks noGrp="1"/>
          </p:cNvSpPr>
          <p:nvPr>
            <p:ph sz="quarter" idx="11"/>
          </p:nvPr>
        </p:nvSpPr>
        <p:spPr>
          <a:xfrm>
            <a:off x="107504" y="1064124"/>
            <a:ext cx="8928992" cy="1435618"/>
          </a:xfrm>
        </p:spPr>
        <p:txBody>
          <a:bodyPr/>
          <a:lstStyle/>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）从有向图中选一个没有前驱的顶点且输出之；</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）从图中删除该顶点和所有以它为尾的弧；</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）重复上述两步，直至全部顶点均已输出；或者当图中不存在无前驱的顶点为止</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此时说明图中有环）。</a:t>
            </a:r>
          </a:p>
          <a:p>
            <a:pPr marL="0" indent="0">
              <a:buNone/>
            </a:pPr>
            <a:endParaRPr lang="zh-CN" altLang="en-US" dirty="0"/>
          </a:p>
        </p:txBody>
      </p:sp>
      <mc:AlternateContent xmlns:mc="http://schemas.openxmlformats.org/markup-compatibility/2006" xmlns:a14="http://schemas.microsoft.com/office/drawing/2010/main">
        <mc:Choice Requires="a14">
          <p:sp>
            <p:nvSpPr>
              <p:cNvPr id="24" name="文本框 23"/>
              <p:cNvSpPr txBox="1"/>
              <p:nvPr/>
            </p:nvSpPr>
            <p:spPr>
              <a:xfrm>
                <a:off x="3635896" y="264154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635896" y="2641545"/>
                <a:ext cx="288925" cy="276999"/>
              </a:xfrm>
              <a:prstGeom prst="rect">
                <a:avLst/>
              </a:prstGeom>
              <a:blipFill rotWithShape="0">
                <a:blip r:embed="rId2"/>
                <a:stretch>
                  <a:fillRect l="-10417" r="-625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935484" y="2595378"/>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935484" y="2595378"/>
                <a:ext cx="431155" cy="369332"/>
              </a:xfrm>
              <a:prstGeom prst="rect">
                <a:avLst/>
              </a:prstGeom>
              <a:blipFill rotWithShape="0">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283073" y="2599272"/>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283073" y="2599272"/>
                <a:ext cx="431155"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4630662" y="2602532"/>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630662" y="2602532"/>
                <a:ext cx="431155"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006849" y="2610786"/>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006849" y="2610786"/>
                <a:ext cx="431155" cy="369332"/>
              </a:xfrm>
              <a:prstGeom prst="rect">
                <a:avLst/>
              </a:prstGeom>
              <a:blipFill rotWithShape="0">
                <a:blip r:embed="rId6"/>
                <a:stretch>
                  <a:fillRect/>
                </a:stretch>
              </a:blipFill>
            </p:spPr>
            <p:txBody>
              <a:bodyPr/>
              <a:lstStyle/>
              <a:p>
                <a:r>
                  <a:rPr lang="zh-CN" altLang="en-US">
                    <a:noFill/>
                  </a:rPr>
                  <a:t> </a:t>
                </a:r>
              </a:p>
            </p:txBody>
          </p:sp>
        </mc:Fallback>
      </mc:AlternateContent>
      <p:sp>
        <p:nvSpPr>
          <p:cNvPr id="16" name="Oval 14"/>
          <p:cNvSpPr>
            <a:spLocks noChangeArrowheads="1"/>
          </p:cNvSpPr>
          <p:nvPr/>
        </p:nvSpPr>
        <p:spPr bwMode="auto">
          <a:xfrm>
            <a:off x="1098436" y="2500104"/>
            <a:ext cx="519207" cy="305391"/>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2</a:t>
            </a:r>
            <a:endParaRPr lang="en-US" altLang="zh-CN" sz="2000" dirty="0">
              <a:solidFill>
                <a:srgbClr val="FFFFFF"/>
              </a:solidFill>
            </a:endParaRPr>
          </a:p>
        </p:txBody>
      </p:sp>
      <p:sp>
        <p:nvSpPr>
          <p:cNvPr id="17" name="Oval 15"/>
          <p:cNvSpPr>
            <a:spLocks noChangeArrowheads="1"/>
          </p:cNvSpPr>
          <p:nvPr/>
        </p:nvSpPr>
        <p:spPr bwMode="auto">
          <a:xfrm>
            <a:off x="1098436" y="3621460"/>
            <a:ext cx="519207" cy="416731"/>
          </a:xfrm>
          <a:prstGeom prst="ellipse">
            <a:avLst/>
          </a:prstGeom>
          <a:solidFill>
            <a:srgbClr val="7030A0"/>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dirty="0">
                <a:solidFill>
                  <a:srgbClr val="FFFFFF"/>
                </a:solidFill>
              </a:rPr>
              <a:t>v</a:t>
            </a:r>
            <a:r>
              <a:rPr lang="en-US" altLang="zh-CN" sz="2000" baseline="-25000" dirty="0">
                <a:solidFill>
                  <a:srgbClr val="FFFFFF"/>
                </a:solidFill>
              </a:rPr>
              <a:t>6</a:t>
            </a:r>
            <a:endParaRPr lang="en-US" altLang="zh-CN" sz="2000" dirty="0">
              <a:solidFill>
                <a:srgbClr val="FFFFFF"/>
              </a:solidFill>
            </a:endParaRPr>
          </a:p>
        </p:txBody>
      </p:sp>
      <mc:AlternateContent xmlns:mc="http://schemas.openxmlformats.org/markup-compatibility/2006" xmlns:a14="http://schemas.microsoft.com/office/drawing/2010/main">
        <mc:Choice Requires="a14">
          <p:sp>
            <p:nvSpPr>
              <p:cNvPr id="22" name="文本框 21"/>
              <p:cNvSpPr txBox="1"/>
              <p:nvPr/>
            </p:nvSpPr>
            <p:spPr>
              <a:xfrm>
                <a:off x="5434994" y="2610786"/>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6</m:t>
                          </m:r>
                        </m:sub>
                      </m:sSub>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5434994" y="2610786"/>
                <a:ext cx="431155" cy="369332"/>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251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16"/>
                                        </p:tgtEl>
                                      </p:cBhvr>
                                    </p:animEffect>
                                    <p:anim calcmode="lin" valueType="num">
                                      <p:cBhvr>
                                        <p:cTn id="14" dur="1000"/>
                                        <p:tgtEl>
                                          <p:spTgt spid="16"/>
                                        </p:tgtEl>
                                        <p:attrNameLst>
                                          <p:attrName>ppt_x</p:attrName>
                                        </p:attrNameLst>
                                      </p:cBhvr>
                                      <p:tavLst>
                                        <p:tav tm="0">
                                          <p:val>
                                            <p:strVal val="ppt_x"/>
                                          </p:val>
                                        </p:tav>
                                        <p:tav tm="100000">
                                          <p:val>
                                            <p:strVal val="ppt_x"/>
                                          </p:val>
                                        </p:tav>
                                      </p:tavLst>
                                    </p:anim>
                                    <p:anim calcmode="lin" valueType="num">
                                      <p:cBhvr>
                                        <p:cTn id="15" dur="1000"/>
                                        <p:tgtEl>
                                          <p:spTgt spid="16"/>
                                        </p:tgtEl>
                                        <p:attrNameLst>
                                          <p:attrName>ppt_y</p:attrName>
                                        </p:attrNameLst>
                                      </p:cBhvr>
                                      <p:tavLst>
                                        <p:tav tm="0">
                                          <p:val>
                                            <p:strVal val="ppt_y"/>
                                          </p:val>
                                        </p:tav>
                                        <p:tav tm="100000">
                                          <p:val>
                                            <p:strVal val="ppt_y+.1"/>
                                          </p:val>
                                        </p:tav>
                                      </p:tavLst>
                                    </p:anim>
                                    <p:set>
                                      <p:cBhvr>
                                        <p:cTn id="16" dur="1" fill="hold">
                                          <p:stCondLst>
                                            <p:cond delay="999"/>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拓扑排序方法</a:t>
            </a:r>
          </a:p>
        </p:txBody>
      </p:sp>
      <p:sp>
        <p:nvSpPr>
          <p:cNvPr id="3" name="内容占位符 2"/>
          <p:cNvSpPr>
            <a:spLocks noGrp="1"/>
          </p:cNvSpPr>
          <p:nvPr>
            <p:ph sz="quarter" idx="11"/>
          </p:nvPr>
        </p:nvSpPr>
        <p:spPr>
          <a:xfrm>
            <a:off x="107504" y="1064124"/>
            <a:ext cx="8928992" cy="1435618"/>
          </a:xfrm>
        </p:spPr>
        <p:txBody>
          <a:bodyPr/>
          <a:lstStyle/>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）从有向图中选一个没有前驱的顶点且输出之；</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）从图中删除该顶点和所有以它为尾的弧；</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）重复上述两步，直至全部顶点均已输出；或者当图中不存在无前驱的顶点为止</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此时说明图中有环）。</a:t>
            </a:r>
          </a:p>
          <a:p>
            <a:pPr marL="0" indent="0">
              <a:buNone/>
            </a:pPr>
            <a:endParaRPr lang="zh-CN" altLang="en-US" dirty="0"/>
          </a:p>
        </p:txBody>
      </p:sp>
      <mc:AlternateContent xmlns:mc="http://schemas.openxmlformats.org/markup-compatibility/2006" xmlns:a14="http://schemas.microsoft.com/office/drawing/2010/main">
        <mc:Choice Requires="a14">
          <p:sp>
            <p:nvSpPr>
              <p:cNvPr id="24" name="文本框 23"/>
              <p:cNvSpPr txBox="1"/>
              <p:nvPr/>
            </p:nvSpPr>
            <p:spPr>
              <a:xfrm>
                <a:off x="3635896" y="2641545"/>
                <a:ext cx="2889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3635896" y="2641545"/>
                <a:ext cx="288925" cy="276999"/>
              </a:xfrm>
              <a:prstGeom prst="rect">
                <a:avLst/>
              </a:prstGeom>
              <a:blipFill rotWithShape="0">
                <a:blip r:embed="rId2"/>
                <a:stretch>
                  <a:fillRect l="-10417" r="-625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3935484" y="2595378"/>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3935484" y="2595378"/>
                <a:ext cx="431155" cy="369332"/>
              </a:xfrm>
              <a:prstGeom prst="rect">
                <a:avLst/>
              </a:prstGeom>
              <a:blipFill rotWithShape="0">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283073" y="2599272"/>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4283073" y="2599272"/>
                <a:ext cx="431155"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4630662" y="2602532"/>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630662" y="2602532"/>
                <a:ext cx="431155"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006849" y="2610786"/>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006849" y="2610786"/>
                <a:ext cx="431155"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354438" y="2610786"/>
                <a:ext cx="431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6</m:t>
                          </m:r>
                        </m:sub>
                      </m:sSub>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354438" y="2610786"/>
                <a:ext cx="431155" cy="369332"/>
              </a:xfrm>
              <a:prstGeom prst="rect">
                <a:avLst/>
              </a:prstGeom>
              <a:blipFill rotWithShape="0">
                <a:blip r:embed="rId7"/>
                <a:stretch>
                  <a:fillRect/>
                </a:stretch>
              </a:blipFill>
            </p:spPr>
            <p:txBody>
              <a:bodyPr/>
              <a:lstStyle/>
              <a:p>
                <a:r>
                  <a:rPr lang="zh-CN" altLang="en-US">
                    <a:noFill/>
                  </a:rPr>
                  <a:t> </a:t>
                </a:r>
              </a:p>
            </p:txBody>
          </p:sp>
        </mc:Fallback>
      </mc:AlternateContent>
      <p:sp>
        <p:nvSpPr>
          <p:cNvPr id="4" name="文本框 3"/>
          <p:cNvSpPr txBox="1"/>
          <p:nvPr/>
        </p:nvSpPr>
        <p:spPr>
          <a:xfrm>
            <a:off x="395536" y="3291830"/>
            <a:ext cx="2736304" cy="369332"/>
          </a:xfrm>
          <a:prstGeom prst="rect">
            <a:avLst/>
          </a:prstGeom>
          <a:noFill/>
        </p:spPr>
        <p:txBody>
          <a:bodyPr wrap="square" rtlCol="0">
            <a:spAutoFit/>
          </a:bodyPr>
          <a:lstStyle/>
          <a:p>
            <a:r>
              <a:rPr lang="zh-CN" altLang="en-US" dirty="0">
                <a:solidFill>
                  <a:srgbClr val="C00000"/>
                </a:solidFill>
                <a:latin typeface="隶书" panose="02010509060101010101" pitchFamily="49" charset="-122"/>
                <a:ea typeface="隶书" panose="02010509060101010101" pitchFamily="49" charset="-122"/>
              </a:rPr>
              <a:t>拓扑排序结果不一定唯一</a:t>
            </a:r>
          </a:p>
        </p:txBody>
      </p:sp>
    </p:spTree>
    <p:extLst>
      <p:ext uri="{BB962C8B-B14F-4D97-AF65-F5344CB8AC3E}">
        <p14:creationId xmlns:p14="http://schemas.microsoft.com/office/powerpoint/2010/main" val="213710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拓扑排序算法流程</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70321" y="915566"/>
                <a:ext cx="8894167" cy="3507876"/>
              </a:xfrm>
            </p:spPr>
            <p:txBody>
              <a:bodyPr/>
              <a:lstStyle/>
              <a:p>
                <a:pPr>
                  <a:lnSpc>
                    <a:spcPts val="2600"/>
                  </a:lnSpc>
                  <a:spcBef>
                    <a:spcPts val="0"/>
                  </a:spcBef>
                </a:pPr>
                <a:r>
                  <a:rPr lang="zh-CN" altLang="zh-CN" sz="1800" dirty="0">
                    <a:latin typeface="隶书" panose="02010509060101010101" pitchFamily="49" charset="-122"/>
                    <a:ea typeface="隶书" panose="02010509060101010101" pitchFamily="49" charset="-122"/>
                  </a:rPr>
                  <a:t>拓扑排序的算法流程如下：</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）把邻接表中入度为</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的顶点依此进栈；</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）若栈不空，则</a:t>
                </a: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2.1</a:t>
                </a:r>
                <a:r>
                  <a:rPr lang="zh-CN" altLang="zh-CN" sz="1800" dirty="0">
                    <a:latin typeface="隶书" panose="02010509060101010101" pitchFamily="49" charset="-122"/>
                    <a:ea typeface="隶书" panose="02010509060101010101" pitchFamily="49" charset="-122"/>
                  </a:rPr>
                  <a:t>）栈顶元素</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𝑗</m:t>
                        </m:r>
                      </m:sub>
                    </m:sSub>
                  </m:oMath>
                </a14:m>
                <a:r>
                  <a:rPr lang="zh-CN" altLang="zh-CN" sz="1800" dirty="0">
                    <a:latin typeface="隶书" panose="02010509060101010101" pitchFamily="49" charset="-122"/>
                    <a:ea typeface="隶书" panose="02010509060101010101" pitchFamily="49" charset="-122"/>
                  </a:rPr>
                  <a:t>退栈并输出；</a:t>
                </a: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2.2</a:t>
                </a:r>
                <a:r>
                  <a:rPr lang="zh-CN" altLang="zh-CN" sz="1800" dirty="0">
                    <a:latin typeface="隶书" panose="02010509060101010101" pitchFamily="49" charset="-122"/>
                    <a:ea typeface="隶书" panose="02010509060101010101" pitchFamily="49" charset="-122"/>
                  </a:rPr>
                  <a:t>）在邻接表中查找</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𝑗</m:t>
                        </m:r>
                      </m:sub>
                    </m:sSub>
                  </m:oMath>
                </a14:m>
                <a:r>
                  <a:rPr lang="zh-CN" altLang="zh-CN" sz="1800" dirty="0">
                    <a:latin typeface="隶书" panose="02010509060101010101" pitchFamily="49" charset="-122"/>
                    <a:ea typeface="隶书" panose="02010509060101010101" pitchFamily="49" charset="-122"/>
                  </a:rPr>
                  <a:t>的直接后继</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𝑘</m:t>
                        </m:r>
                      </m:sub>
                    </m:sSub>
                  </m:oMath>
                </a14:m>
                <a:r>
                  <a:rPr lang="zh-CN" altLang="zh-CN" sz="1800" dirty="0">
                    <a:latin typeface="隶书" panose="02010509060101010101" pitchFamily="49" charset="-122"/>
                    <a:ea typeface="隶书" panose="02010509060101010101" pitchFamily="49" charset="-122"/>
                  </a:rPr>
                  <a:t>，把</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𝑘</m:t>
                        </m:r>
                      </m:sub>
                    </m:sSub>
                  </m:oMath>
                </a14:m>
                <a:r>
                  <a:rPr lang="zh-CN" altLang="zh-CN" sz="1800" dirty="0">
                    <a:latin typeface="隶书" panose="02010509060101010101" pitchFamily="49" charset="-122"/>
                    <a:ea typeface="隶书" panose="02010509060101010101" pitchFamily="49" charset="-122"/>
                  </a:rPr>
                  <a:t>的入度减</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；若</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𝑣</m:t>
                        </m:r>
                      </m:e>
                      <m:sub>
                        <m:r>
                          <a:rPr lang="en-US" altLang="zh-CN" sz="1800" i="1">
                            <a:latin typeface="Cambria Math" panose="02040503050406030204" pitchFamily="18" charset="0"/>
                          </a:rPr>
                          <m:t>𝑘</m:t>
                        </m:r>
                      </m:sub>
                    </m:sSub>
                  </m:oMath>
                </a14:m>
                <a:r>
                  <a:rPr lang="zh-CN" altLang="zh-CN" sz="1800" dirty="0">
                    <a:latin typeface="隶书" panose="02010509060101010101" pitchFamily="49" charset="-122"/>
                    <a:ea typeface="隶书" panose="02010509060101010101" pitchFamily="49" charset="-122"/>
                  </a:rPr>
                  <a:t>的入度为</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，则进栈，继续该过程。</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）若顶点个数不为</a:t>
                </a:r>
                <a14:m>
                  <m:oMath xmlns:m="http://schemas.openxmlformats.org/officeDocument/2006/math">
                    <m:r>
                      <a:rPr lang="en-US" altLang="zh-CN" sz="1800" i="1">
                        <a:latin typeface="Cambria Math" panose="02040503050406030204" pitchFamily="18" charset="0"/>
                      </a:rPr>
                      <m:t>𝑛</m:t>
                    </m:r>
                    <m:r>
                      <a:rPr lang="en-US" altLang="zh-CN" sz="1800">
                        <a:latin typeface="Cambria Math" panose="02040503050406030204" pitchFamily="18" charset="0"/>
                      </a:rPr>
                      <m:t>(</m:t>
                    </m:r>
                    <m:r>
                      <a:rPr lang="en-US" altLang="zh-CN" sz="1800" i="1">
                        <a:latin typeface="Cambria Math" panose="02040503050406030204" pitchFamily="18" charset="0"/>
                      </a:rPr>
                      <m:t>𝑛</m:t>
                    </m:r>
                    <m:r>
                      <a:rPr lang="zh-CN" altLang="zh-CN" sz="1800">
                        <a:latin typeface="Cambria Math" panose="02040503050406030204" pitchFamily="18" charset="0"/>
                      </a:rPr>
                      <m:t>为有向图的顶点数</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，则有向图有环；否则，拓扑排序完毕。</a:t>
                </a: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70321" y="915566"/>
                <a:ext cx="8894167" cy="3507876"/>
              </a:xfrm>
              <a:blipFill rotWithShape="0">
                <a:blip r:embed="rId2"/>
                <a:stretch>
                  <a:fillRect l="-754" t="-868" r="-5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541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图的基本术语</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9073008" cy="3507876"/>
              </a:xfrm>
            </p:spPr>
            <p:txBody>
              <a:bodyPr/>
              <a:lstStyle/>
              <a:p>
                <a:pPr>
                  <a:lnSpc>
                    <a:spcPts val="26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1</a:t>
                </a:r>
                <a:r>
                  <a:rPr lang="zh-CN" altLang="zh-CN" sz="1800" dirty="0">
                    <a:solidFill>
                      <a:srgbClr val="FF0000"/>
                    </a:solidFill>
                    <a:latin typeface="隶书" panose="02010509060101010101" pitchFamily="49" charset="-122"/>
                    <a:ea typeface="隶书" panose="02010509060101010101" pitchFamily="49" charset="-122"/>
                  </a:rPr>
                  <a:t>）端点、邻接点、自环和孤立点</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在一个无向图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中，若</a:t>
                </a:r>
                <a14:m>
                  <m:oMath xmlns:m="http://schemas.openxmlformats.org/officeDocument/2006/math">
                    <m:r>
                      <a:rPr lang="en-US" altLang="zh-CN" sz="1800" i="1">
                        <a:latin typeface="Cambria Math" panose="02040503050406030204" pitchFamily="18" charset="0"/>
                      </a:rPr>
                      <m:t>𝑒</m:t>
                    </m:r>
                    <m:r>
                      <a:rPr lang="en-US" altLang="zh-CN" sz="180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𝑢</m:t>
                    </m:r>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中的一条边，</a:t>
                </a:r>
                <a14:m>
                  <m:oMath xmlns:m="http://schemas.openxmlformats.org/officeDocument/2006/math">
                    <m:r>
                      <a:rPr lang="en-US" altLang="zh-CN" sz="1800" i="1">
                        <a:latin typeface="Cambria Math" panose="02040503050406030204" pitchFamily="18" charset="0"/>
                      </a:rPr>
                      <m:t>𝑢</m:t>
                    </m:r>
                    <m:r>
                      <a:rPr lang="zh-CN" altLang="zh-CN" sz="1800">
                        <a:latin typeface="Cambria Math" panose="02040503050406030204" pitchFamily="18" charset="0"/>
                      </a:rPr>
                      <m:t>和</m:t>
                    </m:r>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称为边</a:t>
                </a:r>
                <a14:m>
                  <m:oMath xmlns:m="http://schemas.openxmlformats.org/officeDocument/2006/math">
                    <m:r>
                      <a:rPr lang="en-U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的二个端点，称边</a:t>
                </a:r>
                <a14:m>
                  <m:oMath xmlns:m="http://schemas.openxmlformats.org/officeDocument/2006/math">
                    <m:r>
                      <a:rPr lang="en-U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关联</a:t>
                </a:r>
                <a14:m>
                  <m:oMath xmlns:m="http://schemas.openxmlformats.org/officeDocument/2006/math">
                    <m:r>
                      <a:rPr lang="en-US" altLang="zh-CN" sz="1800" i="1">
                        <a:latin typeface="Cambria Math" panose="02040503050406030204" pitchFamily="18" charset="0"/>
                      </a:rPr>
                      <m:t>𝑢</m:t>
                    </m:r>
                    <m:r>
                      <a:rPr lang="zh-CN" altLang="zh-CN" sz="1800">
                        <a:latin typeface="Cambria Math" panose="02040503050406030204" pitchFamily="18" charset="0"/>
                      </a:rPr>
                      <m:t>和</m:t>
                    </m:r>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，也称</a:t>
                </a:r>
                <a14:m>
                  <m:oMath xmlns:m="http://schemas.openxmlformats.org/officeDocument/2006/math">
                    <m:r>
                      <a:rPr lang="en-US" altLang="zh-CN" sz="1800" i="1">
                        <a:latin typeface="Cambria Math" panose="02040503050406030204" pitchFamily="18" charset="0"/>
                      </a:rPr>
                      <m:t>𝑢</m:t>
                    </m:r>
                  </m:oMath>
                </a14:m>
                <a:r>
                  <a:rPr lang="zh-CN" altLang="zh-CN" sz="1800" dirty="0">
                    <a:latin typeface="隶书" panose="02010509060101010101" pitchFamily="49" charset="-122"/>
                    <a:ea typeface="隶书" panose="02010509060101010101" pitchFamily="49" charset="-122"/>
                  </a:rPr>
                  <a:t>邻接</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，或</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邻接</a:t>
                </a:r>
                <a14:m>
                  <m:oMath xmlns:m="http://schemas.openxmlformats.org/officeDocument/2006/math">
                    <m:r>
                      <a:rPr lang="en-US" altLang="zh-CN" sz="1800" i="1">
                        <a:latin typeface="Cambria Math" panose="02040503050406030204" pitchFamily="18" charset="0"/>
                      </a:rPr>
                      <m:t>𝑢</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𝑢</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称为边</a:t>
                </a:r>
                <a14:m>
                  <m:oMath xmlns:m="http://schemas.openxmlformats.org/officeDocument/2006/math">
                    <m:r>
                      <a:rPr lang="en-US" altLang="zh-CN" sz="1800" i="1">
                        <a:latin typeface="Cambria Math" panose="02040503050406030204" pitchFamily="18" charset="0"/>
                      </a:rPr>
                      <m:t>𝑒</m:t>
                    </m:r>
                    <m:r>
                      <a:rPr lang="en-US" altLang="zh-CN" sz="1800">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𝑢</m:t>
                    </m:r>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的邻接点；若</a:t>
                </a:r>
                <a14:m>
                  <m:oMath xmlns:m="http://schemas.openxmlformats.org/officeDocument/2006/math">
                    <m:r>
                      <a:rPr lang="en-US" altLang="zh-CN" sz="1800" i="1">
                        <a:latin typeface="Cambria Math" panose="02040503050406030204" pitchFamily="18" charset="0"/>
                      </a:rPr>
                      <m:t>𝑢</m:t>
                    </m:r>
                    <m:r>
                      <a:rPr lang="en-US" altLang="zh-CN" sz="1800" i="1">
                        <a:latin typeface="Cambria Math" panose="02040503050406030204" pitchFamily="18" charset="0"/>
                      </a:rPr>
                      <m:t>=</m:t>
                    </m:r>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，称</a:t>
                </a:r>
                <a14:m>
                  <m:oMath xmlns:m="http://schemas.openxmlformats.org/officeDocument/2006/math">
                    <m:r>
                      <a:rPr lang="en-US" altLang="zh-CN" sz="1800" i="1">
                        <a:latin typeface="Cambria Math" panose="02040503050406030204" pitchFamily="18" charset="0"/>
                      </a:rPr>
                      <m:t>(</m:t>
                    </m:r>
                    <m:r>
                      <a:rPr lang="en-US" altLang="zh-CN" sz="1800" i="1">
                        <a:latin typeface="Cambria Math" panose="02040503050406030204" pitchFamily="18" charset="0"/>
                      </a:rPr>
                      <m:t>𝑢</m:t>
                    </m:r>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为</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中的</a:t>
                </a:r>
                <a:r>
                  <a:rPr lang="zh-CN" altLang="zh-CN" sz="1800" dirty="0">
                    <a:solidFill>
                      <a:srgbClr val="FF0000"/>
                    </a:solidFill>
                    <a:latin typeface="隶书" panose="02010509060101010101" pitchFamily="49" charset="-122"/>
                    <a:ea typeface="隶书" panose="02010509060101010101" pitchFamily="49" charset="-122"/>
                  </a:rPr>
                  <a:t>自环</a:t>
                </a:r>
                <a:r>
                  <a:rPr lang="zh-CN" altLang="zh-CN" sz="1800" dirty="0">
                    <a:latin typeface="隶书" panose="02010509060101010101" pitchFamily="49" charset="-122"/>
                    <a:ea typeface="隶书" panose="02010509060101010101" pitchFamily="49" charset="-122"/>
                  </a:rPr>
                  <a:t>。对于任意的</a:t>
                </a:r>
                <a14:m>
                  <m:oMath xmlns:m="http://schemas.openxmlformats.org/officeDocument/2006/math">
                    <m:r>
                      <a:rPr lang="en-US" altLang="zh-CN" sz="1800" i="1">
                        <a:latin typeface="Cambria Math" panose="02040503050406030204" pitchFamily="18" charset="0"/>
                      </a:rPr>
                      <m:t>𝑢</m:t>
                    </m:r>
                    <m:r>
                      <a:rPr lang="en-US" altLang="zh-CN" sz="1800" i="1">
                        <a:latin typeface="Cambria Math" panose="02040503050406030204" pitchFamily="18" charset="0"/>
                      </a:rPr>
                      <m:t>∈</m:t>
                    </m:r>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，若不存在任何边关联</a:t>
                </a:r>
                <a14:m>
                  <m:oMath xmlns:m="http://schemas.openxmlformats.org/officeDocument/2006/math">
                    <m:r>
                      <a:rPr lang="en-US" altLang="zh-CN" sz="1800" i="1">
                        <a:latin typeface="Cambria Math" panose="02040503050406030204" pitchFamily="18" charset="0"/>
                      </a:rPr>
                      <m:t>𝑢</m:t>
                    </m:r>
                  </m:oMath>
                </a14:m>
                <a:r>
                  <a:rPr lang="zh-CN" altLang="zh-CN" sz="1800" dirty="0">
                    <a:latin typeface="隶书" panose="02010509060101010101" pitchFamily="49" charset="-122"/>
                    <a:ea typeface="隶书" panose="02010509060101010101" pitchFamily="49" charset="-122"/>
                  </a:rPr>
                  <a:t>，说顶点</a:t>
                </a:r>
                <a14:m>
                  <m:oMath xmlns:m="http://schemas.openxmlformats.org/officeDocument/2006/math">
                    <m:r>
                      <a:rPr lang="en-US" altLang="zh-CN" sz="1800" i="1">
                        <a:latin typeface="Cambria Math" panose="02040503050406030204" pitchFamily="18" charset="0"/>
                      </a:rPr>
                      <m:t>𝑢</m:t>
                    </m:r>
                  </m:oMath>
                </a14:m>
                <a:r>
                  <a:rPr lang="zh-CN" altLang="zh-CN" sz="1800" dirty="0">
                    <a:latin typeface="隶书" panose="02010509060101010101" pitchFamily="49" charset="-122"/>
                    <a:ea typeface="隶书" panose="02010509060101010101" pitchFamily="49" charset="-122"/>
                  </a:rPr>
                  <a:t>是</a:t>
                </a:r>
                <a:r>
                  <a:rPr lang="zh-CN" altLang="zh-CN" sz="1800" dirty="0">
                    <a:solidFill>
                      <a:srgbClr val="FF0000"/>
                    </a:solidFill>
                    <a:latin typeface="隶书" panose="02010509060101010101" pitchFamily="49" charset="-122"/>
                    <a:ea typeface="隶书" panose="02010509060101010101" pitchFamily="49" charset="-122"/>
                  </a:rPr>
                  <a:t>孤立点</a:t>
                </a:r>
                <a:r>
                  <a:rPr lang="zh-CN" altLang="zh-CN" sz="1800" dirty="0">
                    <a:latin typeface="隶书" panose="02010509060101010101" pitchFamily="49" charset="-122"/>
                    <a:ea typeface="隶书" panose="02010509060101010101" pitchFamily="49" charset="-122"/>
                  </a:rPr>
                  <a:t>。</a:t>
                </a:r>
              </a:p>
              <a:p>
                <a:pPr algn="just">
                  <a:lnSpc>
                    <a:spcPts val="26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2</a:t>
                </a:r>
                <a:r>
                  <a:rPr lang="zh-CN" altLang="zh-CN" sz="1800" dirty="0">
                    <a:solidFill>
                      <a:srgbClr val="FF0000"/>
                    </a:solidFill>
                    <a:latin typeface="隶书" panose="02010509060101010101" pitchFamily="49" charset="-122"/>
                    <a:ea typeface="隶书" panose="02010509060101010101" pitchFamily="49" charset="-122"/>
                  </a:rPr>
                  <a:t>）完全图</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令</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为一个图，且</a:t>
                </a:r>
                <a14:m>
                  <m:oMath xmlns:m="http://schemas.openxmlformats.org/officeDocument/2006/math">
                    <m:d>
                      <m:dPr>
                        <m:begChr m:val="|"/>
                        <m:endChr m:val="|"/>
                        <m:ctrlPr>
                          <a:rPr lang="zh-CN" altLang="zh-CN" sz="1800" i="1">
                            <a:latin typeface="Cambria Math" panose="02040503050406030204" pitchFamily="18" charset="0"/>
                          </a:rPr>
                        </m:ctrlPr>
                      </m:dPr>
                      <m:e>
                        <m:r>
                          <a:rPr lang="en-US" altLang="zh-CN" sz="1800" i="1">
                            <a:latin typeface="Cambria Math" panose="02040503050406030204" pitchFamily="18" charset="0"/>
                          </a:rPr>
                          <m:t>𝑉</m:t>
                        </m:r>
                      </m:e>
                    </m:d>
                    <m:r>
                      <a:rPr lang="en-US" altLang="zh-CN" sz="1800" i="1">
                        <a:latin typeface="Cambria Math" panose="02040503050406030204" pitchFamily="18" charset="0"/>
                      </a:rPr>
                      <m:t>=</m:t>
                    </m:r>
                    <m:r>
                      <a:rPr lang="en-US" altLang="zh-CN" sz="1800" i="1">
                        <a:latin typeface="Cambria Math" panose="02040503050406030204" pitchFamily="18" charset="0"/>
                      </a:rPr>
                      <m:t>𝑛</m:t>
                    </m:r>
                    <m:r>
                      <a:rPr lang="zh-CN"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r>
                          <a:rPr lang="en-US" altLang="zh-CN" sz="1800" i="1">
                            <a:latin typeface="Cambria Math" panose="02040503050406030204" pitchFamily="18" charset="0"/>
                          </a:rPr>
                          <m:t>𝐸</m:t>
                        </m:r>
                      </m:e>
                    </m:d>
                    <m:r>
                      <a:rPr lang="en-US" altLang="zh-CN" sz="1800" i="1">
                        <a:latin typeface="Cambria Math" panose="02040503050406030204" pitchFamily="18" charset="0"/>
                      </a:rPr>
                      <m:t>=</m:t>
                    </m:r>
                    <m:r>
                      <a:rPr lang="en-US" altLang="zh-CN" sz="1800" i="1">
                        <a:latin typeface="Cambria Math" panose="02040503050406030204" pitchFamily="18" charset="0"/>
                      </a:rPr>
                      <m:t>𝑚</m:t>
                    </m:r>
                  </m:oMath>
                </a14:m>
                <a:r>
                  <a:rPr lang="zh-CN" altLang="zh-CN" sz="1800" dirty="0">
                    <a:latin typeface="隶书" panose="02010509060101010101" pitchFamily="49" charset="-122"/>
                    <a:ea typeface="隶书" panose="02010509060101010101" pitchFamily="49" charset="-122"/>
                  </a:rPr>
                  <a:t>。若无向图中每两个顶点间都存在一条边，或在有向图中每两个顶点间都存在着方向相反的两条有向边，则称此图为完全图。显然，无向完全图包含</a:t>
                </a:r>
                <a14:m>
                  <m:oMath xmlns:m="http://schemas.openxmlformats.org/officeDocument/2006/math">
                    <m:f>
                      <m:fPr>
                        <m:ctrlPr>
                          <a:rPr lang="zh-CN" altLang="zh-CN" sz="1800" i="1">
                            <a:latin typeface="Cambria Math" panose="02040503050406030204" pitchFamily="18" charset="0"/>
                          </a:rPr>
                        </m:ctrlPr>
                      </m:fPr>
                      <m:num>
                        <m:r>
                          <a:rPr lang="es-ES" altLang="zh-CN" sz="1800" i="1">
                            <a:latin typeface="Cambria Math" panose="02040503050406030204" pitchFamily="18" charset="0"/>
                          </a:rPr>
                          <m:t>𝑛</m:t>
                        </m:r>
                        <m:r>
                          <a:rPr lang="es-ES" altLang="zh-CN" sz="1800" i="1">
                            <a:latin typeface="Cambria Math" panose="02040503050406030204" pitchFamily="18" charset="0"/>
                          </a:rPr>
                          <m:t>(</m:t>
                        </m:r>
                        <m:r>
                          <a:rPr lang="es-ES" altLang="zh-CN" sz="1800" i="1">
                            <a:latin typeface="Cambria Math" panose="02040503050406030204" pitchFamily="18" charset="0"/>
                          </a:rPr>
                          <m:t>𝑛</m:t>
                        </m:r>
                        <m:r>
                          <a:rPr lang="es-ES" altLang="zh-CN" sz="1800" i="1">
                            <a:latin typeface="Cambria Math" panose="02040503050406030204" pitchFamily="18" charset="0"/>
                          </a:rPr>
                          <m:t>−1)</m:t>
                        </m:r>
                      </m:num>
                      <m:den>
                        <m:r>
                          <a:rPr lang="es-ES" altLang="zh-CN" sz="1800" i="1">
                            <a:latin typeface="Cambria Math" panose="02040503050406030204" pitchFamily="18" charset="0"/>
                          </a:rPr>
                          <m:t>2</m:t>
                        </m:r>
                      </m:den>
                    </m:f>
                  </m:oMath>
                </a14:m>
                <a:r>
                  <a:rPr lang="zh-CN" altLang="zh-CN" sz="1800" dirty="0">
                    <a:latin typeface="隶书" panose="02010509060101010101" pitchFamily="49" charset="-122"/>
                    <a:ea typeface="隶书" panose="02010509060101010101" pitchFamily="49" charset="-122"/>
                  </a:rPr>
                  <a:t>条边，有向完图包含</a:t>
                </a:r>
                <a14:m>
                  <m:oMath xmlns:m="http://schemas.openxmlformats.org/officeDocument/2006/math">
                    <m:r>
                      <a:rPr lang="es-ES" altLang="zh-CN" sz="1800" i="1">
                        <a:latin typeface="Cambria Math" panose="02040503050406030204" pitchFamily="18" charset="0"/>
                      </a:rPr>
                      <m:t>𝑛</m:t>
                    </m:r>
                    <m:r>
                      <a:rPr lang="es-ES" altLang="zh-CN" sz="1800" i="1">
                        <a:latin typeface="Cambria Math" panose="02040503050406030204" pitchFamily="18" charset="0"/>
                      </a:rPr>
                      <m:t>(</m:t>
                    </m:r>
                    <m:r>
                      <a:rPr lang="es-ES" altLang="zh-CN" sz="1800" i="1">
                        <a:latin typeface="Cambria Math" panose="02040503050406030204" pitchFamily="18" charset="0"/>
                      </a:rPr>
                      <m:t>𝑛</m:t>
                    </m:r>
                    <m:r>
                      <a:rPr lang="es-E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条边。一个有</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𝑁</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个顶点的完全图在同构的意义下是唯一的，记为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𝑛</m:t>
                        </m:r>
                      </m:sub>
                    </m:sSub>
                  </m:oMath>
                </a14:m>
                <a:r>
                  <a:rPr lang="zh-CN" altLang="zh-CN" sz="1800" dirty="0">
                    <a:latin typeface="隶书" panose="02010509060101010101" pitchFamily="49" charset="-122"/>
                    <a:ea typeface="隶书" panose="02010509060101010101" pitchFamily="49" charset="-122"/>
                  </a:rPr>
                  <a:t>。</a:t>
                </a:r>
              </a:p>
              <a:p>
                <a:pPr algn="just">
                  <a:lnSpc>
                    <a:spcPts val="26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s-ES" altLang="zh-CN" sz="1800" dirty="0">
                    <a:solidFill>
                      <a:srgbClr val="FF0000"/>
                    </a:solidFill>
                    <a:latin typeface="隶书" panose="02010509060101010101" pitchFamily="49" charset="-122"/>
                    <a:ea typeface="隶书" panose="02010509060101010101" pitchFamily="49" charset="-122"/>
                  </a:rPr>
                  <a:t>3</a:t>
                </a:r>
                <a:r>
                  <a:rPr lang="zh-CN" altLang="zh-CN" sz="1800" dirty="0">
                    <a:solidFill>
                      <a:srgbClr val="FF0000"/>
                    </a:solidFill>
                    <a:latin typeface="隶书" panose="02010509060101010101" pitchFamily="49" charset="-122"/>
                    <a:ea typeface="隶书" panose="02010509060101010101" pitchFamily="49" charset="-122"/>
                  </a:rPr>
                  <a:t>）稀疏图和稠密图</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边数很少的图</a:t>
                </a:r>
                <a14:m>
                  <m:oMath xmlns:m="http://schemas.openxmlformats.org/officeDocument/2006/math">
                    <m:r>
                      <a:rPr lang="es-ES" altLang="zh-CN" sz="1800" i="1">
                        <a:latin typeface="Cambria Math" panose="02040503050406030204" pitchFamily="18" charset="0"/>
                      </a:rPr>
                      <m:t>(</m:t>
                    </m:r>
                    <m:r>
                      <a:rPr lang="es-ES" altLang="zh-CN" sz="1800" i="1">
                        <a:latin typeface="Cambria Math" panose="02040503050406030204" pitchFamily="18" charset="0"/>
                      </a:rPr>
                      <m:t>𝑚</m:t>
                    </m:r>
                    <m:r>
                      <a:rPr lang="es-ES" altLang="zh-CN" sz="1800" i="1">
                        <a:latin typeface="Cambria Math" panose="02040503050406030204" pitchFamily="18" charset="0"/>
                      </a:rPr>
                      <m:t>&lt;</m:t>
                    </m:r>
                    <m:r>
                      <a:rPr lang="es-ES" altLang="zh-CN" sz="1800" i="1">
                        <a:latin typeface="Cambria Math" panose="02040503050406030204" pitchFamily="18" charset="0"/>
                      </a:rPr>
                      <m:t>𝑛𝑙𝑜𝑔𝑛</m:t>
                    </m:r>
                    <m:r>
                      <a:rPr lang="es-E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称为</a:t>
                </a:r>
                <a:r>
                  <a:rPr lang="zh-CN" altLang="zh-CN" sz="1800" dirty="0">
                    <a:solidFill>
                      <a:srgbClr val="FF0000"/>
                    </a:solidFill>
                    <a:latin typeface="隶书" panose="02010509060101010101" pitchFamily="49" charset="-122"/>
                    <a:ea typeface="隶书" panose="02010509060101010101" pitchFamily="49" charset="-122"/>
                  </a:rPr>
                  <a:t>稀疏图</a:t>
                </a:r>
                <a:r>
                  <a:rPr lang="zh-CN" altLang="zh-CN" sz="1800" dirty="0">
                    <a:latin typeface="隶书" panose="02010509060101010101" pitchFamily="49" charset="-122"/>
                    <a:ea typeface="隶书" panose="02010509060101010101" pitchFamily="49" charset="-122"/>
                  </a:rPr>
                  <a:t>，反之称为</a:t>
                </a:r>
                <a:r>
                  <a:rPr lang="zh-CN" altLang="zh-CN" sz="1800" dirty="0">
                    <a:solidFill>
                      <a:srgbClr val="FF0000"/>
                    </a:solidFill>
                    <a:latin typeface="隶书" panose="02010509060101010101" pitchFamily="49" charset="-122"/>
                    <a:ea typeface="隶书" panose="02010509060101010101" pitchFamily="49" charset="-122"/>
                  </a:rPr>
                  <a:t>稠密图</a:t>
                </a:r>
                <a:r>
                  <a:rPr lang="zh-CN" altLang="zh-CN" sz="1800" dirty="0">
                    <a:latin typeface="隶书" panose="02010509060101010101" pitchFamily="49" charset="-122"/>
                    <a:ea typeface="隶书" panose="02010509060101010101" pitchFamily="49" charset="-122"/>
                  </a:rPr>
                  <a:t>。稀疏和稠密图是相对的概念。</a:t>
                </a:r>
              </a:p>
              <a:p>
                <a:pPr>
                  <a:lnSpc>
                    <a:spcPts val="2600"/>
                  </a:lnSpc>
                  <a:spcBef>
                    <a:spcPts val="0"/>
                  </a:spcBef>
                </a:pPr>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9073008" cy="3507876"/>
              </a:xfrm>
              <a:blipFill rotWithShape="0">
                <a:blip r:embed="rId2"/>
                <a:stretch>
                  <a:fillRect l="-739" t="-1043" r="-8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36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拓扑排序伪代码</a:t>
            </a:r>
          </a:p>
        </p:txBody>
      </p:sp>
      <p:sp>
        <p:nvSpPr>
          <p:cNvPr id="3" name="内容占位符 2"/>
          <p:cNvSpPr>
            <a:spLocks noGrp="1"/>
          </p:cNvSpPr>
          <p:nvPr>
            <p:ph sz="quarter" idx="11"/>
          </p:nvPr>
        </p:nvSpPr>
        <p:spPr>
          <a:xfrm>
            <a:off x="179512" y="843558"/>
            <a:ext cx="3744416" cy="3600400"/>
          </a:xfrm>
        </p:spPr>
        <p:txBody>
          <a:bodyPr/>
          <a:lstStyle/>
          <a:p>
            <a:pPr>
              <a:lnSpc>
                <a:spcPts val="2000"/>
              </a:lnSpc>
              <a:spcBef>
                <a:spcPts val="0"/>
              </a:spcBef>
            </a:pP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ALGprah</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TopSort</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LinkStack</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s;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i,j,k</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ArcNode</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*p;</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indegree</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MaxVex</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findindegree</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indegree</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for(</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=0;i&lt;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ag.vexnum;i</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if(</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indegree</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]==0)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s.Push</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count=0;</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while(!</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s.EmptyStack</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s.Pop</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(j);</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cout</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&lt;&lt;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[j].data;</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count++;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文本框 3"/>
          <p:cNvSpPr txBox="1"/>
          <p:nvPr/>
        </p:nvSpPr>
        <p:spPr>
          <a:xfrm>
            <a:off x="3779912" y="674385"/>
            <a:ext cx="4896544" cy="4196020"/>
          </a:xfrm>
          <a:prstGeom prst="rect">
            <a:avLst/>
          </a:prstGeom>
          <a:solidFill>
            <a:schemeClr val="accent2">
              <a:lumMod val="40000"/>
              <a:lumOff val="60000"/>
            </a:schemeClr>
          </a:solidFill>
        </p:spPr>
        <p:txBody>
          <a:bodyPr wrap="square" rtlCol="0">
            <a:spAutoFit/>
          </a:bodyPr>
          <a:lstStyle/>
          <a:p>
            <a:pPr>
              <a:lnSpc>
                <a:spcPts val="2000"/>
              </a:lnSpc>
              <a:spcBef>
                <a:spcPts val="0"/>
              </a:spcBef>
            </a:pPr>
            <a:r>
              <a:rPr lang="en-US" altLang="zh-CN"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for(p=</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ag.vertices</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[j].</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firstarc;p</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NULL;p</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=p-&gt;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nextarc</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k=p-&gt;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adjvex</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indegree</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[k]--;</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if(</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indegree</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[k]==0)               //</a:t>
            </a:r>
            <a:r>
              <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入度为</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0</a:t>
            </a:r>
            <a:r>
              <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的顶点入栈</a:t>
            </a: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s.Push</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(k);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if(count&lt;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ag.vexnum</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cout</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&lt;&lt;“</a:t>
            </a:r>
            <a:r>
              <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图中存在回路，不存在拓扑排序</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”&lt;&lt;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endl</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return 0;</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else{</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cout</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&lt;&lt;”</a:t>
            </a:r>
            <a:r>
              <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是一个拓扑序列</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”&lt;&lt;</a:t>
            </a:r>
            <a:r>
              <a:rPr lang="en-US" altLang="zh-CN" sz="14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endl</a:t>
            </a: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return 1;</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000"/>
              </a:lnSpc>
              <a:spcBef>
                <a:spcPts val="0"/>
              </a:spcBef>
            </a:pPr>
            <a:r>
              <a:rPr lang="en-US"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8" name="文本框 117"/>
          <p:cNvSpPr txBox="1"/>
          <p:nvPr/>
        </p:nvSpPr>
        <p:spPr>
          <a:xfrm>
            <a:off x="2879304" y="572603"/>
            <a:ext cx="6264696" cy="4417645"/>
          </a:xfrm>
          <a:prstGeom prst="rect">
            <a:avLst/>
          </a:prstGeom>
          <a:solidFill>
            <a:schemeClr val="bg1">
              <a:lumMod val="85000"/>
            </a:schemeClr>
          </a:solidFill>
        </p:spPr>
        <p:txBody>
          <a:bodyPr wrap="square" rtlCol="0">
            <a:spAutoFit/>
          </a:bodyPr>
          <a:lstStyle/>
          <a:p>
            <a:endParaRPr lang="zh-CN" altLang="en-US" dirty="0"/>
          </a:p>
        </p:txBody>
      </p:sp>
      <p:grpSp>
        <p:nvGrpSpPr>
          <p:cNvPr id="119" name="Group 138"/>
          <p:cNvGrpSpPr>
            <a:grpSpLocks/>
          </p:cNvGrpSpPr>
          <p:nvPr/>
        </p:nvGrpSpPr>
        <p:grpSpPr bwMode="auto">
          <a:xfrm>
            <a:off x="4274543" y="3645789"/>
            <a:ext cx="4347543" cy="700799"/>
            <a:chOff x="2592" y="1488"/>
            <a:chExt cx="2940" cy="625"/>
          </a:xfrm>
        </p:grpSpPr>
        <p:grpSp>
          <p:nvGrpSpPr>
            <p:cNvPr id="120" name="Group 4"/>
            <p:cNvGrpSpPr>
              <a:grpSpLocks/>
            </p:cNvGrpSpPr>
            <p:nvPr/>
          </p:nvGrpSpPr>
          <p:grpSpPr bwMode="auto">
            <a:xfrm>
              <a:off x="2592" y="1488"/>
              <a:ext cx="2880" cy="288"/>
              <a:chOff x="384" y="3744"/>
              <a:chExt cx="2880" cy="288"/>
            </a:xfrm>
          </p:grpSpPr>
          <p:grpSp>
            <p:nvGrpSpPr>
              <p:cNvPr id="122" name="Group 5"/>
              <p:cNvGrpSpPr>
                <a:grpSpLocks/>
              </p:cNvGrpSpPr>
              <p:nvPr/>
            </p:nvGrpSpPr>
            <p:grpSpPr bwMode="auto">
              <a:xfrm>
                <a:off x="1248" y="3792"/>
                <a:ext cx="2016" cy="192"/>
                <a:chOff x="1392" y="3888"/>
                <a:chExt cx="2016" cy="192"/>
              </a:xfrm>
            </p:grpSpPr>
            <p:sp>
              <p:nvSpPr>
                <p:cNvPr id="124" name="Rectangle 6"/>
                <p:cNvSpPr>
                  <a:spLocks noChangeArrowheads="1"/>
                </p:cNvSpPr>
                <p:nvPr/>
              </p:nvSpPr>
              <p:spPr bwMode="auto">
                <a:xfrm>
                  <a:off x="1392" y="3888"/>
                  <a:ext cx="336" cy="192"/>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FFFFFF"/>
                      </a:solidFill>
                    </a:rPr>
                    <a:t>0</a:t>
                  </a:r>
                  <a:endParaRPr lang="zh-CN" altLang="en-US">
                    <a:solidFill>
                      <a:schemeClr val="bg1"/>
                    </a:solidFill>
                  </a:endParaRPr>
                </a:p>
              </p:txBody>
            </p:sp>
            <p:sp>
              <p:nvSpPr>
                <p:cNvPr id="125" name="Rectangle 7"/>
                <p:cNvSpPr>
                  <a:spLocks noChangeArrowheads="1"/>
                </p:cNvSpPr>
                <p:nvPr/>
              </p:nvSpPr>
              <p:spPr bwMode="auto">
                <a:xfrm>
                  <a:off x="1728" y="3888"/>
                  <a:ext cx="336" cy="192"/>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FFFFFF"/>
                      </a:solidFill>
                    </a:rPr>
                    <a:t>2</a:t>
                  </a:r>
                  <a:endParaRPr lang="zh-CN" altLang="en-US">
                    <a:solidFill>
                      <a:schemeClr val="bg1"/>
                    </a:solidFill>
                  </a:endParaRPr>
                </a:p>
              </p:txBody>
            </p:sp>
            <p:sp>
              <p:nvSpPr>
                <p:cNvPr id="126" name="Rectangle 8"/>
                <p:cNvSpPr>
                  <a:spLocks noChangeArrowheads="1"/>
                </p:cNvSpPr>
                <p:nvPr/>
              </p:nvSpPr>
              <p:spPr bwMode="auto">
                <a:xfrm>
                  <a:off x="2400" y="3888"/>
                  <a:ext cx="336" cy="192"/>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FFFFFF"/>
                      </a:solidFill>
                    </a:rPr>
                    <a:t>2</a:t>
                  </a:r>
                  <a:endParaRPr lang="zh-CN" altLang="en-US">
                    <a:solidFill>
                      <a:schemeClr val="bg1"/>
                    </a:solidFill>
                  </a:endParaRPr>
                </a:p>
              </p:txBody>
            </p:sp>
            <p:sp>
              <p:nvSpPr>
                <p:cNvPr id="127" name="Rectangle 9"/>
                <p:cNvSpPr>
                  <a:spLocks noChangeArrowheads="1"/>
                </p:cNvSpPr>
                <p:nvPr/>
              </p:nvSpPr>
              <p:spPr bwMode="auto">
                <a:xfrm>
                  <a:off x="3072" y="3888"/>
                  <a:ext cx="336" cy="192"/>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FFFFFF"/>
                      </a:solidFill>
                    </a:rPr>
                    <a:t>0</a:t>
                  </a:r>
                  <a:endParaRPr lang="zh-CN" altLang="en-US">
                    <a:solidFill>
                      <a:schemeClr val="bg1"/>
                    </a:solidFill>
                  </a:endParaRPr>
                </a:p>
              </p:txBody>
            </p:sp>
            <p:sp>
              <p:nvSpPr>
                <p:cNvPr id="128" name="Rectangle 10"/>
                <p:cNvSpPr>
                  <a:spLocks noChangeArrowheads="1"/>
                </p:cNvSpPr>
                <p:nvPr/>
              </p:nvSpPr>
              <p:spPr bwMode="auto">
                <a:xfrm>
                  <a:off x="2736" y="3888"/>
                  <a:ext cx="336" cy="192"/>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FFFFFF"/>
                      </a:solidFill>
                    </a:rPr>
                    <a:t>3</a:t>
                  </a:r>
                  <a:endParaRPr lang="zh-CN" altLang="en-US">
                    <a:solidFill>
                      <a:schemeClr val="bg1"/>
                    </a:solidFill>
                  </a:endParaRPr>
                </a:p>
              </p:txBody>
            </p:sp>
            <p:sp>
              <p:nvSpPr>
                <p:cNvPr id="129" name="Rectangle 11"/>
                <p:cNvSpPr>
                  <a:spLocks noChangeArrowheads="1"/>
                </p:cNvSpPr>
                <p:nvPr/>
              </p:nvSpPr>
              <p:spPr bwMode="auto">
                <a:xfrm>
                  <a:off x="2064" y="3888"/>
                  <a:ext cx="336" cy="192"/>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FFFFFF"/>
                      </a:solidFill>
                    </a:rPr>
                    <a:t>1</a:t>
                  </a:r>
                  <a:endParaRPr lang="zh-CN" altLang="en-US">
                    <a:solidFill>
                      <a:schemeClr val="bg1"/>
                    </a:solidFill>
                  </a:endParaRPr>
                </a:p>
              </p:txBody>
            </p:sp>
          </p:grpSp>
          <p:sp>
            <p:nvSpPr>
              <p:cNvPr id="123" name="Text Box 12"/>
              <p:cNvSpPr txBox="1">
                <a:spLocks noChangeArrowheads="1"/>
              </p:cNvSpPr>
              <p:nvPr/>
            </p:nvSpPr>
            <p:spPr bwMode="auto">
              <a:xfrm>
                <a:off x="384" y="3744"/>
                <a:ext cx="88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err="1"/>
                  <a:t>indegree</a:t>
                </a:r>
                <a:r>
                  <a:rPr lang="en-US" altLang="zh-CN" dirty="0"/>
                  <a:t>:</a:t>
                </a:r>
              </a:p>
            </p:txBody>
          </p:sp>
        </p:grpSp>
        <p:sp>
          <p:nvSpPr>
            <p:cNvPr id="121" name="Text Box 13"/>
            <p:cNvSpPr txBox="1">
              <a:spLocks noChangeArrowheads="1"/>
            </p:cNvSpPr>
            <p:nvPr/>
          </p:nvSpPr>
          <p:spPr bwMode="auto">
            <a:xfrm>
              <a:off x="3517" y="1756"/>
              <a:ext cx="2015"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FF0000"/>
                  </a:solidFill>
                </a:rPr>
                <a:t>1      2      3      4      5     6</a:t>
              </a:r>
              <a:endParaRPr lang="zh-CN" altLang="en-US" sz="2000" dirty="0"/>
            </a:p>
          </p:txBody>
        </p:sp>
      </p:grpSp>
      <p:grpSp>
        <p:nvGrpSpPr>
          <p:cNvPr id="130" name="Group 75"/>
          <p:cNvGrpSpPr>
            <a:grpSpLocks/>
          </p:cNvGrpSpPr>
          <p:nvPr/>
        </p:nvGrpSpPr>
        <p:grpSpPr bwMode="auto">
          <a:xfrm>
            <a:off x="4790256" y="870781"/>
            <a:ext cx="3886200" cy="2347913"/>
            <a:chOff x="1968" y="1296"/>
            <a:chExt cx="2448" cy="1479"/>
          </a:xfrm>
        </p:grpSpPr>
        <p:grpSp>
          <p:nvGrpSpPr>
            <p:cNvPr id="131" name="Group 76"/>
            <p:cNvGrpSpPr>
              <a:grpSpLocks/>
            </p:cNvGrpSpPr>
            <p:nvPr/>
          </p:nvGrpSpPr>
          <p:grpSpPr bwMode="auto">
            <a:xfrm>
              <a:off x="2112" y="1584"/>
              <a:ext cx="2304" cy="1191"/>
              <a:chOff x="2256" y="480"/>
              <a:chExt cx="2304" cy="1191"/>
            </a:xfrm>
          </p:grpSpPr>
          <p:grpSp>
            <p:nvGrpSpPr>
              <p:cNvPr id="133" name="Group 77"/>
              <p:cNvGrpSpPr>
                <a:grpSpLocks/>
              </p:cNvGrpSpPr>
              <p:nvPr/>
            </p:nvGrpSpPr>
            <p:grpSpPr bwMode="auto">
              <a:xfrm>
                <a:off x="3024" y="864"/>
                <a:ext cx="576" cy="144"/>
                <a:chOff x="3264" y="1152"/>
                <a:chExt cx="576" cy="144"/>
              </a:xfrm>
            </p:grpSpPr>
            <p:sp>
              <p:nvSpPr>
                <p:cNvPr id="188" name="Rectangle 78"/>
                <p:cNvSpPr>
                  <a:spLocks noChangeArrowheads="1"/>
                </p:cNvSpPr>
                <p:nvPr/>
              </p:nvSpPr>
              <p:spPr bwMode="auto">
                <a:xfrm>
                  <a:off x="3264" y="1152"/>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5</a:t>
                  </a:r>
                  <a:endParaRPr kumimoji="1" lang="zh-CN" altLang="en-US" b="0"/>
                </a:p>
              </p:txBody>
            </p:sp>
            <p:sp>
              <p:nvSpPr>
                <p:cNvPr id="189" name="Rectangle 79"/>
                <p:cNvSpPr>
                  <a:spLocks noChangeArrowheads="1"/>
                </p:cNvSpPr>
                <p:nvPr/>
              </p:nvSpPr>
              <p:spPr bwMode="auto">
                <a:xfrm>
                  <a:off x="3456" y="1152"/>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0"/>
                </a:p>
              </p:txBody>
            </p:sp>
            <p:sp>
              <p:nvSpPr>
                <p:cNvPr id="190" name="Line 80"/>
                <p:cNvSpPr>
                  <a:spLocks noChangeShapeType="1"/>
                </p:cNvSpPr>
                <p:nvPr/>
              </p:nvSpPr>
              <p:spPr bwMode="auto">
                <a:xfrm>
                  <a:off x="3600" y="1248"/>
                  <a:ext cx="240"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4" name="Rectangle 81"/>
              <p:cNvSpPr>
                <a:spLocks noChangeArrowheads="1"/>
              </p:cNvSpPr>
              <p:nvPr/>
            </p:nvSpPr>
            <p:spPr bwMode="auto">
              <a:xfrm>
                <a:off x="3600" y="864"/>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2</a:t>
                </a:r>
                <a:endParaRPr kumimoji="1" lang="zh-CN" altLang="en-US" b="0"/>
              </a:p>
            </p:txBody>
          </p:sp>
          <p:sp>
            <p:nvSpPr>
              <p:cNvPr id="135" name="Rectangle 82"/>
              <p:cNvSpPr>
                <a:spLocks noChangeArrowheads="1"/>
              </p:cNvSpPr>
              <p:nvPr/>
            </p:nvSpPr>
            <p:spPr bwMode="auto">
              <a:xfrm>
                <a:off x="3792" y="864"/>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endParaRPr lang="zh-CN" altLang="en-US" sz="2000" b="0"/>
              </a:p>
            </p:txBody>
          </p:sp>
          <p:grpSp>
            <p:nvGrpSpPr>
              <p:cNvPr id="136" name="Group 83"/>
              <p:cNvGrpSpPr>
                <a:grpSpLocks/>
              </p:cNvGrpSpPr>
              <p:nvPr/>
            </p:nvGrpSpPr>
            <p:grpSpPr bwMode="auto">
              <a:xfrm>
                <a:off x="3024" y="1104"/>
                <a:ext cx="384" cy="144"/>
                <a:chOff x="4176" y="1056"/>
                <a:chExt cx="384" cy="144"/>
              </a:xfrm>
            </p:grpSpPr>
            <p:sp>
              <p:nvSpPr>
                <p:cNvPr id="186" name="Rectangle 84"/>
                <p:cNvSpPr>
                  <a:spLocks noChangeArrowheads="1"/>
                </p:cNvSpPr>
                <p:nvPr/>
              </p:nvSpPr>
              <p:spPr bwMode="auto">
                <a:xfrm>
                  <a:off x="4176" y="105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5</a:t>
                  </a:r>
                  <a:endParaRPr kumimoji="1" lang="zh-CN" altLang="en-US" b="0"/>
                </a:p>
              </p:txBody>
            </p:sp>
            <p:sp>
              <p:nvSpPr>
                <p:cNvPr id="187" name="Rectangle 85"/>
                <p:cNvSpPr>
                  <a:spLocks noChangeArrowheads="1"/>
                </p:cNvSpPr>
                <p:nvPr/>
              </p:nvSpPr>
              <p:spPr bwMode="auto">
                <a:xfrm>
                  <a:off x="4368" y="1056"/>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t>^</a:t>
                  </a:r>
                  <a:endParaRPr lang="zh-CN" altLang="en-US" sz="2000" b="0" dirty="0"/>
                </a:p>
              </p:txBody>
            </p:sp>
          </p:grpSp>
          <p:grpSp>
            <p:nvGrpSpPr>
              <p:cNvPr id="137" name="Group 86"/>
              <p:cNvGrpSpPr>
                <a:grpSpLocks/>
              </p:cNvGrpSpPr>
              <p:nvPr/>
            </p:nvGrpSpPr>
            <p:grpSpPr bwMode="auto">
              <a:xfrm>
                <a:off x="3024" y="1488"/>
                <a:ext cx="576" cy="144"/>
                <a:chOff x="3264" y="1152"/>
                <a:chExt cx="576" cy="144"/>
              </a:xfrm>
            </p:grpSpPr>
            <p:sp>
              <p:nvSpPr>
                <p:cNvPr id="183" name="Rectangle 87"/>
                <p:cNvSpPr>
                  <a:spLocks noChangeArrowheads="1"/>
                </p:cNvSpPr>
                <p:nvPr/>
              </p:nvSpPr>
              <p:spPr bwMode="auto">
                <a:xfrm>
                  <a:off x="3264" y="1152"/>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5</a:t>
                  </a:r>
                  <a:endParaRPr kumimoji="1" lang="zh-CN" altLang="en-US" b="0"/>
                </a:p>
              </p:txBody>
            </p:sp>
            <p:sp>
              <p:nvSpPr>
                <p:cNvPr id="184" name="Rectangle 88"/>
                <p:cNvSpPr>
                  <a:spLocks noChangeArrowheads="1"/>
                </p:cNvSpPr>
                <p:nvPr/>
              </p:nvSpPr>
              <p:spPr bwMode="auto">
                <a:xfrm>
                  <a:off x="3456" y="1152"/>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0"/>
                </a:p>
              </p:txBody>
            </p:sp>
            <p:sp>
              <p:nvSpPr>
                <p:cNvPr id="185" name="Line 89"/>
                <p:cNvSpPr>
                  <a:spLocks noChangeShapeType="1"/>
                </p:cNvSpPr>
                <p:nvPr/>
              </p:nvSpPr>
              <p:spPr bwMode="auto">
                <a:xfrm>
                  <a:off x="3600" y="1248"/>
                  <a:ext cx="240"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8" name="Rectangle 90"/>
              <p:cNvSpPr>
                <a:spLocks noChangeArrowheads="1"/>
              </p:cNvSpPr>
              <p:nvPr/>
            </p:nvSpPr>
            <p:spPr bwMode="auto">
              <a:xfrm>
                <a:off x="3600" y="1488"/>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4</a:t>
                </a:r>
                <a:endParaRPr kumimoji="1" lang="zh-CN" altLang="en-US" b="0"/>
              </a:p>
            </p:txBody>
          </p:sp>
          <p:sp>
            <p:nvSpPr>
              <p:cNvPr id="139" name="Rectangle 91"/>
              <p:cNvSpPr>
                <a:spLocks noChangeArrowheads="1"/>
              </p:cNvSpPr>
              <p:nvPr/>
            </p:nvSpPr>
            <p:spPr bwMode="auto">
              <a:xfrm>
                <a:off x="3792" y="1488"/>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endParaRPr lang="zh-CN" altLang="en-US" sz="2000" b="0"/>
              </a:p>
            </p:txBody>
          </p:sp>
          <p:grpSp>
            <p:nvGrpSpPr>
              <p:cNvPr id="140" name="Group 92"/>
              <p:cNvGrpSpPr>
                <a:grpSpLocks/>
              </p:cNvGrpSpPr>
              <p:nvPr/>
            </p:nvGrpSpPr>
            <p:grpSpPr bwMode="auto">
              <a:xfrm>
                <a:off x="2256" y="480"/>
                <a:ext cx="2304" cy="1191"/>
                <a:chOff x="2256" y="480"/>
                <a:chExt cx="2304" cy="1191"/>
              </a:xfrm>
            </p:grpSpPr>
            <p:sp>
              <p:nvSpPr>
                <p:cNvPr id="141" name="Text Box 93"/>
                <p:cNvSpPr txBox="1">
                  <a:spLocks noChangeArrowheads="1"/>
                </p:cNvSpPr>
                <p:nvPr/>
              </p:nvSpPr>
              <p:spPr bwMode="auto">
                <a:xfrm>
                  <a:off x="2256" y="1248"/>
                  <a:ext cx="1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a:t>4</a:t>
                  </a:r>
                  <a:endParaRPr kumimoji="1" lang="zh-CN" altLang="en-US" b="0"/>
                </a:p>
              </p:txBody>
            </p:sp>
            <p:grpSp>
              <p:nvGrpSpPr>
                <p:cNvPr id="142" name="Group 94"/>
                <p:cNvGrpSpPr>
                  <a:grpSpLocks/>
                </p:cNvGrpSpPr>
                <p:nvPr/>
              </p:nvGrpSpPr>
              <p:grpSpPr bwMode="auto">
                <a:xfrm>
                  <a:off x="2256" y="1440"/>
                  <a:ext cx="576" cy="231"/>
                  <a:chOff x="1824" y="1152"/>
                  <a:chExt cx="576" cy="231"/>
                </a:xfrm>
              </p:grpSpPr>
              <p:grpSp>
                <p:nvGrpSpPr>
                  <p:cNvPr id="179" name="Group 95"/>
                  <p:cNvGrpSpPr>
                    <a:grpSpLocks/>
                  </p:cNvGrpSpPr>
                  <p:nvPr/>
                </p:nvGrpSpPr>
                <p:grpSpPr bwMode="auto">
                  <a:xfrm>
                    <a:off x="2016" y="1152"/>
                    <a:ext cx="384" cy="192"/>
                    <a:chOff x="2016" y="1152"/>
                    <a:chExt cx="384" cy="192"/>
                  </a:xfrm>
                </p:grpSpPr>
                <p:sp>
                  <p:nvSpPr>
                    <p:cNvPr id="181" name="Rectangle 96"/>
                    <p:cNvSpPr>
                      <a:spLocks noChangeArrowheads="1"/>
                    </p:cNvSpPr>
                    <p:nvPr/>
                  </p:nvSpPr>
                  <p:spPr bwMode="auto">
                    <a:xfrm>
                      <a:off x="2016"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6</a:t>
                      </a:r>
                      <a:endParaRPr kumimoji="1" lang="zh-CN" altLang="en-US" b="0"/>
                    </a:p>
                  </p:txBody>
                </p:sp>
                <p:sp>
                  <p:nvSpPr>
                    <p:cNvPr id="182" name="Rectangle 97"/>
                    <p:cNvSpPr>
                      <a:spLocks noChangeArrowheads="1"/>
                    </p:cNvSpPr>
                    <p:nvPr/>
                  </p:nvSpPr>
                  <p:spPr bwMode="auto">
                    <a:xfrm>
                      <a:off x="2208"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0"/>
                    </a:p>
                  </p:txBody>
                </p:sp>
              </p:grpSp>
              <p:sp>
                <p:nvSpPr>
                  <p:cNvPr id="180" name="Text Box 98"/>
                  <p:cNvSpPr txBox="1">
                    <a:spLocks noChangeArrowheads="1"/>
                  </p:cNvSpPr>
                  <p:nvPr/>
                </p:nvSpPr>
                <p:spPr bwMode="auto">
                  <a:xfrm>
                    <a:off x="1824" y="1152"/>
                    <a:ext cx="1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a:t>5</a:t>
                    </a:r>
                    <a:endParaRPr kumimoji="1" lang="zh-CN" altLang="en-US" b="0"/>
                  </a:p>
                </p:txBody>
              </p:sp>
            </p:grpSp>
            <p:grpSp>
              <p:nvGrpSpPr>
                <p:cNvPr id="143" name="Group 99"/>
                <p:cNvGrpSpPr>
                  <a:grpSpLocks/>
                </p:cNvGrpSpPr>
                <p:nvPr/>
              </p:nvGrpSpPr>
              <p:grpSpPr bwMode="auto">
                <a:xfrm>
                  <a:off x="2256" y="480"/>
                  <a:ext cx="576" cy="231"/>
                  <a:chOff x="1824" y="1152"/>
                  <a:chExt cx="576" cy="231"/>
                </a:xfrm>
              </p:grpSpPr>
              <p:grpSp>
                <p:nvGrpSpPr>
                  <p:cNvPr id="175" name="Group 100"/>
                  <p:cNvGrpSpPr>
                    <a:grpSpLocks/>
                  </p:cNvGrpSpPr>
                  <p:nvPr/>
                </p:nvGrpSpPr>
                <p:grpSpPr bwMode="auto">
                  <a:xfrm>
                    <a:off x="2016" y="1152"/>
                    <a:ext cx="384" cy="192"/>
                    <a:chOff x="2016" y="1152"/>
                    <a:chExt cx="384" cy="192"/>
                  </a:xfrm>
                </p:grpSpPr>
                <p:sp>
                  <p:nvSpPr>
                    <p:cNvPr id="177" name="Rectangle 101"/>
                    <p:cNvSpPr>
                      <a:spLocks noChangeArrowheads="1"/>
                    </p:cNvSpPr>
                    <p:nvPr/>
                  </p:nvSpPr>
                  <p:spPr bwMode="auto">
                    <a:xfrm>
                      <a:off x="2016"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1</a:t>
                      </a:r>
                      <a:endParaRPr kumimoji="1" lang="zh-CN" altLang="en-US" b="0"/>
                    </a:p>
                  </p:txBody>
                </p:sp>
                <p:sp>
                  <p:nvSpPr>
                    <p:cNvPr id="178" name="Rectangle 102"/>
                    <p:cNvSpPr>
                      <a:spLocks noChangeArrowheads="1"/>
                    </p:cNvSpPr>
                    <p:nvPr/>
                  </p:nvSpPr>
                  <p:spPr bwMode="auto">
                    <a:xfrm>
                      <a:off x="2208"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0"/>
                    </a:p>
                  </p:txBody>
                </p:sp>
              </p:grpSp>
              <p:sp>
                <p:nvSpPr>
                  <p:cNvPr id="176" name="Text Box 103"/>
                  <p:cNvSpPr txBox="1">
                    <a:spLocks noChangeArrowheads="1"/>
                  </p:cNvSpPr>
                  <p:nvPr/>
                </p:nvSpPr>
                <p:spPr bwMode="auto">
                  <a:xfrm>
                    <a:off x="1824" y="1152"/>
                    <a:ext cx="1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a:t>0</a:t>
                    </a:r>
                    <a:endParaRPr kumimoji="1" lang="zh-CN" altLang="en-US" b="0"/>
                  </a:p>
                </p:txBody>
              </p:sp>
            </p:grpSp>
            <p:grpSp>
              <p:nvGrpSpPr>
                <p:cNvPr id="144" name="Group 104"/>
                <p:cNvGrpSpPr>
                  <a:grpSpLocks/>
                </p:cNvGrpSpPr>
                <p:nvPr/>
              </p:nvGrpSpPr>
              <p:grpSpPr bwMode="auto">
                <a:xfrm>
                  <a:off x="2256" y="672"/>
                  <a:ext cx="576" cy="231"/>
                  <a:chOff x="1824" y="1152"/>
                  <a:chExt cx="576" cy="231"/>
                </a:xfrm>
              </p:grpSpPr>
              <p:grpSp>
                <p:nvGrpSpPr>
                  <p:cNvPr id="171" name="Group 105"/>
                  <p:cNvGrpSpPr>
                    <a:grpSpLocks/>
                  </p:cNvGrpSpPr>
                  <p:nvPr/>
                </p:nvGrpSpPr>
                <p:grpSpPr bwMode="auto">
                  <a:xfrm>
                    <a:off x="2016" y="1152"/>
                    <a:ext cx="384" cy="192"/>
                    <a:chOff x="2016" y="1152"/>
                    <a:chExt cx="384" cy="192"/>
                  </a:xfrm>
                </p:grpSpPr>
                <p:sp>
                  <p:nvSpPr>
                    <p:cNvPr id="173" name="Rectangle 106"/>
                    <p:cNvSpPr>
                      <a:spLocks noChangeArrowheads="1"/>
                    </p:cNvSpPr>
                    <p:nvPr/>
                  </p:nvSpPr>
                  <p:spPr bwMode="auto">
                    <a:xfrm>
                      <a:off x="2016"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2</a:t>
                      </a:r>
                      <a:endParaRPr kumimoji="1" lang="zh-CN" altLang="en-US" b="0"/>
                    </a:p>
                  </p:txBody>
                </p:sp>
                <p:sp>
                  <p:nvSpPr>
                    <p:cNvPr id="174" name="Rectangle 107"/>
                    <p:cNvSpPr>
                      <a:spLocks noChangeArrowheads="1"/>
                    </p:cNvSpPr>
                    <p:nvPr/>
                  </p:nvSpPr>
                  <p:spPr bwMode="auto">
                    <a:xfrm>
                      <a:off x="2208"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endParaRPr lang="zh-CN" altLang="en-US" sz="2000" b="0"/>
                    </a:p>
                  </p:txBody>
                </p:sp>
              </p:grpSp>
              <p:sp>
                <p:nvSpPr>
                  <p:cNvPr id="172" name="Text Box 108"/>
                  <p:cNvSpPr txBox="1">
                    <a:spLocks noChangeArrowheads="1"/>
                  </p:cNvSpPr>
                  <p:nvPr/>
                </p:nvSpPr>
                <p:spPr bwMode="auto">
                  <a:xfrm>
                    <a:off x="1824" y="1152"/>
                    <a:ext cx="1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a:t>1</a:t>
                    </a:r>
                    <a:endParaRPr kumimoji="1" lang="zh-CN" altLang="en-US" b="0"/>
                  </a:p>
                </p:txBody>
              </p:sp>
            </p:grpSp>
            <p:grpSp>
              <p:nvGrpSpPr>
                <p:cNvPr id="145" name="Group 109"/>
                <p:cNvGrpSpPr>
                  <a:grpSpLocks/>
                </p:cNvGrpSpPr>
                <p:nvPr/>
              </p:nvGrpSpPr>
              <p:grpSpPr bwMode="auto">
                <a:xfrm>
                  <a:off x="2256" y="864"/>
                  <a:ext cx="576" cy="231"/>
                  <a:chOff x="1824" y="1152"/>
                  <a:chExt cx="576" cy="231"/>
                </a:xfrm>
              </p:grpSpPr>
              <p:grpSp>
                <p:nvGrpSpPr>
                  <p:cNvPr id="167" name="Group 110"/>
                  <p:cNvGrpSpPr>
                    <a:grpSpLocks/>
                  </p:cNvGrpSpPr>
                  <p:nvPr/>
                </p:nvGrpSpPr>
                <p:grpSpPr bwMode="auto">
                  <a:xfrm>
                    <a:off x="2016" y="1152"/>
                    <a:ext cx="384" cy="192"/>
                    <a:chOff x="2016" y="1152"/>
                    <a:chExt cx="384" cy="192"/>
                  </a:xfrm>
                </p:grpSpPr>
                <p:sp>
                  <p:nvSpPr>
                    <p:cNvPr id="169" name="Rectangle 111"/>
                    <p:cNvSpPr>
                      <a:spLocks noChangeArrowheads="1"/>
                    </p:cNvSpPr>
                    <p:nvPr/>
                  </p:nvSpPr>
                  <p:spPr bwMode="auto">
                    <a:xfrm>
                      <a:off x="2016"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3</a:t>
                      </a:r>
                      <a:endParaRPr kumimoji="1" lang="zh-CN" altLang="en-US" b="0"/>
                    </a:p>
                  </p:txBody>
                </p:sp>
                <p:sp>
                  <p:nvSpPr>
                    <p:cNvPr id="170" name="Rectangle 112"/>
                    <p:cNvSpPr>
                      <a:spLocks noChangeArrowheads="1"/>
                    </p:cNvSpPr>
                    <p:nvPr/>
                  </p:nvSpPr>
                  <p:spPr bwMode="auto">
                    <a:xfrm>
                      <a:off x="2208"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0"/>
                    </a:p>
                  </p:txBody>
                </p:sp>
              </p:grpSp>
              <p:sp>
                <p:nvSpPr>
                  <p:cNvPr id="168" name="Text Box 113"/>
                  <p:cNvSpPr txBox="1">
                    <a:spLocks noChangeArrowheads="1"/>
                  </p:cNvSpPr>
                  <p:nvPr/>
                </p:nvSpPr>
                <p:spPr bwMode="auto">
                  <a:xfrm>
                    <a:off x="1824" y="1152"/>
                    <a:ext cx="1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a:t>2</a:t>
                    </a:r>
                    <a:endParaRPr kumimoji="1" lang="zh-CN" altLang="en-US" b="0"/>
                  </a:p>
                </p:txBody>
              </p:sp>
            </p:grpSp>
            <p:grpSp>
              <p:nvGrpSpPr>
                <p:cNvPr id="146" name="Group 114"/>
                <p:cNvGrpSpPr>
                  <a:grpSpLocks/>
                </p:cNvGrpSpPr>
                <p:nvPr/>
              </p:nvGrpSpPr>
              <p:grpSpPr bwMode="auto">
                <a:xfrm>
                  <a:off x="2256" y="1056"/>
                  <a:ext cx="576" cy="231"/>
                  <a:chOff x="1824" y="1152"/>
                  <a:chExt cx="576" cy="231"/>
                </a:xfrm>
              </p:grpSpPr>
              <p:grpSp>
                <p:nvGrpSpPr>
                  <p:cNvPr id="163" name="Group 115"/>
                  <p:cNvGrpSpPr>
                    <a:grpSpLocks/>
                  </p:cNvGrpSpPr>
                  <p:nvPr/>
                </p:nvGrpSpPr>
                <p:grpSpPr bwMode="auto">
                  <a:xfrm>
                    <a:off x="2016" y="1152"/>
                    <a:ext cx="384" cy="192"/>
                    <a:chOff x="2016" y="1152"/>
                    <a:chExt cx="384" cy="192"/>
                  </a:xfrm>
                </p:grpSpPr>
                <p:sp>
                  <p:nvSpPr>
                    <p:cNvPr id="165" name="Rectangle 116"/>
                    <p:cNvSpPr>
                      <a:spLocks noChangeArrowheads="1"/>
                    </p:cNvSpPr>
                    <p:nvPr/>
                  </p:nvSpPr>
                  <p:spPr bwMode="auto">
                    <a:xfrm>
                      <a:off x="2016"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4</a:t>
                      </a:r>
                      <a:endParaRPr kumimoji="1" lang="zh-CN" altLang="en-US" b="0"/>
                    </a:p>
                  </p:txBody>
                </p:sp>
                <p:sp>
                  <p:nvSpPr>
                    <p:cNvPr id="166" name="Rectangle 117"/>
                    <p:cNvSpPr>
                      <a:spLocks noChangeArrowheads="1"/>
                    </p:cNvSpPr>
                    <p:nvPr/>
                  </p:nvSpPr>
                  <p:spPr bwMode="auto">
                    <a:xfrm>
                      <a:off x="2208" y="1152"/>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0"/>
                    </a:p>
                  </p:txBody>
                </p:sp>
              </p:grpSp>
              <p:sp>
                <p:nvSpPr>
                  <p:cNvPr id="164" name="Text Box 118"/>
                  <p:cNvSpPr txBox="1">
                    <a:spLocks noChangeArrowheads="1"/>
                  </p:cNvSpPr>
                  <p:nvPr/>
                </p:nvSpPr>
                <p:spPr bwMode="auto">
                  <a:xfrm>
                    <a:off x="1824" y="1152"/>
                    <a:ext cx="1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sz="1800"/>
                      <a:t>3</a:t>
                    </a:r>
                    <a:endParaRPr kumimoji="1" lang="zh-CN" altLang="en-US" b="0"/>
                  </a:p>
                </p:txBody>
              </p:sp>
            </p:grpSp>
            <p:sp>
              <p:nvSpPr>
                <p:cNvPr id="147" name="Rectangle 119"/>
                <p:cNvSpPr>
                  <a:spLocks noChangeArrowheads="1"/>
                </p:cNvSpPr>
                <p:nvPr/>
              </p:nvSpPr>
              <p:spPr bwMode="auto">
                <a:xfrm>
                  <a:off x="2448" y="1248"/>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5</a:t>
                  </a:r>
                  <a:endParaRPr kumimoji="1" lang="zh-CN" altLang="en-US" b="0"/>
                </a:p>
              </p:txBody>
            </p:sp>
            <p:sp>
              <p:nvSpPr>
                <p:cNvPr id="148" name="Rectangle 120"/>
                <p:cNvSpPr>
                  <a:spLocks noChangeArrowheads="1"/>
                </p:cNvSpPr>
                <p:nvPr/>
              </p:nvSpPr>
              <p:spPr bwMode="auto">
                <a:xfrm>
                  <a:off x="2640" y="1248"/>
                  <a:ext cx="192"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endParaRPr lang="zh-CN" altLang="en-US" sz="2000" b="0"/>
                </a:p>
              </p:txBody>
            </p:sp>
            <p:grpSp>
              <p:nvGrpSpPr>
                <p:cNvPr id="149" name="Group 121"/>
                <p:cNvGrpSpPr>
                  <a:grpSpLocks/>
                </p:cNvGrpSpPr>
                <p:nvPr/>
              </p:nvGrpSpPr>
              <p:grpSpPr bwMode="auto">
                <a:xfrm>
                  <a:off x="3024" y="480"/>
                  <a:ext cx="1536" cy="144"/>
                  <a:chOff x="3360" y="1248"/>
                  <a:chExt cx="1536" cy="144"/>
                </a:xfrm>
              </p:grpSpPr>
              <p:sp>
                <p:nvSpPr>
                  <p:cNvPr id="154" name="Rectangle 122"/>
                  <p:cNvSpPr>
                    <a:spLocks noChangeArrowheads="1"/>
                  </p:cNvSpPr>
                  <p:nvPr/>
                </p:nvSpPr>
                <p:spPr bwMode="auto">
                  <a:xfrm>
                    <a:off x="3936" y="1248"/>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3</a:t>
                    </a:r>
                    <a:endParaRPr kumimoji="1" lang="zh-CN" altLang="en-US" b="0"/>
                  </a:p>
                </p:txBody>
              </p:sp>
              <p:sp>
                <p:nvSpPr>
                  <p:cNvPr id="155" name="Rectangle 123"/>
                  <p:cNvSpPr>
                    <a:spLocks noChangeArrowheads="1"/>
                  </p:cNvSpPr>
                  <p:nvPr/>
                </p:nvSpPr>
                <p:spPr bwMode="auto">
                  <a:xfrm>
                    <a:off x="4128" y="1248"/>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0"/>
                  </a:p>
                </p:txBody>
              </p:sp>
              <p:sp>
                <p:nvSpPr>
                  <p:cNvPr id="156" name="Line 124"/>
                  <p:cNvSpPr>
                    <a:spLocks noChangeShapeType="1"/>
                  </p:cNvSpPr>
                  <p:nvPr/>
                </p:nvSpPr>
                <p:spPr bwMode="auto">
                  <a:xfrm>
                    <a:off x="4272" y="1344"/>
                    <a:ext cx="240"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7" name="Group 125"/>
                  <p:cNvGrpSpPr>
                    <a:grpSpLocks/>
                  </p:cNvGrpSpPr>
                  <p:nvPr/>
                </p:nvGrpSpPr>
                <p:grpSpPr bwMode="auto">
                  <a:xfrm>
                    <a:off x="3360" y="1248"/>
                    <a:ext cx="576" cy="144"/>
                    <a:chOff x="3264" y="1152"/>
                    <a:chExt cx="576" cy="144"/>
                  </a:xfrm>
                </p:grpSpPr>
                <p:sp>
                  <p:nvSpPr>
                    <p:cNvPr id="160" name="Rectangle 126"/>
                    <p:cNvSpPr>
                      <a:spLocks noChangeArrowheads="1"/>
                    </p:cNvSpPr>
                    <p:nvPr/>
                  </p:nvSpPr>
                  <p:spPr bwMode="auto">
                    <a:xfrm>
                      <a:off x="3264" y="1152"/>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4</a:t>
                      </a:r>
                      <a:endParaRPr kumimoji="1" lang="zh-CN" altLang="en-US" b="0"/>
                    </a:p>
                  </p:txBody>
                </p:sp>
                <p:sp>
                  <p:nvSpPr>
                    <p:cNvPr id="161" name="Rectangle 127"/>
                    <p:cNvSpPr>
                      <a:spLocks noChangeArrowheads="1"/>
                    </p:cNvSpPr>
                    <p:nvPr/>
                  </p:nvSpPr>
                  <p:spPr bwMode="auto">
                    <a:xfrm>
                      <a:off x="3456" y="1152"/>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b="0"/>
                    </a:p>
                  </p:txBody>
                </p:sp>
                <p:sp>
                  <p:nvSpPr>
                    <p:cNvPr id="162" name="Line 128"/>
                    <p:cNvSpPr>
                      <a:spLocks noChangeShapeType="1"/>
                    </p:cNvSpPr>
                    <p:nvPr/>
                  </p:nvSpPr>
                  <p:spPr bwMode="auto">
                    <a:xfrm>
                      <a:off x="3600" y="1248"/>
                      <a:ext cx="240"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8" name="Rectangle 129"/>
                  <p:cNvSpPr>
                    <a:spLocks noChangeArrowheads="1"/>
                  </p:cNvSpPr>
                  <p:nvPr/>
                </p:nvSpPr>
                <p:spPr bwMode="auto">
                  <a:xfrm>
                    <a:off x="4512" y="1248"/>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kumimoji="1" lang="zh-CN" altLang="en-US" sz="1800"/>
                      <a:t>2</a:t>
                    </a:r>
                    <a:endParaRPr kumimoji="1" lang="zh-CN" altLang="en-US" b="0"/>
                  </a:p>
                </p:txBody>
              </p:sp>
              <p:sp>
                <p:nvSpPr>
                  <p:cNvPr id="159" name="Rectangle 130"/>
                  <p:cNvSpPr>
                    <a:spLocks noChangeArrowheads="1"/>
                  </p:cNvSpPr>
                  <p:nvPr/>
                </p:nvSpPr>
                <p:spPr bwMode="auto">
                  <a:xfrm>
                    <a:off x="4704" y="1248"/>
                    <a:ext cx="192"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t>^</a:t>
                    </a:r>
                    <a:endParaRPr lang="zh-CN" altLang="en-US" sz="2000" b="0"/>
                  </a:p>
                </p:txBody>
              </p:sp>
            </p:grpSp>
            <p:sp>
              <p:nvSpPr>
                <p:cNvPr id="150" name="Line 131"/>
                <p:cNvSpPr>
                  <a:spLocks noChangeShapeType="1"/>
                </p:cNvSpPr>
                <p:nvPr/>
              </p:nvSpPr>
              <p:spPr bwMode="auto">
                <a:xfrm>
                  <a:off x="2784" y="576"/>
                  <a:ext cx="240"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132"/>
                <p:cNvSpPr>
                  <a:spLocks noChangeShapeType="1"/>
                </p:cNvSpPr>
                <p:nvPr/>
              </p:nvSpPr>
              <p:spPr bwMode="auto">
                <a:xfrm>
                  <a:off x="2784" y="960"/>
                  <a:ext cx="240"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Line 133"/>
                <p:cNvSpPr>
                  <a:spLocks noChangeShapeType="1"/>
                </p:cNvSpPr>
                <p:nvPr/>
              </p:nvSpPr>
              <p:spPr bwMode="auto">
                <a:xfrm>
                  <a:off x="2784" y="1152"/>
                  <a:ext cx="240"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 name="Line 134"/>
                <p:cNvSpPr>
                  <a:spLocks noChangeShapeType="1"/>
                </p:cNvSpPr>
                <p:nvPr/>
              </p:nvSpPr>
              <p:spPr bwMode="auto">
                <a:xfrm>
                  <a:off x="2784" y="1536"/>
                  <a:ext cx="240"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32" name="Text Box 135"/>
            <p:cNvSpPr txBox="1">
              <a:spLocks noChangeArrowheads="1"/>
            </p:cNvSpPr>
            <p:nvPr/>
          </p:nvSpPr>
          <p:spPr bwMode="auto">
            <a:xfrm>
              <a:off x="1968" y="129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dirty="0" err="1"/>
                <a:t>adj</a:t>
              </a:r>
              <a:endParaRPr kumimoji="1" lang="en-US" altLang="zh-CN" b="0" dirty="0"/>
            </a:p>
          </p:txBody>
        </p:sp>
      </p:grpSp>
      <p:grpSp>
        <p:nvGrpSpPr>
          <p:cNvPr id="191" name="Group 99"/>
          <p:cNvGrpSpPr>
            <a:grpSpLocks/>
          </p:cNvGrpSpPr>
          <p:nvPr/>
        </p:nvGrpSpPr>
        <p:grpSpPr bwMode="auto">
          <a:xfrm>
            <a:off x="3284956" y="1134564"/>
            <a:ext cx="966787" cy="1457424"/>
            <a:chOff x="384" y="1296"/>
            <a:chExt cx="819" cy="1221"/>
          </a:xfrm>
        </p:grpSpPr>
        <p:sp>
          <p:nvSpPr>
            <p:cNvPr id="192" name="Oval 4"/>
            <p:cNvSpPr>
              <a:spLocks noChangeArrowheads="1"/>
            </p:cNvSpPr>
            <p:nvPr/>
          </p:nvSpPr>
          <p:spPr bwMode="auto">
            <a:xfrm>
              <a:off x="384" y="1296"/>
              <a:ext cx="211" cy="211"/>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0"/>
                <a:t>1</a:t>
              </a:r>
            </a:p>
          </p:txBody>
        </p:sp>
        <p:sp>
          <p:nvSpPr>
            <p:cNvPr id="193" name="Oval 5"/>
            <p:cNvSpPr>
              <a:spLocks noChangeArrowheads="1"/>
            </p:cNvSpPr>
            <p:nvPr/>
          </p:nvSpPr>
          <p:spPr bwMode="auto">
            <a:xfrm>
              <a:off x="992" y="1296"/>
              <a:ext cx="211" cy="211"/>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0" dirty="0"/>
                <a:t>2</a:t>
              </a:r>
            </a:p>
          </p:txBody>
        </p:sp>
        <p:sp>
          <p:nvSpPr>
            <p:cNvPr id="194" name="Oval 6"/>
            <p:cNvSpPr>
              <a:spLocks noChangeArrowheads="1"/>
            </p:cNvSpPr>
            <p:nvPr/>
          </p:nvSpPr>
          <p:spPr bwMode="auto">
            <a:xfrm>
              <a:off x="992" y="1770"/>
              <a:ext cx="211" cy="211"/>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0" dirty="0"/>
                <a:t>3</a:t>
              </a:r>
            </a:p>
          </p:txBody>
        </p:sp>
        <p:sp>
          <p:nvSpPr>
            <p:cNvPr id="195" name="Oval 7"/>
            <p:cNvSpPr>
              <a:spLocks noChangeArrowheads="1"/>
            </p:cNvSpPr>
            <p:nvPr/>
          </p:nvSpPr>
          <p:spPr bwMode="auto">
            <a:xfrm>
              <a:off x="384" y="1770"/>
              <a:ext cx="211" cy="211"/>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0"/>
                <a:t>4</a:t>
              </a:r>
            </a:p>
          </p:txBody>
        </p:sp>
        <p:sp>
          <p:nvSpPr>
            <p:cNvPr id="196" name="Oval 8"/>
            <p:cNvSpPr>
              <a:spLocks noChangeArrowheads="1"/>
            </p:cNvSpPr>
            <p:nvPr/>
          </p:nvSpPr>
          <p:spPr bwMode="auto">
            <a:xfrm>
              <a:off x="992" y="2306"/>
              <a:ext cx="211" cy="211"/>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0" dirty="0"/>
                <a:t>5</a:t>
              </a:r>
            </a:p>
          </p:txBody>
        </p:sp>
        <p:sp>
          <p:nvSpPr>
            <p:cNvPr id="197" name="Oval 9"/>
            <p:cNvSpPr>
              <a:spLocks noChangeArrowheads="1"/>
            </p:cNvSpPr>
            <p:nvPr/>
          </p:nvSpPr>
          <p:spPr bwMode="auto">
            <a:xfrm>
              <a:off x="384" y="2306"/>
              <a:ext cx="211" cy="211"/>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0"/>
                <a:t>6</a:t>
              </a:r>
            </a:p>
          </p:txBody>
        </p:sp>
        <p:sp>
          <p:nvSpPr>
            <p:cNvPr id="198" name="Line 12"/>
            <p:cNvSpPr>
              <a:spLocks noChangeShapeType="1"/>
            </p:cNvSpPr>
            <p:nvPr/>
          </p:nvSpPr>
          <p:spPr bwMode="auto">
            <a:xfrm>
              <a:off x="480" y="1488"/>
              <a:ext cx="0" cy="28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9" name="Line 13"/>
            <p:cNvSpPr>
              <a:spLocks noChangeShapeType="1"/>
            </p:cNvSpPr>
            <p:nvPr/>
          </p:nvSpPr>
          <p:spPr bwMode="auto">
            <a:xfrm>
              <a:off x="624" y="2400"/>
              <a:ext cx="384"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0" name="Line 14"/>
            <p:cNvSpPr>
              <a:spLocks noChangeShapeType="1"/>
            </p:cNvSpPr>
            <p:nvPr/>
          </p:nvSpPr>
          <p:spPr bwMode="auto">
            <a:xfrm flipV="1">
              <a:off x="480" y="1968"/>
              <a:ext cx="0" cy="344"/>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1" name="Line 15"/>
            <p:cNvSpPr>
              <a:spLocks noChangeShapeType="1"/>
            </p:cNvSpPr>
            <p:nvPr/>
          </p:nvSpPr>
          <p:spPr bwMode="auto">
            <a:xfrm>
              <a:off x="1104" y="1968"/>
              <a:ext cx="0" cy="336"/>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2" name="Line 16"/>
            <p:cNvSpPr>
              <a:spLocks noChangeShapeType="1"/>
            </p:cNvSpPr>
            <p:nvPr/>
          </p:nvSpPr>
          <p:spPr bwMode="auto">
            <a:xfrm flipV="1">
              <a:off x="1104" y="1488"/>
              <a:ext cx="0" cy="28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3" name="Line 17"/>
            <p:cNvSpPr>
              <a:spLocks noChangeShapeType="1"/>
            </p:cNvSpPr>
            <p:nvPr/>
          </p:nvSpPr>
          <p:spPr bwMode="auto">
            <a:xfrm>
              <a:off x="576" y="1440"/>
              <a:ext cx="444" cy="344"/>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4" name="Line 18"/>
            <p:cNvSpPr>
              <a:spLocks noChangeShapeType="1"/>
            </p:cNvSpPr>
            <p:nvPr/>
          </p:nvSpPr>
          <p:spPr bwMode="auto">
            <a:xfrm>
              <a:off x="576" y="1920"/>
              <a:ext cx="478" cy="38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5" name="Line 98"/>
            <p:cNvSpPr>
              <a:spLocks noChangeShapeType="1"/>
            </p:cNvSpPr>
            <p:nvPr/>
          </p:nvSpPr>
          <p:spPr bwMode="auto">
            <a:xfrm>
              <a:off x="576" y="1392"/>
              <a:ext cx="432" cy="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67080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1000"/>
                                        <p:tgtEl>
                                          <p:spTgt spid="4"/>
                                        </p:tgtEl>
                                      </p:cBhvr>
                                    </p:animEffect>
                                    <p:anim calcmode="lin" valueType="num">
                                      <p:cBhvr>
                                        <p:cTn id="92" dur="1000" fill="hold"/>
                                        <p:tgtEl>
                                          <p:spTgt spid="4"/>
                                        </p:tgtEl>
                                        <p:attrNameLst>
                                          <p:attrName>ppt_x</p:attrName>
                                        </p:attrNameLst>
                                      </p:cBhvr>
                                      <p:tavLst>
                                        <p:tav tm="0">
                                          <p:val>
                                            <p:strVal val="#ppt_x"/>
                                          </p:val>
                                        </p:tav>
                                        <p:tav tm="100000">
                                          <p:val>
                                            <p:strVal val="#ppt_x"/>
                                          </p:val>
                                        </p:tav>
                                      </p:tavLst>
                                    </p:anim>
                                    <p:anim calcmode="lin" valueType="num">
                                      <p:cBhvr>
                                        <p:cTn id="9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4">
                                            <p:txEl>
                                              <p:pRg st="0" end="0"/>
                                            </p:txEl>
                                          </p:spTgt>
                                        </p:tgtEl>
                                        <p:attrNameLst>
                                          <p:attrName>style.visibility</p:attrName>
                                        </p:attrNameLst>
                                      </p:cBhvr>
                                      <p:to>
                                        <p:strVal val="visible"/>
                                      </p:to>
                                    </p:set>
                                    <p:anim calcmode="lin" valueType="num">
                                      <p:cBhvr additive="base">
                                        <p:cTn id="9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4">
                                            <p:txEl>
                                              <p:pRg st="1" end="1"/>
                                            </p:txEl>
                                          </p:spTgt>
                                        </p:tgtEl>
                                        <p:attrNameLst>
                                          <p:attrName>style.visibility</p:attrName>
                                        </p:attrNameLst>
                                      </p:cBhvr>
                                      <p:to>
                                        <p:strVal val="visible"/>
                                      </p:to>
                                    </p:set>
                                    <p:anim calcmode="lin" valueType="num">
                                      <p:cBhvr additive="base">
                                        <p:cTn id="10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4">
                                            <p:txEl>
                                              <p:pRg st="2" end="2"/>
                                            </p:txEl>
                                          </p:spTgt>
                                        </p:tgtEl>
                                        <p:attrNameLst>
                                          <p:attrName>style.visibility</p:attrName>
                                        </p:attrNameLst>
                                      </p:cBhvr>
                                      <p:to>
                                        <p:strVal val="visible"/>
                                      </p:to>
                                    </p:set>
                                    <p:anim calcmode="lin" valueType="num">
                                      <p:cBhvr additive="base">
                                        <p:cTn id="11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4">
                                            <p:txEl>
                                              <p:pRg st="3" end="3"/>
                                            </p:txEl>
                                          </p:spTgt>
                                        </p:tgtEl>
                                        <p:attrNameLst>
                                          <p:attrName>style.visibility</p:attrName>
                                        </p:attrNameLst>
                                      </p:cBhvr>
                                      <p:to>
                                        <p:strVal val="visible"/>
                                      </p:to>
                                    </p:set>
                                    <p:anim calcmode="lin" valueType="num">
                                      <p:cBhvr additive="base">
                                        <p:cTn id="11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18" presetID="2" presetClass="entr" presetSubtype="4" fill="hold" nodeType="withEffect">
                                  <p:stCondLst>
                                    <p:cond delay="0"/>
                                  </p:stCondLst>
                                  <p:childTnLst>
                                    <p:set>
                                      <p:cBhvr>
                                        <p:cTn id="119" dur="1" fill="hold">
                                          <p:stCondLst>
                                            <p:cond delay="0"/>
                                          </p:stCondLst>
                                        </p:cTn>
                                        <p:tgtEl>
                                          <p:spTgt spid="4">
                                            <p:txEl>
                                              <p:pRg st="4" end="4"/>
                                            </p:txEl>
                                          </p:spTgt>
                                        </p:tgtEl>
                                        <p:attrNameLst>
                                          <p:attrName>style.visibility</p:attrName>
                                        </p:attrNameLst>
                                      </p:cBhvr>
                                      <p:to>
                                        <p:strVal val="visible"/>
                                      </p:to>
                                    </p:set>
                                    <p:anim calcmode="lin" valueType="num">
                                      <p:cBhvr additive="base">
                                        <p:cTn id="12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4">
                                            <p:txEl>
                                              <p:pRg st="5" end="5"/>
                                            </p:txEl>
                                          </p:spTgt>
                                        </p:tgtEl>
                                        <p:attrNameLst>
                                          <p:attrName>style.visibility</p:attrName>
                                        </p:attrNameLst>
                                      </p:cBhvr>
                                      <p:to>
                                        <p:strVal val="visible"/>
                                      </p:to>
                                    </p:set>
                                    <p:anim calcmode="lin" valueType="num">
                                      <p:cBhvr additive="base">
                                        <p:cTn id="124"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4">
                                            <p:txEl>
                                              <p:pRg st="5" end="5"/>
                                            </p:txEl>
                                          </p:spTgt>
                                        </p:tgtEl>
                                        <p:attrNameLst>
                                          <p:attrName>ppt_y</p:attrName>
                                        </p:attrNameLst>
                                      </p:cBhvr>
                                      <p:tavLst>
                                        <p:tav tm="0">
                                          <p:val>
                                            <p:strVal val="1+#ppt_h/2"/>
                                          </p:val>
                                        </p:tav>
                                        <p:tav tm="100000">
                                          <p:val>
                                            <p:strVal val="#ppt_y"/>
                                          </p:val>
                                        </p:tav>
                                      </p:tavLst>
                                    </p:anim>
                                  </p:childTnLst>
                                </p:cTn>
                              </p:par>
                              <p:par>
                                <p:cTn id="126" presetID="2" presetClass="entr" presetSubtype="4" fill="hold" nodeType="withEffect">
                                  <p:stCondLst>
                                    <p:cond delay="0"/>
                                  </p:stCondLst>
                                  <p:childTnLst>
                                    <p:set>
                                      <p:cBhvr>
                                        <p:cTn id="127" dur="1" fill="hold">
                                          <p:stCondLst>
                                            <p:cond delay="0"/>
                                          </p:stCondLst>
                                        </p:cTn>
                                        <p:tgtEl>
                                          <p:spTgt spid="4">
                                            <p:txEl>
                                              <p:pRg st="6" end="6"/>
                                            </p:txEl>
                                          </p:spTgt>
                                        </p:tgtEl>
                                        <p:attrNameLst>
                                          <p:attrName>style.visibility</p:attrName>
                                        </p:attrNameLst>
                                      </p:cBhvr>
                                      <p:to>
                                        <p:strVal val="visible"/>
                                      </p:to>
                                    </p:set>
                                    <p:anim calcmode="lin" valueType="num">
                                      <p:cBhvr additive="base">
                                        <p:cTn id="12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4">
                                            <p:txEl>
                                              <p:pRg st="7" end="7"/>
                                            </p:txEl>
                                          </p:spTgt>
                                        </p:tgtEl>
                                        <p:attrNameLst>
                                          <p:attrName>style.visibility</p:attrName>
                                        </p:attrNameLst>
                                      </p:cBhvr>
                                      <p:to>
                                        <p:strVal val="visible"/>
                                      </p:to>
                                    </p:set>
                                    <p:anim calcmode="lin" valueType="num">
                                      <p:cBhvr additive="base">
                                        <p:cTn id="13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4">
                                            <p:txEl>
                                              <p:pRg st="7" end="7"/>
                                            </p:txEl>
                                          </p:spTgt>
                                        </p:tgtEl>
                                        <p:attrNameLst>
                                          <p:attrName>ppt_y</p:attrName>
                                        </p:attrNameLst>
                                      </p:cBhvr>
                                      <p:tavLst>
                                        <p:tav tm="0">
                                          <p:val>
                                            <p:strVal val="1+#ppt_h/2"/>
                                          </p:val>
                                        </p:tav>
                                        <p:tav tm="100000">
                                          <p:val>
                                            <p:strVal val="#ppt_y"/>
                                          </p:val>
                                        </p:tav>
                                      </p:tavLst>
                                    </p:anim>
                                  </p:childTnLst>
                                </p:cTn>
                              </p:par>
                              <p:par>
                                <p:cTn id="136" presetID="2" presetClass="entr" presetSubtype="4" fill="hold" nodeType="withEffect">
                                  <p:stCondLst>
                                    <p:cond delay="0"/>
                                  </p:stCondLst>
                                  <p:childTnLst>
                                    <p:set>
                                      <p:cBhvr>
                                        <p:cTn id="137" dur="1" fill="hold">
                                          <p:stCondLst>
                                            <p:cond delay="0"/>
                                          </p:stCondLst>
                                        </p:cTn>
                                        <p:tgtEl>
                                          <p:spTgt spid="4">
                                            <p:txEl>
                                              <p:pRg st="8" end="8"/>
                                            </p:txEl>
                                          </p:spTgt>
                                        </p:tgtEl>
                                        <p:attrNameLst>
                                          <p:attrName>style.visibility</p:attrName>
                                        </p:attrNameLst>
                                      </p:cBhvr>
                                      <p:to>
                                        <p:strVal val="visible"/>
                                      </p:to>
                                    </p:set>
                                    <p:anim calcmode="lin" valueType="num">
                                      <p:cBhvr additive="base">
                                        <p:cTn id="138"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39" dur="500" fill="hold"/>
                                        <p:tgtEl>
                                          <p:spTgt spid="4">
                                            <p:txEl>
                                              <p:pRg st="8" end="8"/>
                                            </p:txEl>
                                          </p:spTgt>
                                        </p:tgtEl>
                                        <p:attrNameLst>
                                          <p:attrName>ppt_y</p:attrName>
                                        </p:attrNameLst>
                                      </p:cBhvr>
                                      <p:tavLst>
                                        <p:tav tm="0">
                                          <p:val>
                                            <p:strVal val="1+#ppt_h/2"/>
                                          </p:val>
                                        </p:tav>
                                        <p:tav tm="100000">
                                          <p:val>
                                            <p:strVal val="#ppt_y"/>
                                          </p:val>
                                        </p:tav>
                                      </p:tavLst>
                                    </p:anim>
                                  </p:childTnLst>
                                </p:cTn>
                              </p:par>
                              <p:par>
                                <p:cTn id="140" presetID="2" presetClass="entr" presetSubtype="4" fill="hold" nodeType="withEffect">
                                  <p:stCondLst>
                                    <p:cond delay="0"/>
                                  </p:stCondLst>
                                  <p:childTnLst>
                                    <p:set>
                                      <p:cBhvr>
                                        <p:cTn id="141" dur="1" fill="hold">
                                          <p:stCondLst>
                                            <p:cond delay="0"/>
                                          </p:stCondLst>
                                        </p:cTn>
                                        <p:tgtEl>
                                          <p:spTgt spid="4">
                                            <p:txEl>
                                              <p:pRg st="9" end="9"/>
                                            </p:txEl>
                                          </p:spTgt>
                                        </p:tgtEl>
                                        <p:attrNameLst>
                                          <p:attrName>style.visibility</p:attrName>
                                        </p:attrNameLst>
                                      </p:cBhvr>
                                      <p:to>
                                        <p:strVal val="visible"/>
                                      </p:to>
                                    </p:set>
                                    <p:anim calcmode="lin" valueType="num">
                                      <p:cBhvr additive="base">
                                        <p:cTn id="142"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44" presetID="2" presetClass="entr" presetSubtype="4" fill="hold" nodeType="withEffect">
                                  <p:stCondLst>
                                    <p:cond delay="0"/>
                                  </p:stCondLst>
                                  <p:childTnLst>
                                    <p:set>
                                      <p:cBhvr>
                                        <p:cTn id="145" dur="1" fill="hold">
                                          <p:stCondLst>
                                            <p:cond delay="0"/>
                                          </p:stCondLst>
                                        </p:cTn>
                                        <p:tgtEl>
                                          <p:spTgt spid="4">
                                            <p:txEl>
                                              <p:pRg st="10" end="10"/>
                                            </p:txEl>
                                          </p:spTgt>
                                        </p:tgtEl>
                                        <p:attrNameLst>
                                          <p:attrName>style.visibility</p:attrName>
                                        </p:attrNameLst>
                                      </p:cBhvr>
                                      <p:to>
                                        <p:strVal val="visible"/>
                                      </p:to>
                                    </p:set>
                                    <p:anim calcmode="lin" valueType="num">
                                      <p:cBhvr additive="base">
                                        <p:cTn id="146"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4">
                                            <p:txEl>
                                              <p:pRg st="11" end="11"/>
                                            </p:txEl>
                                          </p:spTgt>
                                        </p:tgtEl>
                                        <p:attrNameLst>
                                          <p:attrName>style.visibility</p:attrName>
                                        </p:attrNameLst>
                                      </p:cBhvr>
                                      <p:to>
                                        <p:strVal val="visible"/>
                                      </p:to>
                                    </p:set>
                                    <p:anim calcmode="lin" valueType="num">
                                      <p:cBhvr additive="base">
                                        <p:cTn id="152"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53"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154" presetID="2" presetClass="entr" presetSubtype="4" fill="hold" nodeType="withEffect">
                                  <p:stCondLst>
                                    <p:cond delay="0"/>
                                  </p:stCondLst>
                                  <p:childTnLst>
                                    <p:set>
                                      <p:cBhvr>
                                        <p:cTn id="155" dur="1" fill="hold">
                                          <p:stCondLst>
                                            <p:cond delay="0"/>
                                          </p:stCondLst>
                                        </p:cTn>
                                        <p:tgtEl>
                                          <p:spTgt spid="4">
                                            <p:txEl>
                                              <p:pRg st="12" end="12"/>
                                            </p:txEl>
                                          </p:spTgt>
                                        </p:tgtEl>
                                        <p:attrNameLst>
                                          <p:attrName>style.visibility</p:attrName>
                                        </p:attrNameLst>
                                      </p:cBhvr>
                                      <p:to>
                                        <p:strVal val="visible"/>
                                      </p:to>
                                    </p:set>
                                    <p:anim calcmode="lin" valueType="num">
                                      <p:cBhvr additive="base">
                                        <p:cTn id="156"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57"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158" presetID="2" presetClass="entr" presetSubtype="4" fill="hold" nodeType="withEffect">
                                  <p:stCondLst>
                                    <p:cond delay="0"/>
                                  </p:stCondLst>
                                  <p:childTnLst>
                                    <p:set>
                                      <p:cBhvr>
                                        <p:cTn id="159" dur="1" fill="hold">
                                          <p:stCondLst>
                                            <p:cond delay="0"/>
                                          </p:stCondLst>
                                        </p:cTn>
                                        <p:tgtEl>
                                          <p:spTgt spid="4">
                                            <p:txEl>
                                              <p:pRg st="13" end="13"/>
                                            </p:txEl>
                                          </p:spTgt>
                                        </p:tgtEl>
                                        <p:attrNameLst>
                                          <p:attrName>style.visibility</p:attrName>
                                        </p:attrNameLst>
                                      </p:cBhvr>
                                      <p:to>
                                        <p:strVal val="visible"/>
                                      </p:to>
                                    </p:set>
                                    <p:anim calcmode="lin" valueType="num">
                                      <p:cBhvr additive="base">
                                        <p:cTn id="160"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161"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162" presetID="2" presetClass="entr" presetSubtype="4" fill="hold" nodeType="withEffect">
                                  <p:stCondLst>
                                    <p:cond delay="0"/>
                                  </p:stCondLst>
                                  <p:childTnLst>
                                    <p:set>
                                      <p:cBhvr>
                                        <p:cTn id="163" dur="1" fill="hold">
                                          <p:stCondLst>
                                            <p:cond delay="0"/>
                                          </p:stCondLst>
                                        </p:cTn>
                                        <p:tgtEl>
                                          <p:spTgt spid="4">
                                            <p:txEl>
                                              <p:pRg st="14" end="14"/>
                                            </p:txEl>
                                          </p:spTgt>
                                        </p:tgtEl>
                                        <p:attrNameLst>
                                          <p:attrName>style.visibility</p:attrName>
                                        </p:attrNameLst>
                                      </p:cBhvr>
                                      <p:to>
                                        <p:strVal val="visible"/>
                                      </p:to>
                                    </p:set>
                                    <p:anim calcmode="lin" valueType="num">
                                      <p:cBhvr additive="base">
                                        <p:cTn id="164"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165"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166" presetID="2" presetClass="entr" presetSubtype="4" fill="hold" nodeType="withEffect">
                                  <p:stCondLst>
                                    <p:cond delay="0"/>
                                  </p:stCondLst>
                                  <p:childTnLst>
                                    <p:set>
                                      <p:cBhvr>
                                        <p:cTn id="167" dur="1" fill="hold">
                                          <p:stCondLst>
                                            <p:cond delay="0"/>
                                          </p:stCondLst>
                                        </p:cTn>
                                        <p:tgtEl>
                                          <p:spTgt spid="4">
                                            <p:txEl>
                                              <p:pRg st="15" end="15"/>
                                            </p:txEl>
                                          </p:spTgt>
                                        </p:tgtEl>
                                        <p:attrNameLst>
                                          <p:attrName>style.visibility</p:attrName>
                                        </p:attrNameLst>
                                      </p:cBhvr>
                                      <p:to>
                                        <p:strVal val="visible"/>
                                      </p:to>
                                    </p:set>
                                    <p:anim calcmode="lin" valueType="num">
                                      <p:cBhvr additive="base">
                                        <p:cTn id="168"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169"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grpId="0" nodeType="clickEffect">
                                  <p:stCondLst>
                                    <p:cond delay="0"/>
                                  </p:stCondLst>
                                  <p:childTnLst>
                                    <p:set>
                                      <p:cBhvr>
                                        <p:cTn id="173" dur="1" fill="hold">
                                          <p:stCondLst>
                                            <p:cond delay="0"/>
                                          </p:stCondLst>
                                        </p:cTn>
                                        <p:tgtEl>
                                          <p:spTgt spid="118"/>
                                        </p:tgtEl>
                                        <p:attrNameLst>
                                          <p:attrName>style.visibility</p:attrName>
                                        </p:attrNameLst>
                                      </p:cBhvr>
                                      <p:to>
                                        <p:strVal val="visible"/>
                                      </p:to>
                                    </p:set>
                                    <p:animEffect transition="in" filter="fade">
                                      <p:cBhvr>
                                        <p:cTn id="174" dur="1000"/>
                                        <p:tgtEl>
                                          <p:spTgt spid="118"/>
                                        </p:tgtEl>
                                      </p:cBhvr>
                                    </p:animEffect>
                                    <p:anim calcmode="lin" valueType="num">
                                      <p:cBhvr>
                                        <p:cTn id="175" dur="1000" fill="hold"/>
                                        <p:tgtEl>
                                          <p:spTgt spid="118"/>
                                        </p:tgtEl>
                                        <p:attrNameLst>
                                          <p:attrName>ppt_x</p:attrName>
                                        </p:attrNameLst>
                                      </p:cBhvr>
                                      <p:tavLst>
                                        <p:tav tm="0">
                                          <p:val>
                                            <p:strVal val="#ppt_x"/>
                                          </p:val>
                                        </p:tav>
                                        <p:tav tm="100000">
                                          <p:val>
                                            <p:strVal val="#ppt_x"/>
                                          </p:val>
                                        </p:tav>
                                      </p:tavLst>
                                    </p:anim>
                                    <p:anim calcmode="lin" valueType="num">
                                      <p:cBhvr>
                                        <p:cTn id="176" dur="1000" fill="hold"/>
                                        <p:tgtEl>
                                          <p:spTgt spid="11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18"/>
                                        </p:tgtEl>
                                        <p:attrNameLst>
                                          <p:attrName>style.visibility</p:attrName>
                                        </p:attrNameLst>
                                      </p:cBhvr>
                                      <p:to>
                                        <p:strVal val="hidden"/>
                                      </p:to>
                                    </p:set>
                                  </p:subTnLst>
                                </p:cTn>
                              </p:par>
                              <p:par>
                                <p:cTn id="177" presetID="42" presetClass="entr" presetSubtype="0" fill="hold" nodeType="withEffect">
                                  <p:stCondLst>
                                    <p:cond delay="0"/>
                                  </p:stCondLst>
                                  <p:childTnLst>
                                    <p:set>
                                      <p:cBhvr>
                                        <p:cTn id="178" dur="1" fill="hold">
                                          <p:stCondLst>
                                            <p:cond delay="0"/>
                                          </p:stCondLst>
                                        </p:cTn>
                                        <p:tgtEl>
                                          <p:spTgt spid="191"/>
                                        </p:tgtEl>
                                        <p:attrNameLst>
                                          <p:attrName>style.visibility</p:attrName>
                                        </p:attrNameLst>
                                      </p:cBhvr>
                                      <p:to>
                                        <p:strVal val="visible"/>
                                      </p:to>
                                    </p:set>
                                    <p:animEffect transition="in" filter="fade">
                                      <p:cBhvr>
                                        <p:cTn id="179" dur="1000"/>
                                        <p:tgtEl>
                                          <p:spTgt spid="191"/>
                                        </p:tgtEl>
                                      </p:cBhvr>
                                    </p:animEffect>
                                    <p:anim calcmode="lin" valueType="num">
                                      <p:cBhvr>
                                        <p:cTn id="180" dur="1000" fill="hold"/>
                                        <p:tgtEl>
                                          <p:spTgt spid="191"/>
                                        </p:tgtEl>
                                        <p:attrNameLst>
                                          <p:attrName>ppt_x</p:attrName>
                                        </p:attrNameLst>
                                      </p:cBhvr>
                                      <p:tavLst>
                                        <p:tav tm="0">
                                          <p:val>
                                            <p:strVal val="#ppt_x"/>
                                          </p:val>
                                        </p:tav>
                                        <p:tav tm="100000">
                                          <p:val>
                                            <p:strVal val="#ppt_x"/>
                                          </p:val>
                                        </p:tav>
                                      </p:tavLst>
                                    </p:anim>
                                    <p:anim calcmode="lin" valueType="num">
                                      <p:cBhvr>
                                        <p:cTn id="181" dur="1000" fill="hold"/>
                                        <p:tgtEl>
                                          <p:spTgt spid="191"/>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91"/>
                                        </p:tgtEl>
                                        <p:attrNameLst>
                                          <p:attrName>style.visibility</p:attrName>
                                        </p:attrNameLst>
                                      </p:cBhvr>
                                      <p:to>
                                        <p:strVal val="hidden"/>
                                      </p:to>
                                    </p:set>
                                  </p:subTnLst>
                                </p:cTn>
                              </p:par>
                              <p:par>
                                <p:cTn id="182" presetID="42" presetClass="entr" presetSubtype="0" fill="hold" nodeType="withEffect">
                                  <p:stCondLst>
                                    <p:cond delay="0"/>
                                  </p:stCondLst>
                                  <p:childTnLst>
                                    <p:set>
                                      <p:cBhvr>
                                        <p:cTn id="183" dur="1" fill="hold">
                                          <p:stCondLst>
                                            <p:cond delay="0"/>
                                          </p:stCondLst>
                                        </p:cTn>
                                        <p:tgtEl>
                                          <p:spTgt spid="130"/>
                                        </p:tgtEl>
                                        <p:attrNameLst>
                                          <p:attrName>style.visibility</p:attrName>
                                        </p:attrNameLst>
                                      </p:cBhvr>
                                      <p:to>
                                        <p:strVal val="visible"/>
                                      </p:to>
                                    </p:set>
                                    <p:animEffect transition="in" filter="fade">
                                      <p:cBhvr>
                                        <p:cTn id="184" dur="1000"/>
                                        <p:tgtEl>
                                          <p:spTgt spid="130"/>
                                        </p:tgtEl>
                                      </p:cBhvr>
                                    </p:animEffect>
                                    <p:anim calcmode="lin" valueType="num">
                                      <p:cBhvr>
                                        <p:cTn id="185" dur="1000" fill="hold"/>
                                        <p:tgtEl>
                                          <p:spTgt spid="130"/>
                                        </p:tgtEl>
                                        <p:attrNameLst>
                                          <p:attrName>ppt_x</p:attrName>
                                        </p:attrNameLst>
                                      </p:cBhvr>
                                      <p:tavLst>
                                        <p:tav tm="0">
                                          <p:val>
                                            <p:strVal val="#ppt_x"/>
                                          </p:val>
                                        </p:tav>
                                        <p:tav tm="100000">
                                          <p:val>
                                            <p:strVal val="#ppt_x"/>
                                          </p:val>
                                        </p:tav>
                                      </p:tavLst>
                                    </p:anim>
                                    <p:anim calcmode="lin" valueType="num">
                                      <p:cBhvr>
                                        <p:cTn id="186" dur="1000" fill="hold"/>
                                        <p:tgtEl>
                                          <p:spTgt spid="130"/>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30"/>
                                        </p:tgtEl>
                                        <p:attrNameLst>
                                          <p:attrName>style.visibility</p:attrName>
                                        </p:attrNameLst>
                                      </p:cBhvr>
                                      <p:to>
                                        <p:strVal val="hidden"/>
                                      </p:to>
                                    </p:set>
                                  </p:subTnLst>
                                </p:cTn>
                              </p:par>
                              <p:par>
                                <p:cTn id="187" presetID="42" presetClass="entr" presetSubtype="0" fill="hold" nodeType="withEffect">
                                  <p:stCondLst>
                                    <p:cond delay="0"/>
                                  </p:stCondLst>
                                  <p:childTnLst>
                                    <p:set>
                                      <p:cBhvr>
                                        <p:cTn id="188" dur="1" fill="hold">
                                          <p:stCondLst>
                                            <p:cond delay="0"/>
                                          </p:stCondLst>
                                        </p:cTn>
                                        <p:tgtEl>
                                          <p:spTgt spid="119"/>
                                        </p:tgtEl>
                                        <p:attrNameLst>
                                          <p:attrName>style.visibility</p:attrName>
                                        </p:attrNameLst>
                                      </p:cBhvr>
                                      <p:to>
                                        <p:strVal val="visible"/>
                                      </p:to>
                                    </p:set>
                                    <p:animEffect transition="in" filter="fade">
                                      <p:cBhvr>
                                        <p:cTn id="189" dur="1000"/>
                                        <p:tgtEl>
                                          <p:spTgt spid="119"/>
                                        </p:tgtEl>
                                      </p:cBhvr>
                                    </p:animEffect>
                                    <p:anim calcmode="lin" valueType="num">
                                      <p:cBhvr>
                                        <p:cTn id="190" dur="1000" fill="hold"/>
                                        <p:tgtEl>
                                          <p:spTgt spid="119"/>
                                        </p:tgtEl>
                                        <p:attrNameLst>
                                          <p:attrName>ppt_x</p:attrName>
                                        </p:attrNameLst>
                                      </p:cBhvr>
                                      <p:tavLst>
                                        <p:tav tm="0">
                                          <p:val>
                                            <p:strVal val="#ppt_x"/>
                                          </p:val>
                                        </p:tav>
                                        <p:tav tm="100000">
                                          <p:val>
                                            <p:strVal val="#ppt_x"/>
                                          </p:val>
                                        </p:tav>
                                      </p:tavLst>
                                    </p:anim>
                                    <p:anim calcmode="lin" valueType="num">
                                      <p:cBhvr>
                                        <p:cTn id="191" dur="1000" fill="hold"/>
                                        <p:tgtEl>
                                          <p:spTgt spid="119"/>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1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AOE</a:t>
            </a:r>
            <a:r>
              <a:rPr lang="zh-CN" altLang="zh-CN" dirty="0"/>
              <a:t>网与关键路径</a:t>
            </a:r>
            <a:endParaRPr lang="zh-CN" altLang="en-US" dirty="0"/>
          </a:p>
        </p:txBody>
      </p:sp>
      <p:sp>
        <p:nvSpPr>
          <p:cNvPr id="3" name="内容占位符 2"/>
          <p:cNvSpPr>
            <a:spLocks noGrp="1"/>
          </p:cNvSpPr>
          <p:nvPr>
            <p:ph sz="quarter" idx="11"/>
          </p:nvPr>
        </p:nvSpPr>
        <p:spPr>
          <a:xfrm>
            <a:off x="0" y="1064124"/>
            <a:ext cx="9108504" cy="3507876"/>
          </a:xfrm>
        </p:spPr>
        <p:txBody>
          <a:bodyPr/>
          <a:lstStyle/>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带权的有向无环图，称为</a:t>
            </a:r>
            <a:r>
              <a:rPr lang="en-US" altLang="zh-CN" sz="1800" dirty="0">
                <a:latin typeface="隶书" panose="02010509060101010101" pitchFamily="49" charset="-122"/>
                <a:ea typeface="隶书" panose="02010509060101010101" pitchFamily="49" charset="-122"/>
              </a:rPr>
              <a:t>AOE</a:t>
            </a:r>
            <a:r>
              <a:rPr lang="zh-CN" altLang="zh-CN" sz="1800" dirty="0">
                <a:latin typeface="隶书" panose="02010509060101010101" pitchFamily="49" charset="-122"/>
                <a:ea typeface="隶书" panose="02010509060101010101" pitchFamily="49" charset="-122"/>
              </a:rPr>
              <a:t>网，其中顶点表示事件，弧（有向边）表示活动，权表示活动持续时间。在工程上常用来表示工程进度计划。</a:t>
            </a: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通常每个工程只有一个开始事件和一个结束事件，在表示工程的</a:t>
            </a:r>
            <a:r>
              <a:rPr lang="en-US" altLang="zh-CN" sz="1800" dirty="0">
                <a:latin typeface="隶书" panose="02010509060101010101" pitchFamily="49" charset="-122"/>
                <a:ea typeface="隶书" panose="02010509060101010101" pitchFamily="49" charset="-122"/>
              </a:rPr>
              <a:t>AOE</a:t>
            </a:r>
            <a:r>
              <a:rPr lang="zh-CN" altLang="zh-CN" sz="1800" dirty="0">
                <a:latin typeface="隶书" panose="02010509060101010101" pitchFamily="49" charset="-122"/>
                <a:ea typeface="隶书" panose="02010509060101010101" pitchFamily="49" charset="-122"/>
              </a:rPr>
              <a:t>网中，表示整个工程的开始点（入度为</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的顶点）称为</a:t>
            </a:r>
            <a:r>
              <a:rPr lang="zh-CN" altLang="zh-CN" sz="1800" dirty="0">
                <a:solidFill>
                  <a:srgbClr val="FF0000"/>
                </a:solidFill>
                <a:latin typeface="隶书" panose="02010509060101010101" pitchFamily="49" charset="-122"/>
                <a:ea typeface="隶书" panose="02010509060101010101" pitchFamily="49" charset="-122"/>
              </a:rPr>
              <a:t>源点</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表示整个工程的结束点（出度为</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的顶点）称为</a:t>
            </a:r>
            <a:r>
              <a:rPr lang="zh-CN" altLang="zh-CN" sz="1800" dirty="0">
                <a:solidFill>
                  <a:srgbClr val="FF0000"/>
                </a:solidFill>
                <a:latin typeface="隶书" panose="02010509060101010101" pitchFamily="49" charset="-122"/>
                <a:ea typeface="隶书" panose="02010509060101010101" pitchFamily="49" charset="-122"/>
              </a:rPr>
              <a:t>汇点</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在</a:t>
            </a:r>
            <a:r>
              <a:rPr lang="en-US" altLang="zh-CN" sz="1800" dirty="0">
                <a:latin typeface="隶书" panose="02010509060101010101" pitchFamily="49" charset="-122"/>
                <a:ea typeface="隶书" panose="02010509060101010101" pitchFamily="49" charset="-122"/>
              </a:rPr>
              <a:t>AOE</a:t>
            </a:r>
            <a:r>
              <a:rPr lang="zh-CN" altLang="zh-CN" sz="1800" dirty="0">
                <a:latin typeface="隶书" panose="02010509060101010101" pitchFamily="49" charset="-122"/>
                <a:ea typeface="隶书" panose="02010509060101010101" pitchFamily="49" charset="-122"/>
              </a:rPr>
              <a:t>网上，从源点到汇点的路径长度最长的一条路径，或者全部由关键活动（</a:t>
            </a:r>
            <a:r>
              <a:rPr lang="zh-CN" altLang="zh-CN" sz="1800" dirty="0">
                <a:solidFill>
                  <a:srgbClr val="7030A0"/>
                </a:solidFill>
                <a:latin typeface="隶书" panose="02010509060101010101" pitchFamily="49" charset="-122"/>
                <a:ea typeface="隶书" panose="02010509060101010101" pitchFamily="49" charset="-122"/>
              </a:rPr>
              <a:t>即不按期完成就会影响整个工程完成的活动</a:t>
            </a:r>
            <a:r>
              <a:rPr lang="zh-CN" altLang="zh-CN" sz="1800" dirty="0">
                <a:latin typeface="隶书" panose="02010509060101010101" pitchFamily="49" charset="-122"/>
                <a:ea typeface="隶书" panose="02010509060101010101" pitchFamily="49" charset="-122"/>
              </a:rPr>
              <a:t>）构成的路径称为</a:t>
            </a:r>
            <a:r>
              <a:rPr lang="zh-CN" altLang="zh-CN" sz="1800" dirty="0">
                <a:solidFill>
                  <a:srgbClr val="FF0000"/>
                </a:solidFill>
                <a:latin typeface="隶书" panose="02010509060101010101" pitchFamily="49" charset="-122"/>
                <a:ea typeface="隶书" panose="02010509060101010101" pitchFamily="49" charset="-122"/>
              </a:rPr>
              <a:t>关键路径</a:t>
            </a:r>
            <a:r>
              <a:rPr lang="zh-CN" altLang="zh-CN" sz="1800" dirty="0">
                <a:latin typeface="隶书" panose="02010509060101010101" pitchFamily="49" charset="-122"/>
                <a:ea typeface="隶书" panose="02010509060101010101" pitchFamily="49" charset="-122"/>
              </a:rPr>
              <a:t>。</a:t>
            </a:r>
          </a:p>
          <a:p>
            <a:pPr marL="0" indent="0">
              <a:buNone/>
            </a:pPr>
            <a:endParaRPr lang="zh-CN" altLang="en-US" dirty="0"/>
          </a:p>
        </p:txBody>
      </p:sp>
    </p:spTree>
    <p:extLst>
      <p:ext uri="{BB962C8B-B14F-4D97-AF65-F5344CB8AC3E}">
        <p14:creationId xmlns:p14="http://schemas.microsoft.com/office/powerpoint/2010/main" val="126443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事件的最早发生时间</a:t>
            </a:r>
            <a:r>
              <a:rPr lang="en-US" altLang="zh-CN" dirty="0"/>
              <a:t>(</a:t>
            </a:r>
            <a:r>
              <a:rPr lang="en-US" altLang="zh-CN" dirty="0" err="1"/>
              <a:t>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1668" y="915566"/>
                <a:ext cx="6566556" cy="3507876"/>
              </a:xfrm>
            </p:spPr>
            <p:txBody>
              <a:bodyPr/>
              <a:lstStyle/>
              <a:p>
                <a:pPr algn="just">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设</a:t>
                </a:r>
                <a:r>
                  <a:rPr lang="en-US" altLang="zh-CN" sz="1800" dirty="0">
                    <a:latin typeface="隶书" panose="02010509060101010101" pitchFamily="49" charset="-122"/>
                    <a:ea typeface="隶书" panose="02010509060101010101" pitchFamily="49" charset="-122"/>
                  </a:rPr>
                  <a:t>AOE</a:t>
                </a:r>
                <a:r>
                  <a:rPr lang="zh-CN" altLang="zh-CN" sz="1800" dirty="0">
                    <a:latin typeface="隶书" panose="02010509060101010101" pitchFamily="49" charset="-122"/>
                    <a:ea typeface="隶书" panose="02010509060101010101" pitchFamily="49" charset="-122"/>
                  </a:rPr>
                  <a:t>网有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个顶点，用</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表示源点，</a:t>
                </a:r>
                <a14:m>
                  <m:oMath xmlns:m="http://schemas.openxmlformats.org/officeDocument/2006/math">
                    <m:r>
                      <a:rPr lang="en-US" altLang="zh-CN" sz="1800" i="1">
                        <a:latin typeface="Cambria Math" panose="02040503050406030204" pitchFamily="18" charset="0"/>
                      </a:rPr>
                      <m:t>𝑛</m:t>
                    </m:r>
                    <m:r>
                      <a:rPr lang="zh-CN" altLang="zh-CN" sz="1800">
                        <a:latin typeface="Cambria Math" panose="02040503050406030204" pitchFamily="18" charset="0"/>
                      </a:rPr>
                      <m:t>表示汇点，</m:t>
                    </m:r>
                    <m:r>
                      <a:rPr lang="en-US" altLang="zh-CN" sz="1800" i="1">
                        <a:latin typeface="Cambria Math" panose="02040503050406030204" pitchFamily="18" charset="0"/>
                      </a:rPr>
                      <m:t>𝑗</m:t>
                    </m:r>
                  </m:oMath>
                </a14:m>
                <a:r>
                  <a:rPr lang="zh-CN" altLang="zh-CN" sz="1800" dirty="0">
                    <a:latin typeface="隶书" panose="02010509060101010101" pitchFamily="49" charset="-122"/>
                    <a:ea typeface="隶书" panose="02010509060101010101" pitchFamily="49" charset="-122"/>
                  </a:rPr>
                  <a:t>表示</a:t>
                </a:r>
                <a:r>
                  <a:rPr lang="en-US" altLang="zh-CN" sz="1800" dirty="0">
                    <a:latin typeface="隶书" panose="02010509060101010101" pitchFamily="49" charset="-122"/>
                    <a:ea typeface="隶书" panose="02010509060101010101" pitchFamily="49" charset="-122"/>
                  </a:rPr>
                  <a:t>AOE</a:t>
                </a:r>
                <a:r>
                  <a:rPr lang="zh-CN" altLang="zh-CN" sz="1800" dirty="0">
                    <a:latin typeface="隶书" panose="02010509060101010101" pitchFamily="49" charset="-122"/>
                    <a:ea typeface="隶书" panose="02010509060101010101" pitchFamily="49" charset="-122"/>
                  </a:rPr>
                  <a:t>网中第</a:t>
                </a:r>
                <a14:m>
                  <m:oMath xmlns:m="http://schemas.openxmlformats.org/officeDocument/2006/math">
                    <m:r>
                      <a:rPr lang="en-US" altLang="zh-CN" sz="1800" i="1">
                        <a:latin typeface="Cambria Math" panose="02040503050406030204" pitchFamily="18" charset="0"/>
                      </a:rPr>
                      <m:t>𝑗</m:t>
                    </m:r>
                  </m:oMath>
                </a14:m>
                <a:r>
                  <a:rPr lang="zh-CN" altLang="zh-CN" sz="1800" dirty="0">
                    <a:latin typeface="隶书" panose="02010509060101010101" pitchFamily="49" charset="-122"/>
                    <a:ea typeface="隶书" panose="02010509060101010101" pitchFamily="49" charset="-122"/>
                  </a:rPr>
                  <a:t>个顶点。</a:t>
                </a:r>
              </a:p>
              <a:p>
                <a:pPr algn="just">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事件</a:t>
                </a:r>
                <a14:m>
                  <m:oMath xmlns:m="http://schemas.openxmlformats.org/officeDocument/2006/math">
                    <m:r>
                      <a:rPr lang="en-US" altLang="zh-CN" sz="1800" i="1">
                        <a:latin typeface="Cambria Math" panose="02040503050406030204" pitchFamily="18" charset="0"/>
                      </a:rPr>
                      <m:t>𝑗</m:t>
                    </m:r>
                  </m:oMath>
                </a14:m>
                <a:r>
                  <a:rPr lang="zh-CN" altLang="zh-CN" sz="1800" dirty="0">
                    <a:latin typeface="隶书" panose="02010509060101010101" pitchFamily="49" charset="-122"/>
                    <a:ea typeface="隶书" panose="02010509060101010101" pitchFamily="49" charset="-122"/>
                  </a:rPr>
                  <a:t>的最早发生时间</a:t>
                </a:r>
                <a14:m>
                  <m:oMath xmlns:m="http://schemas.openxmlformats.org/officeDocument/2006/math">
                    <m:r>
                      <a:rPr lang="en-US" altLang="zh-CN" sz="1800" i="1">
                        <a:latin typeface="Cambria Math" panose="02040503050406030204" pitchFamily="18" charset="0"/>
                      </a:rPr>
                      <m:t>𝑣𝑒</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：从源点</a:t>
                </a:r>
                <a14:m>
                  <m:oMath xmlns:m="http://schemas.openxmlformats.org/officeDocument/2006/math">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到</a:t>
                </a:r>
                <a14:m>
                  <m:oMath xmlns:m="http://schemas.openxmlformats.org/officeDocument/2006/math">
                    <m:r>
                      <a:rPr lang="en-US" altLang="zh-CN" sz="1800" i="1">
                        <a:latin typeface="Cambria Math" panose="02040503050406030204" pitchFamily="18" charset="0"/>
                      </a:rPr>
                      <m:t>𝑗</m:t>
                    </m:r>
                  </m:oMath>
                </a14:m>
                <a:r>
                  <a:rPr lang="zh-CN" altLang="zh-CN" sz="1800" dirty="0">
                    <a:latin typeface="隶书" panose="02010509060101010101" pitchFamily="49" charset="-122"/>
                    <a:ea typeface="隶书" panose="02010509060101010101" pitchFamily="49" charset="-122"/>
                  </a:rPr>
                  <a:t>结点的最长的路径，意味着事件</a:t>
                </a:r>
                <a14:m>
                  <m:oMath xmlns:m="http://schemas.openxmlformats.org/officeDocument/2006/math">
                    <m:r>
                      <a:rPr lang="en-US" altLang="zh-CN" sz="1800" i="1">
                        <a:latin typeface="Cambria Math" panose="02040503050406030204" pitchFamily="18" charset="0"/>
                      </a:rPr>
                      <m:t>𝑗</m:t>
                    </m:r>
                  </m:oMath>
                </a14:m>
                <a:r>
                  <a:rPr lang="zh-CN" altLang="zh-CN" sz="1800" dirty="0">
                    <a:latin typeface="隶书" panose="02010509060101010101" pitchFamily="49" charset="-122"/>
                    <a:ea typeface="隶书" panose="02010509060101010101" pitchFamily="49" charset="-122"/>
                  </a:rPr>
                  <a:t>最早能够发生的时间，这个时间决定了所有以</a:t>
                </a:r>
                <a14:m>
                  <m:oMath xmlns:m="http://schemas.openxmlformats.org/officeDocument/2006/math">
                    <m:r>
                      <a:rPr lang="en-US" altLang="zh-CN" sz="1800" i="1">
                        <a:latin typeface="Cambria Math" panose="02040503050406030204" pitchFamily="18" charset="0"/>
                      </a:rPr>
                      <m:t>𝑗</m:t>
                    </m:r>
                  </m:oMath>
                </a14:m>
                <a:r>
                  <a:rPr lang="zh-CN" altLang="zh-CN" sz="1800" dirty="0" smtClean="0">
                    <a:latin typeface="隶书" panose="02010509060101010101" pitchFamily="49" charset="-122"/>
                    <a:ea typeface="隶书" panose="02010509060101010101" pitchFamily="49" charset="-122"/>
                  </a:rPr>
                  <a:t>为</a:t>
                </a:r>
                <a:r>
                  <a:rPr lang="zh-CN" altLang="en-US" sz="1800" dirty="0" smtClean="0">
                    <a:latin typeface="隶书" panose="02010509060101010101" pitchFamily="49" charset="-122"/>
                    <a:ea typeface="隶书" panose="02010509060101010101" pitchFamily="49" charset="-122"/>
                  </a:rPr>
                  <a:t>头</a:t>
                </a:r>
                <a:r>
                  <a:rPr lang="zh-CN" altLang="zh-CN" sz="1800" dirty="0" smtClean="0">
                    <a:latin typeface="隶书" panose="02010509060101010101" pitchFamily="49" charset="-122"/>
                    <a:ea typeface="隶书" panose="02010509060101010101" pitchFamily="49" charset="-122"/>
                  </a:rPr>
                  <a:t>的</a:t>
                </a:r>
                <a:r>
                  <a:rPr lang="zh-CN" altLang="zh-CN" sz="1800" dirty="0">
                    <a:latin typeface="隶书" panose="02010509060101010101" pitchFamily="49" charset="-122"/>
                    <a:ea typeface="隶书" panose="02010509060101010101" pitchFamily="49" charset="-122"/>
                  </a:rPr>
                  <a:t>弧所表示的活动的最早开始时间。</a:t>
                </a:r>
              </a:p>
              <a:p>
                <a:pPr algn="just">
                  <a:lnSpc>
                    <a:spcPts val="28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源点的最早发生时间为</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，即</a:t>
                </a:r>
                <a14:m>
                  <m:oMath xmlns:m="http://schemas.openxmlformats.org/officeDocument/2006/math">
                    <m:r>
                      <a:rPr lang="en-US" altLang="zh-CN" sz="1800" i="1">
                        <a:latin typeface="Cambria Math" panose="02040503050406030204" pitchFamily="18" charset="0"/>
                      </a:rPr>
                      <m:t>𝑣𝑒</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1</m:t>
                        </m:r>
                      </m:e>
                    </m:d>
                    <m:r>
                      <a:rPr lang="en-U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，从</a:t>
                </a:r>
                <a14:m>
                  <m:oMath xmlns:m="http://schemas.openxmlformats.org/officeDocument/2006/math">
                    <m:r>
                      <a:rPr lang="en-US" altLang="zh-CN" sz="1800" i="1">
                        <a:latin typeface="Cambria Math" panose="02040503050406030204" pitchFamily="18" charset="0"/>
                      </a:rPr>
                      <m:t>𝑣𝑒</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1</m:t>
                        </m:r>
                      </m:e>
                    </m:d>
                    <m:r>
                      <a:rPr lang="en-U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开始向汇点递推，设事件</a:t>
                </a:r>
                <a14:m>
                  <m:oMath xmlns:m="http://schemas.openxmlformats.org/officeDocument/2006/math">
                    <m:r>
                      <a:rPr lang="en-US" altLang="zh-CN" sz="1800" i="1">
                        <a:latin typeface="Cambria Math" panose="02040503050406030204" pitchFamily="18" charset="0"/>
                      </a:rPr>
                      <m:t>𝑗</m:t>
                    </m:r>
                  </m:oMath>
                </a14:m>
                <a:r>
                  <a:rPr lang="zh-CN" altLang="zh-CN" sz="1800" dirty="0">
                    <a:latin typeface="隶书" panose="02010509060101010101" pitchFamily="49" charset="-122"/>
                    <a:ea typeface="隶书" panose="02010509060101010101" pitchFamily="49" charset="-122"/>
                  </a:rPr>
                  <a:t>是事件</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的直接后继，则</a:t>
                </a:r>
              </a:p>
              <a:p>
                <a:pPr algn="just">
                  <a:lnSpc>
                    <a:spcPts val="2800"/>
                  </a:lnSpc>
                  <a:spcBef>
                    <a:spcPts val="0"/>
                  </a:spcBef>
                </a:pPr>
                <a14:m>
                  <m:oMath xmlns:m="http://schemas.openxmlformats.org/officeDocument/2006/math">
                    <m:r>
                      <a:rPr lang="en-US" altLang="zh-CN" sz="1800" b="0" i="1" smtClean="0">
                        <a:latin typeface="Cambria Math" panose="02040503050406030204" pitchFamily="18" charset="0"/>
                      </a:rPr>
                      <m:t>     </m:t>
                    </m:r>
                    <m:r>
                      <a:rPr lang="en-US" altLang="zh-CN" sz="1800" i="1" smtClean="0">
                        <a:solidFill>
                          <a:srgbClr val="7030A0"/>
                        </a:solidFill>
                        <a:latin typeface="Cambria Math" panose="02040503050406030204" pitchFamily="18" charset="0"/>
                      </a:rPr>
                      <m:t>𝑣𝑒</m:t>
                    </m:r>
                    <m:d>
                      <m:dPr>
                        <m:ctrlPr>
                          <a:rPr lang="zh-CN" altLang="zh-CN" sz="1800" i="1">
                            <a:solidFill>
                              <a:srgbClr val="7030A0"/>
                            </a:solidFill>
                            <a:latin typeface="Cambria Math" panose="02040503050406030204" pitchFamily="18" charset="0"/>
                          </a:rPr>
                        </m:ctrlPr>
                      </m:dPr>
                      <m:e>
                        <m:r>
                          <a:rPr lang="en-US" altLang="zh-CN" sz="1800" i="1">
                            <a:solidFill>
                              <a:srgbClr val="7030A0"/>
                            </a:solidFill>
                            <a:latin typeface="Cambria Math" panose="02040503050406030204" pitchFamily="18" charset="0"/>
                          </a:rPr>
                          <m:t>𝑗</m:t>
                        </m:r>
                      </m:e>
                    </m:d>
                    <m:r>
                      <a:rPr lang="en-US" altLang="zh-CN" sz="1800">
                        <a:solidFill>
                          <a:srgbClr val="7030A0"/>
                        </a:solidFill>
                        <a:latin typeface="Cambria Math" panose="02040503050406030204" pitchFamily="18" charset="0"/>
                      </a:rPr>
                      <m:t>=</m:t>
                    </m:r>
                    <m:func>
                      <m:funcPr>
                        <m:ctrlPr>
                          <a:rPr lang="zh-CN" altLang="zh-CN" sz="1800" i="1">
                            <a:solidFill>
                              <a:srgbClr val="7030A0"/>
                            </a:solidFill>
                            <a:latin typeface="Cambria Math" panose="02040503050406030204" pitchFamily="18" charset="0"/>
                          </a:rPr>
                        </m:ctrlPr>
                      </m:funcPr>
                      <m:fName>
                        <m:limLow>
                          <m:limLowPr>
                            <m:ctrlPr>
                              <a:rPr lang="zh-CN" altLang="zh-CN" sz="1800" i="1">
                                <a:solidFill>
                                  <a:srgbClr val="7030A0"/>
                                </a:solidFill>
                                <a:latin typeface="Cambria Math" panose="02040503050406030204" pitchFamily="18" charset="0"/>
                              </a:rPr>
                            </m:ctrlPr>
                          </m:limLowPr>
                          <m:e>
                            <m:r>
                              <a:rPr lang="en-US" altLang="zh-CN" sz="1800" i="1">
                                <a:solidFill>
                                  <a:srgbClr val="7030A0"/>
                                </a:solidFill>
                                <a:latin typeface="Cambria Math" panose="02040503050406030204" pitchFamily="18" charset="0"/>
                              </a:rPr>
                              <m:t>𝑚𝑎𝑥</m:t>
                            </m:r>
                          </m:e>
                          <m:lim>
                            <m:r>
                              <a:rPr lang="en-US" altLang="zh-CN" sz="1800" i="1">
                                <a:solidFill>
                                  <a:srgbClr val="7030A0"/>
                                </a:solidFill>
                                <a:latin typeface="Cambria Math" panose="02040503050406030204" pitchFamily="18" charset="0"/>
                              </a:rPr>
                              <m:t>𝑖</m:t>
                            </m:r>
                          </m:lim>
                        </m:limLow>
                      </m:fName>
                      <m:e>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𝑣𝑒</m:t>
                        </m:r>
                        <m:d>
                          <m:dPr>
                            <m:ctrlPr>
                              <a:rPr lang="zh-CN" altLang="zh-CN" sz="1800" i="1">
                                <a:solidFill>
                                  <a:srgbClr val="7030A0"/>
                                </a:solidFill>
                                <a:latin typeface="Cambria Math" panose="02040503050406030204" pitchFamily="18" charset="0"/>
                              </a:rPr>
                            </m:ctrlPr>
                          </m:dPr>
                          <m:e>
                            <m:r>
                              <a:rPr lang="en-US" altLang="zh-CN" sz="1800" i="1">
                                <a:solidFill>
                                  <a:srgbClr val="7030A0"/>
                                </a:solidFill>
                                <a:latin typeface="Cambria Math" panose="02040503050406030204" pitchFamily="18" charset="0"/>
                              </a:rPr>
                              <m:t>𝑖</m:t>
                            </m:r>
                          </m:e>
                        </m:d>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𝑑𝑢𝑡</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𝑖</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𝑗</m:t>
                        </m:r>
                        <m:r>
                          <a:rPr lang="en-US" altLang="zh-CN" sz="1800" i="1">
                            <a:solidFill>
                              <a:srgbClr val="7030A0"/>
                            </a:solidFill>
                            <a:latin typeface="Cambria Math" panose="02040503050406030204" pitchFamily="18" charset="0"/>
                          </a:rPr>
                          <m:t>)</m:t>
                        </m:r>
                      </m:e>
                    </m:func>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𝑖</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𝑗</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𝑇</m:t>
                    </m:r>
                    <m:r>
                      <a:rPr lang="en-US" altLang="zh-CN" sz="1800" i="1">
                        <a:solidFill>
                          <a:srgbClr val="7030A0"/>
                        </a:solidFill>
                        <a:latin typeface="Cambria Math" panose="02040503050406030204" pitchFamily="18" charset="0"/>
                      </a:rPr>
                      <m:t>,2≤</m:t>
                    </m:r>
                    <m:r>
                      <a:rPr lang="en-US" altLang="zh-CN" sz="1800" i="1">
                        <a:solidFill>
                          <a:srgbClr val="7030A0"/>
                        </a:solidFill>
                        <a:latin typeface="Cambria Math" panose="02040503050406030204" pitchFamily="18" charset="0"/>
                      </a:rPr>
                      <m:t>𝑗</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𝑛</m:t>
                    </m:r>
                    <m:r>
                      <a:rPr lang="en-US" altLang="zh-CN" sz="1800" i="1">
                        <a:solidFill>
                          <a:srgbClr val="7030A0"/>
                        </a:solidFill>
                        <a:latin typeface="Cambria Math" panose="02040503050406030204" pitchFamily="18" charset="0"/>
                      </a:rPr>
                      <m:t>}</m:t>
                    </m:r>
                  </m:oMath>
                </a14:m>
                <a:endParaRPr lang="zh-CN" altLang="zh-CN" sz="1800" dirty="0">
                  <a:solidFill>
                    <a:srgbClr val="7030A0"/>
                  </a:solidFill>
                  <a:latin typeface="隶书" panose="02010509060101010101" pitchFamily="49" charset="-122"/>
                  <a:ea typeface="隶书" panose="02010509060101010101" pitchFamily="49" charset="-122"/>
                </a:endParaRPr>
              </a:p>
              <a:p>
                <a:pPr algn="just">
                  <a:lnSpc>
                    <a:spcPts val="2800"/>
                  </a:lnSpc>
                  <a:spcBef>
                    <a:spcPts val="0"/>
                  </a:spcBef>
                </a:pPr>
                <a:r>
                  <a:rPr lang="zh-CN" altLang="zh-CN" sz="1800" dirty="0">
                    <a:latin typeface="隶书" panose="02010509060101010101" pitchFamily="49" charset="-122"/>
                    <a:ea typeface="隶书" panose="02010509060101010101" pitchFamily="49" charset="-122"/>
                  </a:rPr>
                  <a:t>其中，</a:t>
                </a:r>
                <a14:m>
                  <m:oMath xmlns:m="http://schemas.openxmlformats.org/officeDocument/2006/math">
                    <m:r>
                      <a:rPr lang="en-US" altLang="zh-CN" sz="1800">
                        <a:latin typeface="Cambria Math" panose="02040503050406030204" pitchFamily="18" charset="0"/>
                        <a:ea typeface="隶书" panose="02010509060101010101" pitchFamily="49" charset="-122"/>
                      </a:rPr>
                      <m:t>𝑇</m:t>
                    </m:r>
                  </m:oMath>
                </a14:m>
                <a:r>
                  <a:rPr lang="zh-CN" altLang="zh-CN" sz="1800" dirty="0">
                    <a:latin typeface="隶书" panose="02010509060101010101" pitchFamily="49" charset="-122"/>
                    <a:ea typeface="隶书" panose="02010509060101010101" pitchFamily="49" charset="-122"/>
                  </a:rPr>
                  <a:t>是所有以</a:t>
                </a:r>
                <a14:m>
                  <m:oMath xmlns:m="http://schemas.openxmlformats.org/officeDocument/2006/math">
                    <m:r>
                      <a:rPr lang="en-US" altLang="zh-CN" sz="1800" i="1" dirty="0" smtClean="0">
                        <a:latin typeface="Cambria Math" panose="02040503050406030204" pitchFamily="18" charset="0"/>
                        <a:ea typeface="隶书" panose="02010509060101010101" pitchFamily="49" charset="-122"/>
                      </a:rPr>
                      <m:t>𝑖</m:t>
                    </m:r>
                  </m:oMath>
                </a14:m>
                <a:r>
                  <a:rPr lang="zh-CN" altLang="zh-CN" sz="1800" dirty="0">
                    <a:latin typeface="隶书" panose="02010509060101010101" pitchFamily="49" charset="-122"/>
                    <a:ea typeface="隶书" panose="02010509060101010101" pitchFamily="49" charset="-122"/>
                  </a:rPr>
                  <a:t>顶点为尾，</a:t>
                </a:r>
                <a14:m>
                  <m:oMath xmlns:m="http://schemas.openxmlformats.org/officeDocument/2006/math">
                    <m:r>
                      <a:rPr lang="en-US" altLang="zh-CN" sz="1800" i="1">
                        <a:latin typeface="Cambria Math" panose="02040503050406030204" pitchFamily="18" charset="0"/>
                        <a:ea typeface="隶书" panose="02010509060101010101" pitchFamily="49" charset="-122"/>
                      </a:rPr>
                      <m:t>𝑗</m:t>
                    </m:r>
                  </m:oMath>
                </a14:m>
                <a:r>
                  <a:rPr lang="zh-CN" altLang="zh-CN" sz="1800" dirty="0">
                    <a:latin typeface="隶书" panose="02010509060101010101" pitchFamily="49" charset="-122"/>
                    <a:ea typeface="隶书" panose="02010509060101010101" pitchFamily="49" charset="-122"/>
                  </a:rPr>
                  <a:t>顶点为头的弧的集合。</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1668" y="915566"/>
                <a:ext cx="6566556" cy="3507876"/>
              </a:xfrm>
              <a:blipFill rotWithShape="0">
                <a:blip r:embed="rId2"/>
                <a:stretch>
                  <a:fillRect l="-1021" t="-347" r="-111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7236296" y="1563638"/>
            <a:ext cx="1440160" cy="1726734"/>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251520" y="4155926"/>
                <a:ext cx="6912768" cy="369332"/>
              </a:xfrm>
              <a:prstGeom prst="rect">
                <a:avLst/>
              </a:prstGeom>
              <a:noFill/>
            </p:spPr>
            <p:txBody>
              <a:bodyPr wrap="square" rtlCol="0">
                <a:spAutoFit/>
              </a:bodyPr>
              <a:lstStyle/>
              <a:p>
                <a:r>
                  <a:rPr lang="zh-CN" altLang="zh-CN" dirty="0">
                    <a:solidFill>
                      <a:srgbClr val="C00000"/>
                    </a:solidFill>
                    <a:latin typeface="隶书" panose="02010509060101010101" pitchFamily="49" charset="-122"/>
                    <a:ea typeface="隶书" panose="02010509060101010101" pitchFamily="49" charset="-122"/>
                  </a:rPr>
                  <a:t>图中，若顶点旁边的值代表该顶点的最早发生时间，则</a:t>
                </a:r>
                <a14:m>
                  <m:oMath xmlns:m="http://schemas.openxmlformats.org/officeDocument/2006/math">
                    <m:r>
                      <a:rPr lang="en-US" altLang="zh-CN" i="1">
                        <a:solidFill>
                          <a:srgbClr val="C00000"/>
                        </a:solidFill>
                        <a:latin typeface="Cambria Math" panose="02040503050406030204" pitchFamily="18" charset="0"/>
                      </a:rPr>
                      <m:t>𝑣𝑒</m:t>
                    </m:r>
                    <m:d>
                      <m:dPr>
                        <m:ctrlPr>
                          <a:rPr lang="zh-CN"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𝑗</m:t>
                        </m:r>
                      </m:e>
                    </m:d>
                    <m:r>
                      <a:rPr lang="en-US" altLang="zh-CN" i="1">
                        <a:solidFill>
                          <a:srgbClr val="C00000"/>
                        </a:solidFill>
                        <a:latin typeface="Cambria Math" panose="02040503050406030204" pitchFamily="18" charset="0"/>
                      </a:rPr>
                      <m:t>=16</m:t>
                    </m:r>
                  </m:oMath>
                </a14:m>
                <a:r>
                  <a:rPr lang="zh-CN" altLang="zh-CN" dirty="0">
                    <a:solidFill>
                      <a:srgbClr val="C00000"/>
                    </a:solidFill>
                    <a:latin typeface="隶书" panose="02010509060101010101" pitchFamily="49" charset="-122"/>
                    <a:ea typeface="隶书" panose="02010509060101010101" pitchFamily="49" charset="-122"/>
                  </a:rPr>
                  <a:t>。</a:t>
                </a:r>
                <a:endParaRPr lang="zh-CN" altLang="en-US" dirty="0">
                  <a:solidFill>
                    <a:srgbClr val="C00000"/>
                  </a:solidFill>
                  <a:latin typeface="隶书" panose="02010509060101010101" pitchFamily="49" charset="-122"/>
                  <a:ea typeface="隶书" panose="02010509060101010101" pitchFamily="49"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51520" y="4155926"/>
                <a:ext cx="6912768" cy="369332"/>
              </a:xfrm>
              <a:prstGeom prst="rect">
                <a:avLst/>
              </a:prstGeom>
              <a:blipFill rotWithShape="0">
                <a:blip r:embed="rId4"/>
                <a:stretch>
                  <a:fillRect l="-705" t="-13333" r="-4056"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0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事件的最迟发生时间</a:t>
            </a:r>
            <a:r>
              <a:rPr lang="en-US" altLang="zh-CN" dirty="0"/>
              <a:t>(</a:t>
            </a:r>
            <a:r>
              <a:rPr lang="en-US" altLang="zh-CN" dirty="0" err="1"/>
              <a:t>vl</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5496" y="1131590"/>
                <a:ext cx="6048672" cy="2304256"/>
              </a:xfrm>
            </p:spPr>
            <p:txBody>
              <a:bodyPr/>
              <a:lstStyle/>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事件</a:t>
                </a:r>
                <a14:m>
                  <m:oMath xmlns:m="http://schemas.openxmlformats.org/officeDocument/2006/math">
                    <m:r>
                      <a:rPr lang="en-US" altLang="zh-CN" sz="1800" i="1">
                        <a:latin typeface="Cambria Math" panose="02040503050406030204" pitchFamily="18" charset="0"/>
                      </a:rPr>
                      <m:t>𝑗</m:t>
                    </m:r>
                  </m:oMath>
                </a14:m>
                <a:r>
                  <a:rPr lang="zh-CN" altLang="zh-CN" sz="1800" dirty="0">
                    <a:latin typeface="隶书" panose="02010509060101010101" pitchFamily="49" charset="-122"/>
                    <a:ea typeface="隶书" panose="02010509060101010101" pitchFamily="49" charset="-122"/>
                  </a:rPr>
                  <a:t>的最迟发生时间</a:t>
                </a:r>
                <a14:m>
                  <m:oMath xmlns:m="http://schemas.openxmlformats.org/officeDocument/2006/math">
                    <m:r>
                      <a:rPr lang="en-US" altLang="zh-CN" sz="1800" i="1">
                        <a:latin typeface="Cambria Math" panose="02040503050406030204" pitchFamily="18" charset="0"/>
                      </a:rPr>
                      <m:t>𝑣𝑙</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：不影响工程的如期完工，事件</a:t>
                </a:r>
                <a14:m>
                  <m:oMath xmlns:m="http://schemas.openxmlformats.org/officeDocument/2006/math">
                    <m:r>
                      <a:rPr lang="en-US" altLang="zh-CN" sz="1800" i="1">
                        <a:latin typeface="Cambria Math" panose="02040503050406030204" pitchFamily="18" charset="0"/>
                      </a:rPr>
                      <m:t>𝑗</m:t>
                    </m:r>
                  </m:oMath>
                </a14:m>
                <a:r>
                  <a:rPr lang="zh-CN" altLang="zh-CN" sz="1800" dirty="0">
                    <a:latin typeface="隶书" panose="02010509060101010101" pitchFamily="49" charset="-122"/>
                    <a:ea typeface="隶书" panose="02010509060101010101" pitchFamily="49" charset="-122"/>
                  </a:rPr>
                  <a:t>必须发生的时间。</a:t>
                </a:r>
              </a:p>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汇点的最迟发生时间</a:t>
                </a:r>
                <a14:m>
                  <m:oMath xmlns:m="http://schemas.openxmlformats.org/officeDocument/2006/math">
                    <m:r>
                      <a:rPr lang="en-US" altLang="zh-CN" sz="1800" i="1">
                        <a:latin typeface="Cambria Math" panose="02040503050406030204" pitchFamily="18" charset="0"/>
                      </a:rPr>
                      <m:t>𝑣𝑙</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𝑛</m:t>
                        </m:r>
                      </m:e>
                    </m:d>
                    <m:r>
                      <a:rPr lang="en-US" altLang="zh-CN" sz="1800" i="1">
                        <a:latin typeface="Cambria Math" panose="02040503050406030204" pitchFamily="18" charset="0"/>
                      </a:rPr>
                      <m:t>=</m:t>
                    </m:r>
                    <m:r>
                      <a:rPr lang="en-US" altLang="zh-CN" sz="1800" i="1">
                        <a:latin typeface="Cambria Math" panose="02040503050406030204" pitchFamily="18" charset="0"/>
                      </a:rPr>
                      <m:t>𝑣𝑒</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，即汇点的最早发生时间等于最迟发生时间。从</a:t>
                </a:r>
                <a14:m>
                  <m:oMath xmlns:m="http://schemas.openxmlformats.org/officeDocument/2006/math">
                    <m:r>
                      <a:rPr lang="en-US" altLang="zh-CN" sz="1800" i="1">
                        <a:latin typeface="Cambria Math" panose="02040503050406030204" pitchFamily="18" charset="0"/>
                      </a:rPr>
                      <m:t>𝑣𝑙</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𝑛</m:t>
                        </m:r>
                      </m:e>
                    </m:d>
                  </m:oMath>
                </a14:m>
                <a:r>
                  <a:rPr lang="zh-CN" altLang="zh-CN" sz="1800" dirty="0">
                    <a:latin typeface="隶书" panose="02010509060101010101" pitchFamily="49" charset="-122"/>
                    <a:ea typeface="隶书" panose="02010509060101010101" pitchFamily="49" charset="-122"/>
                  </a:rPr>
                  <a:t>开始向源点递推</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设事件</a:t>
                </a:r>
                <a14:m>
                  <m:oMath xmlns:m="http://schemas.openxmlformats.org/officeDocument/2006/math">
                    <m:r>
                      <a:rPr lang="en-US" altLang="zh-CN" sz="1800" i="1">
                        <a:latin typeface="Cambria Math" panose="02040503050406030204" pitchFamily="18" charset="0"/>
                      </a:rPr>
                      <m:t>𝑗</m:t>
                    </m:r>
                  </m:oMath>
                </a14:m>
                <a:r>
                  <a:rPr lang="zh-CN" altLang="zh-CN" sz="1800" dirty="0">
                    <a:latin typeface="隶书" panose="02010509060101010101" pitchFamily="49" charset="-122"/>
                    <a:ea typeface="隶书" panose="02010509060101010101" pitchFamily="49" charset="-122"/>
                  </a:rPr>
                  <a:t>是事件</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的直接前驱，则</a:t>
                </a:r>
              </a:p>
              <a:p>
                <a:pPr algn="just">
                  <a:lnSpc>
                    <a:spcPts val="2600"/>
                  </a:lnSpc>
                  <a:spcBef>
                    <a:spcPts val="0"/>
                  </a:spcBef>
                </a:pPr>
                <a:r>
                  <a:rPr lang="en-US" altLang="zh-CN" sz="1800" dirty="0"/>
                  <a:t>   </a:t>
                </a:r>
                <a14:m>
                  <m:oMath xmlns:m="http://schemas.openxmlformats.org/officeDocument/2006/math">
                    <m:r>
                      <a:rPr lang="en-US" altLang="zh-CN" sz="1800" i="1" smtClean="0">
                        <a:solidFill>
                          <a:srgbClr val="7030A0"/>
                        </a:solidFill>
                        <a:latin typeface="Cambria Math" panose="02040503050406030204" pitchFamily="18" charset="0"/>
                      </a:rPr>
                      <m:t>𝑣𝑙</m:t>
                    </m:r>
                    <m:d>
                      <m:dPr>
                        <m:ctrlPr>
                          <a:rPr lang="zh-CN" altLang="zh-CN" sz="1800" i="1">
                            <a:solidFill>
                              <a:srgbClr val="7030A0"/>
                            </a:solidFill>
                            <a:latin typeface="Cambria Math" panose="02040503050406030204" pitchFamily="18" charset="0"/>
                          </a:rPr>
                        </m:ctrlPr>
                      </m:dPr>
                      <m:e>
                        <m:r>
                          <a:rPr lang="en-US" altLang="zh-CN" sz="1800" i="1">
                            <a:solidFill>
                              <a:srgbClr val="7030A0"/>
                            </a:solidFill>
                            <a:latin typeface="Cambria Math" panose="02040503050406030204" pitchFamily="18" charset="0"/>
                          </a:rPr>
                          <m:t>𝑗</m:t>
                        </m:r>
                      </m:e>
                    </m:d>
                    <m:r>
                      <a:rPr lang="en-US" altLang="zh-CN" sz="1800">
                        <a:solidFill>
                          <a:srgbClr val="7030A0"/>
                        </a:solidFill>
                        <a:latin typeface="Cambria Math" panose="02040503050406030204" pitchFamily="18" charset="0"/>
                      </a:rPr>
                      <m:t>=</m:t>
                    </m:r>
                    <m:func>
                      <m:funcPr>
                        <m:ctrlPr>
                          <a:rPr lang="zh-CN" altLang="zh-CN" sz="1800" i="1">
                            <a:solidFill>
                              <a:srgbClr val="7030A0"/>
                            </a:solidFill>
                            <a:latin typeface="Cambria Math" panose="02040503050406030204" pitchFamily="18" charset="0"/>
                          </a:rPr>
                        </m:ctrlPr>
                      </m:funcPr>
                      <m:fName>
                        <m:limLow>
                          <m:limLowPr>
                            <m:ctrlPr>
                              <a:rPr lang="zh-CN" altLang="zh-CN" sz="1800" i="1">
                                <a:solidFill>
                                  <a:srgbClr val="7030A0"/>
                                </a:solidFill>
                                <a:latin typeface="Cambria Math" panose="02040503050406030204" pitchFamily="18" charset="0"/>
                              </a:rPr>
                            </m:ctrlPr>
                          </m:limLowPr>
                          <m:e>
                            <m:r>
                              <a:rPr lang="en-US" altLang="zh-CN" sz="1800" i="1">
                                <a:solidFill>
                                  <a:srgbClr val="7030A0"/>
                                </a:solidFill>
                                <a:latin typeface="Cambria Math" panose="02040503050406030204" pitchFamily="18" charset="0"/>
                              </a:rPr>
                              <m:t>𝑚𝑖𝑛</m:t>
                            </m:r>
                          </m:e>
                          <m:lim>
                            <m:r>
                              <a:rPr lang="en-US" altLang="zh-CN" sz="1800" i="1">
                                <a:solidFill>
                                  <a:srgbClr val="7030A0"/>
                                </a:solidFill>
                                <a:latin typeface="Cambria Math" panose="02040503050406030204" pitchFamily="18" charset="0"/>
                              </a:rPr>
                              <m:t>𝑖</m:t>
                            </m:r>
                          </m:lim>
                        </m:limLow>
                      </m:fName>
                      <m:e>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𝑣𝑙</m:t>
                        </m:r>
                        <m:d>
                          <m:dPr>
                            <m:ctrlPr>
                              <a:rPr lang="zh-CN" altLang="zh-CN" sz="1800" i="1">
                                <a:solidFill>
                                  <a:srgbClr val="7030A0"/>
                                </a:solidFill>
                                <a:latin typeface="Cambria Math" panose="02040503050406030204" pitchFamily="18" charset="0"/>
                              </a:rPr>
                            </m:ctrlPr>
                          </m:dPr>
                          <m:e>
                            <m:r>
                              <a:rPr lang="en-US" altLang="zh-CN" sz="1800" i="1">
                                <a:solidFill>
                                  <a:srgbClr val="7030A0"/>
                                </a:solidFill>
                                <a:latin typeface="Cambria Math" panose="02040503050406030204" pitchFamily="18" charset="0"/>
                              </a:rPr>
                              <m:t>𝑖</m:t>
                            </m:r>
                          </m:e>
                        </m:d>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𝑑𝑢𝑡</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𝑗</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𝑖</m:t>
                        </m:r>
                        <m:r>
                          <a:rPr lang="en-US" altLang="zh-CN" sz="1800" i="1">
                            <a:solidFill>
                              <a:srgbClr val="7030A0"/>
                            </a:solidFill>
                            <a:latin typeface="Cambria Math" panose="02040503050406030204" pitchFamily="18" charset="0"/>
                          </a:rPr>
                          <m:t>)</m:t>
                        </m:r>
                      </m:e>
                    </m:func>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𝑗</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𝑖</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𝑆</m:t>
                    </m:r>
                    <m:r>
                      <a:rPr lang="en-US" altLang="zh-CN" sz="1800" i="1">
                        <a:solidFill>
                          <a:srgbClr val="7030A0"/>
                        </a:solidFill>
                        <a:latin typeface="Cambria Math" panose="02040503050406030204" pitchFamily="18" charset="0"/>
                      </a:rPr>
                      <m:t>,1≤</m:t>
                    </m:r>
                    <m:r>
                      <a:rPr lang="en-US" altLang="zh-CN" sz="1800" i="1">
                        <a:solidFill>
                          <a:srgbClr val="7030A0"/>
                        </a:solidFill>
                        <a:latin typeface="Cambria Math" panose="02040503050406030204" pitchFamily="18" charset="0"/>
                      </a:rPr>
                      <m:t>𝑗</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𝑛</m:t>
                    </m:r>
                    <m:r>
                      <a:rPr lang="en-US" altLang="zh-CN" sz="1800" i="1">
                        <a:solidFill>
                          <a:srgbClr val="7030A0"/>
                        </a:solidFill>
                        <a:latin typeface="Cambria Math" panose="02040503050406030204" pitchFamily="18" charset="0"/>
                      </a:rPr>
                      <m:t>−1}</m:t>
                    </m:r>
                  </m:oMath>
                </a14:m>
                <a:endParaRPr lang="zh-CN" altLang="zh-CN" sz="1800" dirty="0">
                  <a:solidFill>
                    <a:srgbClr val="7030A0"/>
                  </a:solidFill>
                  <a:latin typeface="隶书" panose="02010509060101010101" pitchFamily="49" charset="-122"/>
                  <a:ea typeface="隶书" panose="02010509060101010101" pitchFamily="49" charset="-122"/>
                </a:endParaRP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其中，</a:t>
                </a:r>
                <a14:m>
                  <m:oMath xmlns:m="http://schemas.openxmlformats.org/officeDocument/2006/math">
                    <m:r>
                      <a:rPr lang="en-US" altLang="zh-CN" sz="1800">
                        <a:latin typeface="Cambria Math" panose="02040503050406030204" pitchFamily="18" charset="0"/>
                        <a:ea typeface="隶书" panose="02010509060101010101" pitchFamily="49" charset="-122"/>
                      </a:rPr>
                      <m:t>𝑆</m:t>
                    </m:r>
                  </m:oMath>
                </a14:m>
                <a:r>
                  <a:rPr lang="zh-CN" altLang="zh-CN" sz="1800" dirty="0">
                    <a:latin typeface="隶书" panose="02010509060101010101" pitchFamily="49" charset="-122"/>
                    <a:ea typeface="隶书" panose="02010509060101010101" pitchFamily="49" charset="-122"/>
                  </a:rPr>
                  <a:t>是所有以</a:t>
                </a:r>
                <a14:m>
                  <m:oMath xmlns:m="http://schemas.openxmlformats.org/officeDocument/2006/math">
                    <m:r>
                      <a:rPr lang="en-US" altLang="zh-CN" sz="1800" i="1" dirty="0" smtClean="0">
                        <a:latin typeface="Cambria Math" panose="02040503050406030204" pitchFamily="18" charset="0"/>
                        <a:ea typeface="隶书" panose="02010509060101010101" pitchFamily="49" charset="-122"/>
                      </a:rPr>
                      <m:t>𝑖</m:t>
                    </m:r>
                  </m:oMath>
                </a14:m>
                <a:r>
                  <a:rPr lang="zh-CN" altLang="zh-CN" sz="1800" dirty="0">
                    <a:latin typeface="隶书" panose="02010509060101010101" pitchFamily="49" charset="-122"/>
                    <a:ea typeface="隶书" panose="02010509060101010101" pitchFamily="49" charset="-122"/>
                  </a:rPr>
                  <a:t>顶点为头，</a:t>
                </a:r>
                <a14:m>
                  <m:oMath xmlns:m="http://schemas.openxmlformats.org/officeDocument/2006/math">
                    <m:r>
                      <a:rPr lang="en-US" altLang="zh-CN" sz="1800" i="1">
                        <a:latin typeface="Cambria Math" panose="02040503050406030204" pitchFamily="18" charset="0"/>
                        <a:ea typeface="隶书" panose="02010509060101010101" pitchFamily="49" charset="-122"/>
                      </a:rPr>
                      <m:t>𝑗</m:t>
                    </m:r>
                  </m:oMath>
                </a14:m>
                <a:r>
                  <a:rPr lang="zh-CN" altLang="zh-CN" sz="1800" dirty="0">
                    <a:latin typeface="隶书" panose="02010509060101010101" pitchFamily="49" charset="-122"/>
                    <a:ea typeface="隶书" panose="02010509060101010101" pitchFamily="49" charset="-122"/>
                  </a:rPr>
                  <a:t>顶点为尾的弧的集合。</a:t>
                </a:r>
              </a:p>
              <a:p>
                <a:pPr marL="0" indent="0">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5496" y="1131590"/>
                <a:ext cx="6048672" cy="2304256"/>
              </a:xfrm>
              <a:blipFill rotWithShape="0">
                <a:blip r:embed="rId2"/>
                <a:stretch>
                  <a:fillRect l="-1008" t="-1587" r="-1310" b="-608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461516" y="1275606"/>
            <a:ext cx="1872208" cy="1905924"/>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23528" y="3893051"/>
                <a:ext cx="7848872" cy="369332"/>
              </a:xfrm>
              <a:prstGeom prst="rect">
                <a:avLst/>
              </a:prstGeom>
              <a:noFill/>
            </p:spPr>
            <p:txBody>
              <a:bodyPr wrap="square" rtlCol="0">
                <a:spAutoFit/>
              </a:bodyPr>
              <a:lstStyle/>
              <a:p>
                <a:r>
                  <a:rPr lang="zh-CN" altLang="zh-CN" dirty="0">
                    <a:solidFill>
                      <a:srgbClr val="C00000"/>
                    </a:solidFill>
                    <a:latin typeface="隶书" panose="02010509060101010101" pitchFamily="49" charset="-122"/>
                    <a:ea typeface="隶书" panose="02010509060101010101" pitchFamily="49" charset="-122"/>
                  </a:rPr>
                  <a:t>图中，若顶点旁边的值代表该顶点的最迟发生时间，则</a:t>
                </a:r>
                <a14:m>
                  <m:oMath xmlns:m="http://schemas.openxmlformats.org/officeDocument/2006/math">
                    <m:r>
                      <a:rPr lang="en-US" altLang="zh-CN" i="1">
                        <a:solidFill>
                          <a:srgbClr val="C00000"/>
                        </a:solidFill>
                        <a:latin typeface="Cambria Math" panose="02040503050406030204" pitchFamily="18" charset="0"/>
                      </a:rPr>
                      <m:t>𝑣𝑙</m:t>
                    </m:r>
                    <m:d>
                      <m:dPr>
                        <m:ctrlPr>
                          <a:rPr lang="zh-CN" altLang="zh-CN" i="1">
                            <a:solidFill>
                              <a:srgbClr val="C00000"/>
                            </a:solidFill>
                            <a:latin typeface="Cambria Math" panose="02040503050406030204" pitchFamily="18" charset="0"/>
                          </a:rPr>
                        </m:ctrlPr>
                      </m:dPr>
                      <m:e>
                        <m:r>
                          <a:rPr lang="en-US" altLang="zh-CN" i="1">
                            <a:solidFill>
                              <a:srgbClr val="C00000"/>
                            </a:solidFill>
                            <a:latin typeface="Cambria Math" panose="02040503050406030204" pitchFamily="18" charset="0"/>
                          </a:rPr>
                          <m:t>𝑗</m:t>
                        </m:r>
                      </m:e>
                    </m:d>
                    <m:r>
                      <a:rPr lang="en-US" altLang="zh-CN" i="1">
                        <a:solidFill>
                          <a:srgbClr val="C00000"/>
                        </a:solidFill>
                        <a:latin typeface="Cambria Math" panose="02040503050406030204" pitchFamily="18" charset="0"/>
                      </a:rPr>
                      <m:t>=7</m:t>
                    </m:r>
                  </m:oMath>
                </a14:m>
                <a:r>
                  <a:rPr lang="zh-CN" altLang="zh-CN" dirty="0">
                    <a:solidFill>
                      <a:srgbClr val="C00000"/>
                    </a:solidFill>
                    <a:latin typeface="隶书" panose="02010509060101010101" pitchFamily="49" charset="-122"/>
                    <a:ea typeface="隶书" panose="02010509060101010101" pitchFamily="49" charset="-122"/>
                  </a:rPr>
                  <a:t>。</a:t>
                </a:r>
                <a:endParaRPr lang="zh-CN" altLang="en-US" dirty="0">
                  <a:solidFill>
                    <a:srgbClr val="C00000"/>
                  </a:solidFill>
                  <a:latin typeface="隶书" panose="02010509060101010101" pitchFamily="49" charset="-122"/>
                  <a:ea typeface="隶书" panose="02010509060101010101" pitchFamily="49"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23528" y="3893051"/>
                <a:ext cx="7848872" cy="369332"/>
              </a:xfrm>
              <a:prstGeom prst="rect">
                <a:avLst/>
              </a:prstGeom>
              <a:blipFill rotWithShape="0">
                <a:blip r:embed="rId4"/>
                <a:stretch>
                  <a:fillRect l="-621" t="-13333"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062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43608" y="339502"/>
            <a:ext cx="7776863" cy="457048"/>
          </a:xfrm>
        </p:spPr>
        <p:txBody>
          <a:bodyPr/>
          <a:lstStyle/>
          <a:p>
            <a:r>
              <a:rPr lang="zh-CN" altLang="zh-CN" dirty="0"/>
              <a:t>活动的最早开始时间</a:t>
            </a:r>
            <a:r>
              <a:rPr lang="zh-CN" altLang="en-US" dirty="0"/>
              <a:t>、最迟</a:t>
            </a:r>
            <a:r>
              <a:rPr lang="zh-CN" altLang="zh-CN" dirty="0"/>
              <a:t>开始时间</a:t>
            </a:r>
            <a:r>
              <a:rPr lang="zh-CN" altLang="en-US" dirty="0"/>
              <a:t>、关键活动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108504" cy="3507876"/>
              </a:xfrm>
            </p:spPr>
            <p:txBody>
              <a:bodyPr/>
              <a:lstStyle/>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活动</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的最早开始时间</a:t>
                </a:r>
                <a14:m>
                  <m:oMath xmlns:m="http://schemas.openxmlformats.org/officeDocument/2006/math">
                    <m:r>
                      <a:rPr lang="en-US" altLang="zh-CN" sz="1800" i="1">
                        <a:latin typeface="Cambria Math" panose="02040503050406030204" pitchFamily="18" charset="0"/>
                      </a:rPr>
                      <m:t>𝑒</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：设活动</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由弧</a:t>
                </a:r>
                <a14:m>
                  <m:oMath xmlns:m="http://schemas.openxmlformats.org/officeDocument/2006/math">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𝑘</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表示，持续时间记为</a:t>
                </a:r>
                <a14:m>
                  <m:oMath xmlns:m="http://schemas.openxmlformats.org/officeDocument/2006/math">
                    <m:r>
                      <a:rPr lang="en-US" altLang="zh-CN" sz="1800" i="1">
                        <a:latin typeface="Cambria Math" panose="02040503050406030204" pitchFamily="18" charset="0"/>
                      </a:rPr>
                      <m:t>𝑑𝑢𝑡</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𝑘</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，则</a:t>
                </a:r>
                <a:endParaRPr lang="en-US" altLang="zh-CN" sz="1800" i="1" dirty="0">
                  <a:solidFill>
                    <a:srgbClr val="7030A0"/>
                  </a:solidFill>
                </a:endParaRPr>
              </a:p>
              <a:p>
                <a:pPr algn="ctr">
                  <a:lnSpc>
                    <a:spcPts val="2600"/>
                  </a:lnSpc>
                  <a:spcBef>
                    <a:spcPts val="0"/>
                  </a:spcBef>
                </a:pPr>
                <a14:m>
                  <m:oMath xmlns:m="http://schemas.openxmlformats.org/officeDocument/2006/math">
                    <m:r>
                      <a:rPr lang="en-US" altLang="zh-CN" sz="1800" i="1" smtClean="0">
                        <a:solidFill>
                          <a:srgbClr val="7030A0"/>
                        </a:solidFill>
                        <a:latin typeface="Cambria Math" panose="02040503050406030204" pitchFamily="18" charset="0"/>
                      </a:rPr>
                      <m:t>𝑒</m:t>
                    </m:r>
                    <m:d>
                      <m:dPr>
                        <m:ctrlPr>
                          <a:rPr lang="zh-CN" altLang="zh-CN" sz="1800" i="1">
                            <a:solidFill>
                              <a:srgbClr val="7030A0"/>
                            </a:solidFill>
                            <a:latin typeface="Cambria Math" panose="02040503050406030204" pitchFamily="18" charset="0"/>
                          </a:rPr>
                        </m:ctrlPr>
                      </m:dPr>
                      <m:e>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𝑎</m:t>
                            </m:r>
                          </m:e>
                          <m:sub>
                            <m:r>
                              <a:rPr lang="en-US" altLang="zh-CN" sz="1800" i="1">
                                <a:solidFill>
                                  <a:srgbClr val="7030A0"/>
                                </a:solidFill>
                                <a:latin typeface="Cambria Math" panose="02040503050406030204" pitchFamily="18" charset="0"/>
                              </a:rPr>
                              <m:t>𝑖</m:t>
                            </m:r>
                          </m:sub>
                        </m:sSub>
                      </m:e>
                    </m:d>
                    <m:r>
                      <a:rPr lang="en-US" altLang="zh-CN" sz="1800">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𝑣𝑒</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𝑗</m:t>
                    </m:r>
                    <m:r>
                      <a:rPr lang="en-US" altLang="zh-CN" sz="1800" i="1">
                        <a:solidFill>
                          <a:srgbClr val="7030A0"/>
                        </a:solidFill>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 </a:t>
                </a:r>
              </a:p>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活动</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的最迟开始时间</a:t>
                </a:r>
                <a14:m>
                  <m:oMath xmlns:m="http://schemas.openxmlformats.org/officeDocument/2006/math">
                    <m:r>
                      <a:rPr lang="en-US" altLang="zh-CN" sz="1800" i="1">
                        <a:latin typeface="Cambria Math" panose="02040503050406030204" pitchFamily="18" charset="0"/>
                      </a:rPr>
                      <m:t>𝑙</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e>
                    </m:d>
                    <m:r>
                      <a:rPr lang="zh-CN"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设活动</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由弧</a:t>
                </a:r>
                <a14:m>
                  <m:oMath xmlns:m="http://schemas.openxmlformats.org/officeDocument/2006/math">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𝑘</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表示，持续时间记为</a:t>
                </a:r>
                <a14:m>
                  <m:oMath xmlns:m="http://schemas.openxmlformats.org/officeDocument/2006/math">
                    <m:r>
                      <a:rPr lang="en-US" altLang="zh-CN" sz="1800" i="1">
                        <a:latin typeface="Cambria Math" panose="02040503050406030204" pitchFamily="18" charset="0"/>
                      </a:rPr>
                      <m:t>𝑑𝑢𝑡</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𝑘</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，则</a:t>
                </a:r>
                <a:endParaRPr lang="en-US" altLang="zh-CN" sz="1800" dirty="0">
                  <a:latin typeface="隶书" panose="02010509060101010101" pitchFamily="49" charset="-122"/>
                  <a:ea typeface="隶书" panose="02010509060101010101" pitchFamily="49" charset="-122"/>
                </a:endParaRPr>
              </a:p>
              <a:p>
                <a:pPr algn="ctr">
                  <a:lnSpc>
                    <a:spcPts val="2600"/>
                  </a:lnSpc>
                  <a:spcBef>
                    <a:spcPts val="0"/>
                  </a:spcBef>
                </a:pPr>
                <a:r>
                  <a:rPr lang="en-US" altLang="zh-CN" sz="1800" dirty="0">
                    <a:solidFill>
                      <a:srgbClr val="7030A0"/>
                    </a:solidFill>
                    <a:latin typeface="隶书" panose="02010509060101010101" pitchFamily="49" charset="-122"/>
                    <a:ea typeface="隶书" panose="02010509060101010101" pitchFamily="49" charset="-122"/>
                  </a:rPr>
                  <a:t>  </a:t>
                </a:r>
                <a14:m>
                  <m:oMath xmlns:m="http://schemas.openxmlformats.org/officeDocument/2006/math">
                    <m:r>
                      <a:rPr lang="en-US" altLang="zh-CN" sz="1800" i="1">
                        <a:solidFill>
                          <a:srgbClr val="7030A0"/>
                        </a:solidFill>
                        <a:latin typeface="Cambria Math" panose="02040503050406030204" pitchFamily="18" charset="0"/>
                      </a:rPr>
                      <m:t>𝑙</m:t>
                    </m:r>
                    <m:d>
                      <m:dPr>
                        <m:ctrlPr>
                          <a:rPr lang="zh-CN" altLang="zh-CN" sz="1800" i="1">
                            <a:solidFill>
                              <a:srgbClr val="7030A0"/>
                            </a:solidFill>
                            <a:latin typeface="Cambria Math" panose="02040503050406030204" pitchFamily="18" charset="0"/>
                          </a:rPr>
                        </m:ctrlPr>
                      </m:dPr>
                      <m:e>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𝑎</m:t>
                            </m:r>
                          </m:e>
                          <m:sub>
                            <m:r>
                              <a:rPr lang="en-US" altLang="zh-CN" sz="1800" i="1">
                                <a:solidFill>
                                  <a:srgbClr val="7030A0"/>
                                </a:solidFill>
                                <a:latin typeface="Cambria Math" panose="02040503050406030204" pitchFamily="18" charset="0"/>
                              </a:rPr>
                              <m:t>𝑖</m:t>
                            </m:r>
                          </m:sub>
                        </m:sSub>
                      </m:e>
                    </m:d>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𝑣𝑙</m:t>
                    </m:r>
                    <m:d>
                      <m:dPr>
                        <m:ctrlPr>
                          <a:rPr lang="zh-CN" altLang="zh-CN" sz="1800" i="1">
                            <a:solidFill>
                              <a:srgbClr val="7030A0"/>
                            </a:solidFill>
                            <a:latin typeface="Cambria Math" panose="02040503050406030204" pitchFamily="18" charset="0"/>
                          </a:rPr>
                        </m:ctrlPr>
                      </m:dPr>
                      <m:e>
                        <m:r>
                          <a:rPr lang="en-US" altLang="zh-CN" sz="1800" i="1">
                            <a:solidFill>
                              <a:srgbClr val="7030A0"/>
                            </a:solidFill>
                            <a:latin typeface="Cambria Math" panose="02040503050406030204" pitchFamily="18" charset="0"/>
                          </a:rPr>
                          <m:t>𝑘</m:t>
                        </m:r>
                      </m:e>
                    </m:d>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𝑑𝑢𝑡</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𝑗</m:t>
                    </m:r>
                    <m:r>
                      <a:rPr lang="en-US" altLang="zh-CN" sz="1800" i="1">
                        <a:solidFill>
                          <a:srgbClr val="7030A0"/>
                        </a:solidFill>
                        <a:latin typeface="Cambria Math" panose="02040503050406030204" pitchFamily="18" charset="0"/>
                      </a:rPr>
                      <m:t>,</m:t>
                    </m:r>
                    <m:r>
                      <a:rPr lang="en-US" altLang="zh-CN" sz="1800" i="1">
                        <a:solidFill>
                          <a:srgbClr val="7030A0"/>
                        </a:solidFill>
                        <a:latin typeface="Cambria Math" panose="02040503050406030204" pitchFamily="18" charset="0"/>
                      </a:rPr>
                      <m:t>𝑘</m:t>
                    </m:r>
                    <m:r>
                      <a:rPr lang="en-US" altLang="zh-CN" sz="1800" i="1">
                        <a:solidFill>
                          <a:srgbClr val="7030A0"/>
                        </a:solidFill>
                        <a:latin typeface="Cambria Math" panose="02040503050406030204" pitchFamily="18" charset="0"/>
                      </a:rPr>
                      <m:t>)</m:t>
                    </m:r>
                  </m:oMath>
                </a14:m>
                <a:r>
                  <a:rPr lang="zh-CN" altLang="zh-CN" sz="1800" dirty="0">
                    <a:solidFill>
                      <a:srgbClr val="7030A0"/>
                    </a:solidFill>
                    <a:latin typeface="隶书" panose="02010509060101010101" pitchFamily="49" charset="-122"/>
                    <a:ea typeface="隶书" panose="02010509060101010101" pitchFamily="49" charset="-122"/>
                  </a:rPr>
                  <a:t>。</a:t>
                </a: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活动余量：完成活动</a:t>
                </a:r>
                <a14:m>
                  <m:oMath xmlns:m="http://schemas.openxmlformats.org/officeDocument/2006/math">
                    <m:sSub>
                      <m:sSubPr>
                        <m:ctrlPr>
                          <a:rPr lang="zh-CN" altLang="zh-CN" sz="1800" i="1">
                            <a:latin typeface="Cambria Math" panose="02040503050406030204" pitchFamily="18" charset="0"/>
                            <a:ea typeface="隶书" panose="02010509060101010101" pitchFamily="49" charset="-122"/>
                          </a:rPr>
                        </m:ctrlPr>
                      </m:sSubPr>
                      <m:e>
                        <m:r>
                          <a:rPr lang="en-US" altLang="zh-CN" sz="1800">
                            <a:latin typeface="Cambria Math" panose="02040503050406030204" pitchFamily="18" charset="0"/>
                            <a:ea typeface="隶书" panose="02010509060101010101" pitchFamily="49" charset="-122"/>
                          </a:rPr>
                          <m:t>𝑎</m:t>
                        </m:r>
                      </m:e>
                      <m:sub>
                        <m:r>
                          <a:rPr lang="en-US" altLang="zh-CN" sz="1800">
                            <a:latin typeface="Cambria Math" panose="02040503050406030204" pitchFamily="18" charset="0"/>
                            <a:ea typeface="隶书" panose="02010509060101010101" pitchFamily="49" charset="-122"/>
                          </a:rPr>
                          <m:t>𝑖</m:t>
                        </m:r>
                      </m:sub>
                    </m:sSub>
                  </m:oMath>
                </a14:m>
                <a:r>
                  <a:rPr lang="zh-CN" altLang="zh-CN" sz="1800" dirty="0">
                    <a:latin typeface="隶书" panose="02010509060101010101" pitchFamily="49" charset="-122"/>
                    <a:ea typeface="隶书" panose="02010509060101010101" pitchFamily="49" charset="-122"/>
                  </a:rPr>
                  <a:t>的时间余量，即两者之差</a:t>
                </a:r>
                <a14:m>
                  <m:oMath xmlns:m="http://schemas.openxmlformats.org/officeDocument/2006/math">
                    <m:r>
                      <a:rPr lang="en-US" altLang="zh-CN" sz="1800">
                        <a:latin typeface="Cambria Math" panose="02040503050406030204" pitchFamily="18" charset="0"/>
                        <a:ea typeface="隶书" panose="02010509060101010101" pitchFamily="49" charset="-122"/>
                      </a:rPr>
                      <m:t>𝑙</m:t>
                    </m:r>
                    <m:d>
                      <m:dPr>
                        <m:ctrlPr>
                          <a:rPr lang="zh-CN" altLang="zh-CN" sz="1800" i="1">
                            <a:latin typeface="Cambria Math" panose="02040503050406030204" pitchFamily="18" charset="0"/>
                            <a:ea typeface="隶书" panose="02010509060101010101" pitchFamily="49" charset="-122"/>
                          </a:rPr>
                        </m:ctrlPr>
                      </m:dPr>
                      <m:e>
                        <m:sSub>
                          <m:sSubPr>
                            <m:ctrlPr>
                              <a:rPr lang="zh-CN" altLang="zh-CN" sz="1800" i="1">
                                <a:latin typeface="Cambria Math" panose="02040503050406030204" pitchFamily="18" charset="0"/>
                                <a:ea typeface="隶书" panose="02010509060101010101" pitchFamily="49" charset="-122"/>
                              </a:rPr>
                            </m:ctrlPr>
                          </m:sSubPr>
                          <m:e>
                            <m:r>
                              <a:rPr lang="en-US" altLang="zh-CN" sz="1800">
                                <a:latin typeface="Cambria Math" panose="02040503050406030204" pitchFamily="18" charset="0"/>
                                <a:ea typeface="隶书" panose="02010509060101010101" pitchFamily="49" charset="-122"/>
                              </a:rPr>
                              <m:t>𝑎</m:t>
                            </m:r>
                          </m:e>
                          <m:sub>
                            <m:r>
                              <a:rPr lang="en-US" altLang="zh-CN" sz="1800">
                                <a:latin typeface="Cambria Math" panose="02040503050406030204" pitchFamily="18" charset="0"/>
                                <a:ea typeface="隶书" panose="02010509060101010101" pitchFamily="49" charset="-122"/>
                              </a:rPr>
                              <m:t>𝑖</m:t>
                            </m:r>
                          </m:sub>
                        </m:sSub>
                      </m:e>
                    </m:d>
                    <m:r>
                      <a:rPr lang="en-US" altLang="zh-CN" sz="1800">
                        <a:latin typeface="Cambria Math" panose="02040503050406030204" pitchFamily="18" charset="0"/>
                        <a:ea typeface="隶书" panose="02010509060101010101" pitchFamily="49" charset="-122"/>
                      </a:rPr>
                      <m:t>−</m:t>
                    </m:r>
                    <m:r>
                      <a:rPr lang="en-US" altLang="zh-CN" sz="1800">
                        <a:latin typeface="Cambria Math" panose="02040503050406030204" pitchFamily="18" charset="0"/>
                        <a:ea typeface="隶书" panose="02010509060101010101" pitchFamily="49" charset="-122"/>
                      </a:rPr>
                      <m:t>𝑒</m:t>
                    </m:r>
                    <m:r>
                      <a:rPr lang="en-US" altLang="zh-CN" sz="1800">
                        <a:latin typeface="Cambria Math" panose="02040503050406030204" pitchFamily="18" charset="0"/>
                        <a:ea typeface="隶书" panose="02010509060101010101" pitchFamily="49" charset="-122"/>
                      </a:rPr>
                      <m:t>(</m:t>
                    </m:r>
                    <m:sSub>
                      <m:sSubPr>
                        <m:ctrlPr>
                          <a:rPr lang="zh-CN" altLang="zh-CN" sz="1800" i="1">
                            <a:latin typeface="Cambria Math" panose="02040503050406030204" pitchFamily="18" charset="0"/>
                            <a:ea typeface="隶书" panose="02010509060101010101" pitchFamily="49" charset="-122"/>
                          </a:rPr>
                        </m:ctrlPr>
                      </m:sSubPr>
                      <m:e>
                        <m:r>
                          <a:rPr lang="en-US" altLang="zh-CN" sz="1800">
                            <a:latin typeface="Cambria Math" panose="02040503050406030204" pitchFamily="18" charset="0"/>
                            <a:ea typeface="隶书" panose="02010509060101010101" pitchFamily="49" charset="-122"/>
                          </a:rPr>
                          <m:t>𝑎</m:t>
                        </m:r>
                      </m:e>
                      <m:sub>
                        <m:r>
                          <a:rPr lang="en-US" altLang="zh-CN" sz="1800">
                            <a:latin typeface="Cambria Math" panose="02040503050406030204" pitchFamily="18" charset="0"/>
                            <a:ea typeface="隶书" panose="02010509060101010101" pitchFamily="49" charset="-122"/>
                          </a:rPr>
                          <m:t>𝑖</m:t>
                        </m:r>
                      </m:sub>
                    </m:sSub>
                    <m:r>
                      <a:rPr lang="en-US" altLang="zh-CN" sz="1800">
                        <a:latin typeface="Cambria Math" panose="02040503050406030204" pitchFamily="18" charset="0"/>
                        <a:ea typeface="隶书" panose="02010509060101010101" pitchFamily="49" charset="-122"/>
                      </a:rPr>
                      <m:t>)</m:t>
                    </m:r>
                  </m:oMath>
                </a14:m>
                <a:r>
                  <a:rPr lang="zh-CN" altLang="zh-CN" sz="1800" dirty="0">
                    <a:latin typeface="隶书" panose="02010509060101010101" pitchFamily="49" charset="-122"/>
                    <a:ea typeface="隶书" panose="02010509060101010101" pitchFamily="49" charset="-122"/>
                  </a:rPr>
                  <a:t>。活动余量为</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的活动称为</a:t>
                </a:r>
                <a:r>
                  <a:rPr lang="zh-CN" altLang="zh-CN" sz="1800" dirty="0">
                    <a:solidFill>
                      <a:srgbClr val="7030A0"/>
                    </a:solidFill>
                    <a:latin typeface="隶书" panose="02010509060101010101" pitchFamily="49" charset="-122"/>
                    <a:ea typeface="隶书" panose="02010509060101010101" pitchFamily="49" charset="-122"/>
                  </a:rPr>
                  <a:t>关键活动</a:t>
                </a:r>
                <a:r>
                  <a:rPr lang="zh-CN" altLang="zh-CN" sz="1800" dirty="0">
                    <a:latin typeface="隶书" panose="02010509060101010101" pitchFamily="49" charset="-122"/>
                    <a:ea typeface="隶书" panose="02010509060101010101" pitchFamily="49" charset="-122"/>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108504" cy="3507876"/>
              </a:xfrm>
              <a:blipFill rotWithShape="0">
                <a:blip r:embed="rId2"/>
                <a:stretch>
                  <a:fillRect l="-669" t="-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170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107504" y="1131590"/>
            <a:ext cx="4860032" cy="1440160"/>
          </a:xfrm>
        </p:spPr>
        <p:txBody>
          <a:bodyPr/>
          <a:lstStyle/>
          <a:p>
            <a:pPr marL="342900" lvl="1" indent="0">
              <a:lnSpc>
                <a:spcPts val="2700"/>
              </a:lnSpc>
              <a:spcBef>
                <a:spcPts val="0"/>
              </a:spcBef>
              <a:buNone/>
            </a:pPr>
            <a:r>
              <a:rPr lang="zh-CN" altLang="zh-CN" sz="1800" dirty="0">
                <a:latin typeface="隶书" panose="02010509060101010101" pitchFamily="49" charset="-122"/>
                <a:ea typeface="隶书" panose="02010509060101010101" pitchFamily="49" charset="-122"/>
              </a:rPr>
              <a:t>已知</a:t>
            </a:r>
            <a:r>
              <a:rPr lang="zh-CN" altLang="en-US" sz="1800" dirty="0">
                <a:latin typeface="隶书" panose="02010509060101010101" pitchFamily="49" charset="-122"/>
                <a:ea typeface="隶书" panose="02010509060101010101" pitchFamily="49" charset="-122"/>
              </a:rPr>
              <a:t>右</a:t>
            </a:r>
            <a:r>
              <a:rPr lang="zh-CN" altLang="zh-CN" sz="1800" dirty="0">
                <a:latin typeface="隶书" panose="02010509060101010101" pitchFamily="49" charset="-122"/>
                <a:ea typeface="隶书" panose="02010509060101010101" pitchFamily="49" charset="-122"/>
              </a:rPr>
              <a:t>图所示的</a:t>
            </a:r>
            <a:r>
              <a:rPr lang="en-US" altLang="zh-CN" sz="1800" dirty="0">
                <a:latin typeface="隶书" panose="02010509060101010101" pitchFamily="49" charset="-122"/>
                <a:ea typeface="隶书" panose="02010509060101010101" pitchFamily="49" charset="-122"/>
              </a:rPr>
              <a:t>AOE</a:t>
            </a:r>
            <a:r>
              <a:rPr lang="zh-CN" altLang="zh-CN" sz="1800" dirty="0">
                <a:latin typeface="隶书" panose="02010509060101010101" pitchFamily="49" charset="-122"/>
                <a:ea typeface="隶书" panose="02010509060101010101" pitchFamily="49" charset="-122"/>
              </a:rPr>
              <a:t>网，请完成下列问题：</a:t>
            </a:r>
          </a:p>
          <a:p>
            <a:pPr>
              <a:lnSpc>
                <a:spcPts val="27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）计算每个事件的最早（迟）发生时间；</a:t>
            </a:r>
          </a:p>
          <a:p>
            <a:pPr>
              <a:lnSpc>
                <a:spcPts val="27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）计算每个活动的最早（迟）开始时间；</a:t>
            </a:r>
          </a:p>
          <a:p>
            <a:pPr>
              <a:lnSpc>
                <a:spcPts val="27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）给出关键活动和关键路径。</a:t>
            </a:r>
          </a:p>
        </p:txBody>
      </p:sp>
      <p:pic>
        <p:nvPicPr>
          <p:cNvPr id="252" name="图片 251"/>
          <p:cNvPicPr>
            <a:picLocks noChangeAspect="1"/>
          </p:cNvPicPr>
          <p:nvPr/>
        </p:nvPicPr>
        <p:blipFill>
          <a:blip r:embed="rId2"/>
          <a:stretch>
            <a:fillRect/>
          </a:stretch>
        </p:blipFill>
        <p:spPr>
          <a:xfrm>
            <a:off x="5292080" y="1074074"/>
            <a:ext cx="3240360" cy="1555191"/>
          </a:xfrm>
          <a:prstGeom prst="rect">
            <a:avLst/>
          </a:prstGeom>
        </p:spPr>
      </p:pic>
    </p:spTree>
    <p:extLst>
      <p:ext uri="{BB962C8B-B14F-4D97-AF65-F5344CB8AC3E}">
        <p14:creationId xmlns:p14="http://schemas.microsoft.com/office/powerpoint/2010/main" val="416316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pic>
        <p:nvPicPr>
          <p:cNvPr id="4" name="内容占位符 3"/>
          <p:cNvPicPr>
            <a:picLocks noGrp="1" noChangeAspect="1"/>
          </p:cNvPicPr>
          <p:nvPr>
            <p:ph sz="quarter" idx="11"/>
          </p:nvPr>
        </p:nvPicPr>
        <p:blipFill>
          <a:blip r:embed="rId3"/>
          <a:stretch>
            <a:fillRect/>
          </a:stretch>
        </p:blipFill>
        <p:spPr>
          <a:xfrm>
            <a:off x="5724129" y="9006"/>
            <a:ext cx="3300752" cy="1584176"/>
          </a:xfrm>
          <a:prstGeom prst="rect">
            <a:avLst/>
          </a:prstGeom>
        </p:spPr>
      </p:pic>
      <p:pic>
        <p:nvPicPr>
          <p:cNvPr id="6" name="图片 5"/>
          <p:cNvPicPr>
            <a:picLocks noChangeAspect="1"/>
          </p:cNvPicPr>
          <p:nvPr/>
        </p:nvPicPr>
        <p:blipFill>
          <a:blip r:embed="rId4"/>
          <a:stretch>
            <a:fillRect/>
          </a:stretch>
        </p:blipFill>
        <p:spPr>
          <a:xfrm>
            <a:off x="-23881" y="763752"/>
            <a:ext cx="5748010" cy="1191279"/>
          </a:xfrm>
          <a:prstGeom prst="rect">
            <a:avLst/>
          </a:prstGeom>
        </p:spPr>
      </p:pic>
      <p:pic>
        <p:nvPicPr>
          <p:cNvPr id="8" name="图片 7"/>
          <p:cNvPicPr>
            <a:picLocks noChangeAspect="1"/>
          </p:cNvPicPr>
          <p:nvPr/>
        </p:nvPicPr>
        <p:blipFill>
          <a:blip r:embed="rId5"/>
          <a:stretch>
            <a:fillRect/>
          </a:stretch>
        </p:blipFill>
        <p:spPr>
          <a:xfrm>
            <a:off x="51538" y="1919126"/>
            <a:ext cx="5616624" cy="613271"/>
          </a:xfrm>
          <a:prstGeom prst="rect">
            <a:avLst/>
          </a:prstGeom>
        </p:spPr>
      </p:pic>
      <p:pic>
        <p:nvPicPr>
          <p:cNvPr id="9" name="图片 8"/>
          <p:cNvPicPr>
            <a:picLocks noChangeAspect="1"/>
          </p:cNvPicPr>
          <p:nvPr/>
        </p:nvPicPr>
        <p:blipFill>
          <a:blip r:embed="rId6"/>
          <a:stretch>
            <a:fillRect/>
          </a:stretch>
        </p:blipFill>
        <p:spPr>
          <a:xfrm>
            <a:off x="35496" y="2571750"/>
            <a:ext cx="5688633" cy="2155195"/>
          </a:xfrm>
          <a:prstGeom prst="rect">
            <a:avLst/>
          </a:prstGeom>
        </p:spPr>
      </p:pic>
      <p:cxnSp>
        <p:nvCxnSpPr>
          <p:cNvPr id="11" name="直接连接符 10"/>
          <p:cNvCxnSpPr/>
          <p:nvPr/>
        </p:nvCxnSpPr>
        <p:spPr>
          <a:xfrm>
            <a:off x="64350" y="1367414"/>
            <a:ext cx="1842891" cy="7783"/>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3441" y="1635647"/>
            <a:ext cx="1823800" cy="8044"/>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393" y="1915658"/>
            <a:ext cx="1826848" cy="16715"/>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9483" y="2187648"/>
            <a:ext cx="1807758" cy="1669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3493" y="2460362"/>
            <a:ext cx="1793748" cy="11327"/>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851829" y="1369248"/>
            <a:ext cx="1792179" cy="2057"/>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872227" y="1636686"/>
            <a:ext cx="1771781" cy="10054"/>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858144" y="1907224"/>
            <a:ext cx="1785864" cy="1190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866855" y="2191498"/>
            <a:ext cx="1777153" cy="3063"/>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691680" y="1131590"/>
            <a:ext cx="0" cy="1328771"/>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355976" y="1131589"/>
            <a:ext cx="0" cy="1056057"/>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5436096" y="1083645"/>
            <a:ext cx="0" cy="1072751"/>
          </a:xfrm>
          <a:prstGeom prst="straightConnector1">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555776" y="1079793"/>
            <a:ext cx="0" cy="1392998"/>
          </a:xfrm>
          <a:prstGeom prst="straightConnector1">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004048" y="1955031"/>
            <a:ext cx="288032" cy="201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04048" y="1683591"/>
            <a:ext cx="288032" cy="201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004048" y="1402197"/>
            <a:ext cx="288032" cy="201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04048" y="1123569"/>
            <a:ext cx="288032" cy="201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208657" y="2231259"/>
            <a:ext cx="288032" cy="201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2195737" y="1950081"/>
            <a:ext cx="288032" cy="201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208657" y="1673950"/>
            <a:ext cx="288032" cy="201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208657" y="1402196"/>
            <a:ext cx="288032" cy="201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208657" y="1120788"/>
            <a:ext cx="288032" cy="20136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875529" y="2917728"/>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875530" y="3163856"/>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899592" y="3431603"/>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891572" y="3679724"/>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91572" y="3943499"/>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883551" y="4199628"/>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899593" y="4455576"/>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3627875" y="2917729"/>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635896" y="3171696"/>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3636439" y="3427825"/>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627875" y="3683954"/>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3635896" y="3935478"/>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3643736" y="4191607"/>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3691862" y="4455576"/>
            <a:ext cx="1872208"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23528" y="2917728"/>
            <a:ext cx="216024"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23528" y="3439443"/>
            <a:ext cx="216024"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331549" y="4451979"/>
            <a:ext cx="216024"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083895" y="2935387"/>
            <a:ext cx="216024"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3091735" y="3939902"/>
            <a:ext cx="216024" cy="19638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p:cNvSpPr txBox="1"/>
              <p:nvPr/>
            </p:nvSpPr>
            <p:spPr>
              <a:xfrm>
                <a:off x="6173484" y="2851628"/>
                <a:ext cx="2448272" cy="1200329"/>
              </a:xfrm>
              <a:prstGeom prst="rect">
                <a:avLst/>
              </a:prstGeom>
              <a:noFill/>
            </p:spPr>
            <p:txBody>
              <a:bodyPr wrap="square" rtlCol="0">
                <a:spAutoFit/>
              </a:bodyPr>
              <a:lstStyle/>
              <a:p>
                <a:r>
                  <a:rPr lang="zh-CN" altLang="zh-CN" dirty="0">
                    <a:latin typeface="隶书" panose="02010509060101010101" pitchFamily="49" charset="-122"/>
                    <a:ea typeface="隶书" panose="02010509060101010101" pitchFamily="49" charset="-122"/>
                  </a:rPr>
                  <a:t>关键活动为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7</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8</m:t>
                        </m:r>
                      </m:sub>
                    </m:sSub>
                    <m:r>
                      <a:rPr lang="en-US" altLang="zh-CN" i="1">
                        <a:latin typeface="Cambria Math" panose="02040503050406030204" pitchFamily="18" charset="0"/>
                      </a:rPr>
                      <m:t>,</m:t>
                    </m:r>
                    <m:r>
                      <a:rPr lang="en-US" altLang="zh-CN">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12</m:t>
                        </m:r>
                      </m:sub>
                    </m:sSub>
                  </m:oMath>
                </a14:m>
                <a:endParaRPr lang="en-US" altLang="zh-CN" dirty="0">
                  <a:latin typeface="隶书" panose="02010509060101010101" pitchFamily="49" charset="-122"/>
                  <a:ea typeface="隶书" panose="02010509060101010101" pitchFamily="49" charset="-122"/>
                </a:endParaRPr>
              </a:p>
              <a:p>
                <a:r>
                  <a:rPr lang="zh-CN" altLang="zh-CN" dirty="0">
                    <a:latin typeface="隶书" panose="02010509060101010101" pitchFamily="49" charset="-122"/>
                    <a:ea typeface="隶书" panose="02010509060101010101" pitchFamily="49" charset="-122"/>
                  </a:rPr>
                  <a:t>关键路径为</a:t>
                </a:r>
                <a14:m>
                  <m:oMath xmlns:m="http://schemas.openxmlformats.org/officeDocument/2006/math">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4</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5</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7</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9</m:t>
                        </m:r>
                      </m:sub>
                    </m:sSub>
                    <m:r>
                      <a:rPr lang="en-US" altLang="zh-CN" i="1">
                        <a:latin typeface="Cambria Math" panose="02040503050406030204" pitchFamily="18" charset="0"/>
                      </a:rPr>
                      <m:t>)</m:t>
                    </m:r>
                  </m:oMath>
                </a14:m>
                <a:endParaRPr lang="zh-CN" altLang="en-US" dirty="0">
                  <a:latin typeface="隶书" panose="02010509060101010101" pitchFamily="49" charset="-122"/>
                  <a:ea typeface="隶书" panose="02010509060101010101" pitchFamily="49" charset="-122"/>
                </a:endParaRPr>
              </a:p>
            </p:txBody>
          </p:sp>
        </mc:Choice>
        <mc:Fallback xmlns="">
          <p:sp>
            <p:nvSpPr>
              <p:cNvPr id="72" name="文本框 71"/>
              <p:cNvSpPr txBox="1">
                <a:spLocks noRot="1" noChangeAspect="1" noMove="1" noResize="1" noEditPoints="1" noAdjustHandles="1" noChangeArrowheads="1" noChangeShapeType="1" noTextEdit="1"/>
              </p:cNvSpPr>
              <p:nvPr/>
            </p:nvSpPr>
            <p:spPr>
              <a:xfrm>
                <a:off x="6173484" y="2851628"/>
                <a:ext cx="2448272" cy="1200329"/>
              </a:xfrm>
              <a:prstGeom prst="rect">
                <a:avLst/>
              </a:prstGeom>
              <a:blipFill rotWithShape="0">
                <a:blip r:embed="rId7"/>
                <a:stretch>
                  <a:fillRect l="-2244" t="-3046" b="-4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6322430" y="1700290"/>
                <a:ext cx="15871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7030A0"/>
                          </a:solidFill>
                          <a:latin typeface="Cambria Math" panose="02040503050406030204" pitchFamily="18" charset="0"/>
                        </a:rPr>
                        <m:t>𝑒</m:t>
                      </m:r>
                      <m:d>
                        <m:dPr>
                          <m:ctrlPr>
                            <a:rPr lang="zh-CN" altLang="zh-CN" i="1">
                              <a:solidFill>
                                <a:srgbClr val="7030A0"/>
                              </a:solidFill>
                              <a:latin typeface="Cambria Math" panose="02040503050406030204" pitchFamily="18" charset="0"/>
                            </a:rPr>
                          </m:ctrlPr>
                        </m:dPr>
                        <m:e>
                          <m:sSub>
                            <m:sSubPr>
                              <m:ctrlPr>
                                <a:rPr lang="zh-CN"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𝑎</m:t>
                              </m:r>
                            </m:e>
                            <m:sub>
                              <m:r>
                                <a:rPr lang="en-US" altLang="zh-CN" i="1">
                                  <a:solidFill>
                                    <a:srgbClr val="7030A0"/>
                                  </a:solidFill>
                                  <a:latin typeface="Cambria Math" panose="02040503050406030204" pitchFamily="18" charset="0"/>
                                </a:rPr>
                                <m:t>𝑖</m:t>
                              </m:r>
                            </m:sub>
                          </m:sSub>
                        </m:e>
                      </m:d>
                      <m:r>
                        <a:rPr lang="en-US" altLang="zh-CN">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𝑣𝑒</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𝑗</m:t>
                      </m:r>
                      <m:r>
                        <a:rPr lang="en-US" altLang="zh-CN" i="1">
                          <a:solidFill>
                            <a:srgbClr val="7030A0"/>
                          </a:solidFill>
                          <a:latin typeface="Cambria Math" panose="02040503050406030204" pitchFamily="18" charset="0"/>
                        </a:rPr>
                        <m:t>)</m:t>
                      </m:r>
                    </m:oMath>
                  </m:oMathPara>
                </a14:m>
                <a:endParaRPr lang="zh-CN" altLang="en-US" dirty="0"/>
              </a:p>
            </p:txBody>
          </p:sp>
        </mc:Choice>
        <mc:Fallback xmlns="">
          <p:sp>
            <p:nvSpPr>
              <p:cNvPr id="73" name="矩形 72"/>
              <p:cNvSpPr>
                <a:spLocks noRot="1" noChangeAspect="1" noMove="1" noResize="1" noEditPoints="1" noAdjustHandles="1" noChangeArrowheads="1" noChangeShapeType="1" noTextEdit="1"/>
              </p:cNvSpPr>
              <p:nvPr/>
            </p:nvSpPr>
            <p:spPr>
              <a:xfrm>
                <a:off x="6322430" y="1700290"/>
                <a:ext cx="1587101" cy="369332"/>
              </a:xfrm>
              <a:prstGeom prst="rect">
                <a:avLst/>
              </a:prstGeom>
              <a:blipFill rotWithShape="0">
                <a:blip r:embed="rId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5962581" y="2141400"/>
                <a:ext cx="26919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rgbClr val="7030A0"/>
                          </a:solidFill>
                          <a:latin typeface="Cambria Math" panose="02040503050406030204" pitchFamily="18" charset="0"/>
                        </a:rPr>
                        <m:t>𝑙</m:t>
                      </m:r>
                      <m:d>
                        <m:dPr>
                          <m:ctrlPr>
                            <a:rPr lang="zh-CN" altLang="zh-CN" i="1">
                              <a:solidFill>
                                <a:srgbClr val="7030A0"/>
                              </a:solidFill>
                              <a:latin typeface="Cambria Math" panose="02040503050406030204" pitchFamily="18" charset="0"/>
                            </a:rPr>
                          </m:ctrlPr>
                        </m:dPr>
                        <m:e>
                          <m:sSub>
                            <m:sSubPr>
                              <m:ctrlPr>
                                <a:rPr lang="zh-CN"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𝑎</m:t>
                              </m:r>
                            </m:e>
                            <m:sub>
                              <m:r>
                                <a:rPr lang="en-US" altLang="zh-CN" i="1">
                                  <a:solidFill>
                                    <a:srgbClr val="7030A0"/>
                                  </a:solidFill>
                                  <a:latin typeface="Cambria Math" panose="02040503050406030204" pitchFamily="18" charset="0"/>
                                </a:rPr>
                                <m:t>𝑖</m:t>
                              </m:r>
                            </m:sub>
                          </m:sSub>
                        </m:e>
                      </m:d>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𝑣𝑙</m:t>
                      </m:r>
                      <m:d>
                        <m:dPr>
                          <m:ctrlPr>
                            <a:rPr lang="zh-CN" altLang="zh-CN" i="1">
                              <a:solidFill>
                                <a:srgbClr val="7030A0"/>
                              </a:solidFill>
                              <a:latin typeface="Cambria Math" panose="02040503050406030204" pitchFamily="18" charset="0"/>
                            </a:rPr>
                          </m:ctrlPr>
                        </m:dPr>
                        <m:e>
                          <m:r>
                            <a:rPr lang="en-US" altLang="zh-CN" i="1">
                              <a:solidFill>
                                <a:srgbClr val="7030A0"/>
                              </a:solidFill>
                              <a:latin typeface="Cambria Math" panose="02040503050406030204" pitchFamily="18" charset="0"/>
                            </a:rPr>
                            <m:t>𝑘</m:t>
                          </m:r>
                        </m:e>
                      </m:d>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𝑑𝑢𝑡</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𝑗</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𝑘</m:t>
                      </m:r>
                      <m:r>
                        <a:rPr lang="en-US" altLang="zh-CN" i="1">
                          <a:solidFill>
                            <a:srgbClr val="7030A0"/>
                          </a:solidFill>
                          <a:latin typeface="Cambria Math" panose="02040503050406030204" pitchFamily="18" charset="0"/>
                        </a:rPr>
                        <m:t>)</m:t>
                      </m:r>
                    </m:oMath>
                  </m:oMathPara>
                </a14:m>
                <a:endParaRPr lang="zh-CN" altLang="en-US" dirty="0"/>
              </a:p>
            </p:txBody>
          </p:sp>
        </mc:Choice>
        <mc:Fallback xmlns="">
          <p:sp>
            <p:nvSpPr>
              <p:cNvPr id="74" name="矩形 73"/>
              <p:cNvSpPr>
                <a:spLocks noRot="1" noChangeAspect="1" noMove="1" noResize="1" noEditPoints="1" noAdjustHandles="1" noChangeArrowheads="1" noChangeShapeType="1" noTextEdit="1"/>
              </p:cNvSpPr>
              <p:nvPr/>
            </p:nvSpPr>
            <p:spPr>
              <a:xfrm>
                <a:off x="5962581" y="2141400"/>
                <a:ext cx="2691955" cy="369332"/>
              </a:xfrm>
              <a:prstGeom prst="rect">
                <a:avLst/>
              </a:prstGeom>
              <a:blipFill rotWithShape="0">
                <a:blip r:embed="rId9"/>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265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fill="hold"/>
                                        <p:tgtEl>
                                          <p:spTgt spid="43"/>
                                        </p:tgtEl>
                                        <p:attrNameLst>
                                          <p:attrName>ppt_x</p:attrName>
                                        </p:attrNameLst>
                                      </p:cBhvr>
                                      <p:tavLst>
                                        <p:tav tm="0">
                                          <p:val>
                                            <p:strVal val="#ppt_x"/>
                                          </p:val>
                                        </p:tav>
                                        <p:tav tm="100000">
                                          <p:val>
                                            <p:strVal val="#ppt_x"/>
                                          </p:val>
                                        </p:tav>
                                      </p:tavLst>
                                    </p:anim>
                                    <p:anim calcmode="lin" valueType="num">
                                      <p:cBhvr additive="base">
                                        <p:cTn id="86" dur="500" fill="hold"/>
                                        <p:tgtEl>
                                          <p:spTgt spid="4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additive="base">
                                        <p:cTn id="91" dur="500" fill="hold"/>
                                        <p:tgtEl>
                                          <p:spTgt spid="44"/>
                                        </p:tgtEl>
                                        <p:attrNameLst>
                                          <p:attrName>ppt_x</p:attrName>
                                        </p:attrNameLst>
                                      </p:cBhvr>
                                      <p:tavLst>
                                        <p:tav tm="0">
                                          <p:val>
                                            <p:strVal val="#ppt_x"/>
                                          </p:val>
                                        </p:tav>
                                        <p:tav tm="100000">
                                          <p:val>
                                            <p:strVal val="#ppt_x"/>
                                          </p:val>
                                        </p:tav>
                                      </p:tavLst>
                                    </p:anim>
                                    <p:anim calcmode="lin" valueType="num">
                                      <p:cBhvr additive="base">
                                        <p:cTn id="92" dur="500" fill="hold"/>
                                        <p:tgtEl>
                                          <p:spTgt spid="4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additive="base">
                                        <p:cTn id="97" dur="500" fill="hold"/>
                                        <p:tgtEl>
                                          <p:spTgt spid="45"/>
                                        </p:tgtEl>
                                        <p:attrNameLst>
                                          <p:attrName>ppt_x</p:attrName>
                                        </p:attrNameLst>
                                      </p:cBhvr>
                                      <p:tavLst>
                                        <p:tav tm="0">
                                          <p:val>
                                            <p:strVal val="#ppt_x"/>
                                          </p:val>
                                        </p:tav>
                                        <p:tav tm="100000">
                                          <p:val>
                                            <p:strVal val="#ppt_x"/>
                                          </p:val>
                                        </p:tav>
                                      </p:tavLst>
                                    </p:anim>
                                    <p:anim calcmode="lin" valueType="num">
                                      <p:cBhvr additive="base">
                                        <p:cTn id="98" dur="500" fill="hold"/>
                                        <p:tgtEl>
                                          <p:spTgt spid="4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500" fill="hold"/>
                                        <p:tgtEl>
                                          <p:spTgt spid="46"/>
                                        </p:tgtEl>
                                        <p:attrNameLst>
                                          <p:attrName>ppt_x</p:attrName>
                                        </p:attrNameLst>
                                      </p:cBhvr>
                                      <p:tavLst>
                                        <p:tav tm="0">
                                          <p:val>
                                            <p:strVal val="#ppt_x"/>
                                          </p:val>
                                        </p:tav>
                                        <p:tav tm="100000">
                                          <p:val>
                                            <p:strVal val="#ppt_x"/>
                                          </p:val>
                                        </p:tav>
                                      </p:tavLst>
                                    </p:anim>
                                    <p:anim calcmode="lin" valueType="num">
                                      <p:cBhvr additive="base">
                                        <p:cTn id="104" dur="500" fill="hold"/>
                                        <p:tgtEl>
                                          <p:spTgt spid="4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additive="base">
                                        <p:cTn id="109" dur="500" fill="hold"/>
                                        <p:tgtEl>
                                          <p:spTgt spid="48"/>
                                        </p:tgtEl>
                                        <p:attrNameLst>
                                          <p:attrName>ppt_x</p:attrName>
                                        </p:attrNameLst>
                                      </p:cBhvr>
                                      <p:tavLst>
                                        <p:tav tm="0">
                                          <p:val>
                                            <p:strVal val="#ppt_x"/>
                                          </p:val>
                                        </p:tav>
                                        <p:tav tm="100000">
                                          <p:val>
                                            <p:strVal val="#ppt_x"/>
                                          </p:val>
                                        </p:tav>
                                      </p:tavLst>
                                    </p:anim>
                                    <p:anim calcmode="lin" valueType="num">
                                      <p:cBhvr additive="base">
                                        <p:cTn id="110" dur="500" fill="hold"/>
                                        <p:tgtEl>
                                          <p:spTgt spid="4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additive="base">
                                        <p:cTn id="115" dur="500" fill="hold"/>
                                        <p:tgtEl>
                                          <p:spTgt spid="49"/>
                                        </p:tgtEl>
                                        <p:attrNameLst>
                                          <p:attrName>ppt_x</p:attrName>
                                        </p:attrNameLst>
                                      </p:cBhvr>
                                      <p:tavLst>
                                        <p:tav tm="0">
                                          <p:val>
                                            <p:strVal val="#ppt_x"/>
                                          </p:val>
                                        </p:tav>
                                        <p:tav tm="100000">
                                          <p:val>
                                            <p:strVal val="#ppt_x"/>
                                          </p:val>
                                        </p:tav>
                                      </p:tavLst>
                                    </p:anim>
                                    <p:anim calcmode="lin" valueType="num">
                                      <p:cBhvr additive="base">
                                        <p:cTn id="116" dur="500" fill="hold"/>
                                        <p:tgtEl>
                                          <p:spTgt spid="4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anim calcmode="lin" valueType="num">
                                      <p:cBhvr additive="base">
                                        <p:cTn id="121" dur="500" fill="hold"/>
                                        <p:tgtEl>
                                          <p:spTgt spid="50"/>
                                        </p:tgtEl>
                                        <p:attrNameLst>
                                          <p:attrName>ppt_x</p:attrName>
                                        </p:attrNameLst>
                                      </p:cBhvr>
                                      <p:tavLst>
                                        <p:tav tm="0">
                                          <p:val>
                                            <p:strVal val="#ppt_x"/>
                                          </p:val>
                                        </p:tav>
                                        <p:tav tm="100000">
                                          <p:val>
                                            <p:strVal val="#ppt_x"/>
                                          </p:val>
                                        </p:tav>
                                      </p:tavLst>
                                    </p:anim>
                                    <p:anim calcmode="lin" valueType="num">
                                      <p:cBhvr additive="base">
                                        <p:cTn id="122" dur="500" fill="hold"/>
                                        <p:tgtEl>
                                          <p:spTgt spid="5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 calcmode="lin" valueType="num">
                                      <p:cBhvr additive="base">
                                        <p:cTn id="127" dur="500" fill="hold"/>
                                        <p:tgtEl>
                                          <p:spTgt spid="51"/>
                                        </p:tgtEl>
                                        <p:attrNameLst>
                                          <p:attrName>ppt_x</p:attrName>
                                        </p:attrNameLst>
                                      </p:cBhvr>
                                      <p:tavLst>
                                        <p:tav tm="0">
                                          <p:val>
                                            <p:strVal val="#ppt_x"/>
                                          </p:val>
                                        </p:tav>
                                        <p:tav tm="100000">
                                          <p:val>
                                            <p:strVal val="#ppt_x"/>
                                          </p:val>
                                        </p:tav>
                                      </p:tavLst>
                                    </p:anim>
                                    <p:anim calcmode="lin" valueType="num">
                                      <p:cBhvr additive="base">
                                        <p:cTn id="128" dur="500" fill="hold"/>
                                        <p:tgtEl>
                                          <p:spTgt spid="5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1000"/>
                                        <p:tgtEl>
                                          <p:spTgt spid="39"/>
                                        </p:tgtEl>
                                      </p:cBhvr>
                                    </p:animEffect>
                                    <p:anim calcmode="lin" valueType="num">
                                      <p:cBhvr>
                                        <p:cTn id="134" dur="1000" fill="hold"/>
                                        <p:tgtEl>
                                          <p:spTgt spid="39"/>
                                        </p:tgtEl>
                                        <p:attrNameLst>
                                          <p:attrName>ppt_x</p:attrName>
                                        </p:attrNameLst>
                                      </p:cBhvr>
                                      <p:tavLst>
                                        <p:tav tm="0">
                                          <p:val>
                                            <p:strVal val="#ppt_x"/>
                                          </p:val>
                                        </p:tav>
                                        <p:tav tm="100000">
                                          <p:val>
                                            <p:strVal val="#ppt_x"/>
                                          </p:val>
                                        </p:tav>
                                      </p:tavLst>
                                    </p:anim>
                                    <p:anim calcmode="lin" valueType="num">
                                      <p:cBhvr>
                                        <p:cTn id="13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fade">
                                      <p:cBhvr>
                                        <p:cTn id="140" dur="1000"/>
                                        <p:tgtEl>
                                          <p:spTgt spid="41"/>
                                        </p:tgtEl>
                                      </p:cBhvr>
                                    </p:animEffect>
                                    <p:anim calcmode="lin" valueType="num">
                                      <p:cBhvr>
                                        <p:cTn id="141" dur="1000" fill="hold"/>
                                        <p:tgtEl>
                                          <p:spTgt spid="41"/>
                                        </p:tgtEl>
                                        <p:attrNameLst>
                                          <p:attrName>ppt_x</p:attrName>
                                        </p:attrNameLst>
                                      </p:cBhvr>
                                      <p:tavLst>
                                        <p:tav tm="0">
                                          <p:val>
                                            <p:strVal val="#ppt_x"/>
                                          </p:val>
                                        </p:tav>
                                        <p:tav tm="100000">
                                          <p:val>
                                            <p:strVal val="#ppt_x"/>
                                          </p:val>
                                        </p:tav>
                                      </p:tavLst>
                                    </p:anim>
                                    <p:anim calcmode="lin" valueType="num">
                                      <p:cBhvr>
                                        <p:cTn id="14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1" presetClass="entr" presetSubtype="1" fill="hold" grpId="0" nodeType="clickEffect">
                                  <p:stCondLst>
                                    <p:cond delay="0"/>
                                  </p:stCondLst>
                                  <p:childTnLst>
                                    <p:set>
                                      <p:cBhvr>
                                        <p:cTn id="146" dur="1" fill="hold">
                                          <p:stCondLst>
                                            <p:cond delay="0"/>
                                          </p:stCondLst>
                                        </p:cTn>
                                        <p:tgtEl>
                                          <p:spTgt spid="73"/>
                                        </p:tgtEl>
                                        <p:attrNameLst>
                                          <p:attrName>style.visibility</p:attrName>
                                        </p:attrNameLst>
                                      </p:cBhvr>
                                      <p:to>
                                        <p:strVal val="visible"/>
                                      </p:to>
                                    </p:set>
                                    <p:animEffect transition="in" filter="wheel(1)">
                                      <p:cBhvr>
                                        <p:cTn id="147" dur="2000"/>
                                        <p:tgtEl>
                                          <p:spTgt spid="73"/>
                                        </p:tgtEl>
                                      </p:cBhvr>
                                    </p:animEffect>
                                  </p:childTnLst>
                                </p:cTn>
                              </p:par>
                              <p:par>
                                <p:cTn id="148" presetID="21" presetClass="entr" presetSubtype="1" fill="hold" grpId="0" nodeType="withEffect">
                                  <p:stCondLst>
                                    <p:cond delay="0"/>
                                  </p:stCondLst>
                                  <p:childTnLst>
                                    <p:set>
                                      <p:cBhvr>
                                        <p:cTn id="149" dur="1" fill="hold">
                                          <p:stCondLst>
                                            <p:cond delay="0"/>
                                          </p:stCondLst>
                                        </p:cTn>
                                        <p:tgtEl>
                                          <p:spTgt spid="74"/>
                                        </p:tgtEl>
                                        <p:attrNameLst>
                                          <p:attrName>style.visibility</p:attrName>
                                        </p:attrNameLst>
                                      </p:cBhvr>
                                      <p:to>
                                        <p:strVal val="visible"/>
                                      </p:to>
                                    </p:set>
                                    <p:animEffect transition="in" filter="wheel(1)">
                                      <p:cBhvr>
                                        <p:cTn id="150" dur="2000"/>
                                        <p:tgtEl>
                                          <p:spTgt spid="7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53"/>
                                        </p:tgtEl>
                                        <p:attrNameLst>
                                          <p:attrName>style.visibility</p:attrName>
                                        </p:attrNameLst>
                                      </p:cBhvr>
                                      <p:to>
                                        <p:strVal val="visible"/>
                                      </p:to>
                                    </p:set>
                                    <p:anim calcmode="lin" valueType="num">
                                      <p:cBhvr additive="base">
                                        <p:cTn id="155" dur="500" fill="hold"/>
                                        <p:tgtEl>
                                          <p:spTgt spid="53"/>
                                        </p:tgtEl>
                                        <p:attrNameLst>
                                          <p:attrName>ppt_x</p:attrName>
                                        </p:attrNameLst>
                                      </p:cBhvr>
                                      <p:tavLst>
                                        <p:tav tm="0">
                                          <p:val>
                                            <p:strVal val="#ppt_x"/>
                                          </p:val>
                                        </p:tav>
                                        <p:tav tm="100000">
                                          <p:val>
                                            <p:strVal val="#ppt_x"/>
                                          </p:val>
                                        </p:tav>
                                      </p:tavLst>
                                    </p:anim>
                                    <p:anim calcmode="lin" valueType="num">
                                      <p:cBhvr additive="base">
                                        <p:cTn id="156" dur="500" fill="hold"/>
                                        <p:tgtEl>
                                          <p:spTgt spid="5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157" fill="hold">
                      <p:stCondLst>
                        <p:cond delay="indefinite"/>
                      </p:stCondLst>
                      <p:childTnLst>
                        <p:par>
                          <p:cTn id="158" fill="hold">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54"/>
                                        </p:tgtEl>
                                        <p:attrNameLst>
                                          <p:attrName>style.visibility</p:attrName>
                                        </p:attrNameLst>
                                      </p:cBhvr>
                                      <p:to>
                                        <p:strVal val="visible"/>
                                      </p:to>
                                    </p:set>
                                    <p:anim calcmode="lin" valueType="num">
                                      <p:cBhvr additive="base">
                                        <p:cTn id="161" dur="500" fill="hold"/>
                                        <p:tgtEl>
                                          <p:spTgt spid="54"/>
                                        </p:tgtEl>
                                        <p:attrNameLst>
                                          <p:attrName>ppt_x</p:attrName>
                                        </p:attrNameLst>
                                      </p:cBhvr>
                                      <p:tavLst>
                                        <p:tav tm="0">
                                          <p:val>
                                            <p:strVal val="#ppt_x"/>
                                          </p:val>
                                        </p:tav>
                                        <p:tav tm="100000">
                                          <p:val>
                                            <p:strVal val="#ppt_x"/>
                                          </p:val>
                                        </p:tav>
                                      </p:tavLst>
                                    </p:anim>
                                    <p:anim calcmode="lin" valueType="num">
                                      <p:cBhvr additive="base">
                                        <p:cTn id="162" dur="500" fill="hold"/>
                                        <p:tgtEl>
                                          <p:spTgt spid="5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163" fill="hold">
                      <p:stCondLst>
                        <p:cond delay="indefinite"/>
                      </p:stCondLst>
                      <p:childTnLst>
                        <p:par>
                          <p:cTn id="164" fill="hold">
                            <p:stCondLst>
                              <p:cond delay="0"/>
                            </p:stCondLst>
                            <p:childTnLst>
                              <p:par>
                                <p:cTn id="165" presetID="2" presetClass="entr" presetSubtype="4" fill="hold" grpId="0" nodeType="clickEffect">
                                  <p:stCondLst>
                                    <p:cond delay="0"/>
                                  </p:stCondLst>
                                  <p:childTnLst>
                                    <p:set>
                                      <p:cBhvr>
                                        <p:cTn id="166" dur="1" fill="hold">
                                          <p:stCondLst>
                                            <p:cond delay="0"/>
                                          </p:stCondLst>
                                        </p:cTn>
                                        <p:tgtEl>
                                          <p:spTgt spid="55"/>
                                        </p:tgtEl>
                                        <p:attrNameLst>
                                          <p:attrName>style.visibility</p:attrName>
                                        </p:attrNameLst>
                                      </p:cBhvr>
                                      <p:to>
                                        <p:strVal val="visible"/>
                                      </p:to>
                                    </p:set>
                                    <p:anim calcmode="lin" valueType="num">
                                      <p:cBhvr additive="base">
                                        <p:cTn id="167" dur="500" fill="hold"/>
                                        <p:tgtEl>
                                          <p:spTgt spid="55"/>
                                        </p:tgtEl>
                                        <p:attrNameLst>
                                          <p:attrName>ppt_x</p:attrName>
                                        </p:attrNameLst>
                                      </p:cBhvr>
                                      <p:tavLst>
                                        <p:tav tm="0">
                                          <p:val>
                                            <p:strVal val="#ppt_x"/>
                                          </p:val>
                                        </p:tav>
                                        <p:tav tm="100000">
                                          <p:val>
                                            <p:strVal val="#ppt_x"/>
                                          </p:val>
                                        </p:tav>
                                      </p:tavLst>
                                    </p:anim>
                                    <p:anim calcmode="lin" valueType="num">
                                      <p:cBhvr additive="base">
                                        <p:cTn id="168" dur="500" fill="hold"/>
                                        <p:tgtEl>
                                          <p:spTgt spid="5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169" fill="hold">
                      <p:stCondLst>
                        <p:cond delay="indefinite"/>
                      </p:stCondLst>
                      <p:childTnLst>
                        <p:par>
                          <p:cTn id="170" fill="hold">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56"/>
                                        </p:tgtEl>
                                        <p:attrNameLst>
                                          <p:attrName>style.visibility</p:attrName>
                                        </p:attrNameLst>
                                      </p:cBhvr>
                                      <p:to>
                                        <p:strVal val="visible"/>
                                      </p:to>
                                    </p:set>
                                    <p:anim calcmode="lin" valueType="num">
                                      <p:cBhvr additive="base">
                                        <p:cTn id="173" dur="500" fill="hold"/>
                                        <p:tgtEl>
                                          <p:spTgt spid="56"/>
                                        </p:tgtEl>
                                        <p:attrNameLst>
                                          <p:attrName>ppt_x</p:attrName>
                                        </p:attrNameLst>
                                      </p:cBhvr>
                                      <p:tavLst>
                                        <p:tav tm="0">
                                          <p:val>
                                            <p:strVal val="#ppt_x"/>
                                          </p:val>
                                        </p:tav>
                                        <p:tav tm="100000">
                                          <p:val>
                                            <p:strVal val="#ppt_x"/>
                                          </p:val>
                                        </p:tav>
                                      </p:tavLst>
                                    </p:anim>
                                    <p:anim calcmode="lin" valueType="num">
                                      <p:cBhvr additive="base">
                                        <p:cTn id="174" dur="500" fill="hold"/>
                                        <p:tgtEl>
                                          <p:spTgt spid="5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57"/>
                                        </p:tgtEl>
                                        <p:attrNameLst>
                                          <p:attrName>style.visibility</p:attrName>
                                        </p:attrNameLst>
                                      </p:cBhvr>
                                      <p:to>
                                        <p:strVal val="visible"/>
                                      </p:to>
                                    </p:set>
                                    <p:anim calcmode="lin" valueType="num">
                                      <p:cBhvr additive="base">
                                        <p:cTn id="179" dur="500" fill="hold"/>
                                        <p:tgtEl>
                                          <p:spTgt spid="57"/>
                                        </p:tgtEl>
                                        <p:attrNameLst>
                                          <p:attrName>ppt_x</p:attrName>
                                        </p:attrNameLst>
                                      </p:cBhvr>
                                      <p:tavLst>
                                        <p:tav tm="0">
                                          <p:val>
                                            <p:strVal val="#ppt_x"/>
                                          </p:val>
                                        </p:tav>
                                        <p:tav tm="100000">
                                          <p:val>
                                            <p:strVal val="#ppt_x"/>
                                          </p:val>
                                        </p:tav>
                                      </p:tavLst>
                                    </p:anim>
                                    <p:anim calcmode="lin" valueType="num">
                                      <p:cBhvr additive="base">
                                        <p:cTn id="180" dur="500" fill="hold"/>
                                        <p:tgtEl>
                                          <p:spTgt spid="5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181" fill="hold">
                      <p:stCondLst>
                        <p:cond delay="indefinite"/>
                      </p:stCondLst>
                      <p:childTnLst>
                        <p:par>
                          <p:cTn id="182" fill="hold">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58"/>
                                        </p:tgtEl>
                                        <p:attrNameLst>
                                          <p:attrName>style.visibility</p:attrName>
                                        </p:attrNameLst>
                                      </p:cBhvr>
                                      <p:to>
                                        <p:strVal val="visible"/>
                                      </p:to>
                                    </p:set>
                                    <p:anim calcmode="lin" valueType="num">
                                      <p:cBhvr additive="base">
                                        <p:cTn id="185" dur="500" fill="hold"/>
                                        <p:tgtEl>
                                          <p:spTgt spid="58"/>
                                        </p:tgtEl>
                                        <p:attrNameLst>
                                          <p:attrName>ppt_x</p:attrName>
                                        </p:attrNameLst>
                                      </p:cBhvr>
                                      <p:tavLst>
                                        <p:tav tm="0">
                                          <p:val>
                                            <p:strVal val="#ppt_x"/>
                                          </p:val>
                                        </p:tav>
                                        <p:tav tm="100000">
                                          <p:val>
                                            <p:strVal val="#ppt_x"/>
                                          </p:val>
                                        </p:tav>
                                      </p:tavLst>
                                    </p:anim>
                                    <p:anim calcmode="lin" valueType="num">
                                      <p:cBhvr additive="base">
                                        <p:cTn id="186" dur="500" fill="hold"/>
                                        <p:tgtEl>
                                          <p:spTgt spid="5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8"/>
                                        </p:tgtEl>
                                        <p:attrNameLst>
                                          <p:attrName>style.visibility</p:attrName>
                                        </p:attrNameLst>
                                      </p:cBhvr>
                                      <p:to>
                                        <p:strVal val="hidden"/>
                                      </p:to>
                                    </p:set>
                                  </p:sub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59"/>
                                        </p:tgtEl>
                                        <p:attrNameLst>
                                          <p:attrName>style.visibility</p:attrName>
                                        </p:attrNameLst>
                                      </p:cBhvr>
                                      <p:to>
                                        <p:strVal val="visible"/>
                                      </p:to>
                                    </p:set>
                                    <p:anim calcmode="lin" valueType="num">
                                      <p:cBhvr additive="base">
                                        <p:cTn id="191" dur="500" fill="hold"/>
                                        <p:tgtEl>
                                          <p:spTgt spid="59"/>
                                        </p:tgtEl>
                                        <p:attrNameLst>
                                          <p:attrName>ppt_x</p:attrName>
                                        </p:attrNameLst>
                                      </p:cBhvr>
                                      <p:tavLst>
                                        <p:tav tm="0">
                                          <p:val>
                                            <p:strVal val="#ppt_x"/>
                                          </p:val>
                                        </p:tav>
                                        <p:tav tm="100000">
                                          <p:val>
                                            <p:strVal val="#ppt_x"/>
                                          </p:val>
                                        </p:tav>
                                      </p:tavLst>
                                    </p:anim>
                                    <p:anim calcmode="lin" valueType="num">
                                      <p:cBhvr additive="base">
                                        <p:cTn id="192" dur="500" fill="hold"/>
                                        <p:tgtEl>
                                          <p:spTgt spid="5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9"/>
                                        </p:tgtEl>
                                        <p:attrNameLst>
                                          <p:attrName>style.visibility</p:attrName>
                                        </p:attrNameLst>
                                      </p:cBhvr>
                                      <p:to>
                                        <p:strVal val="hidden"/>
                                      </p:to>
                                    </p:set>
                                  </p:sub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60"/>
                                        </p:tgtEl>
                                        <p:attrNameLst>
                                          <p:attrName>style.visibility</p:attrName>
                                        </p:attrNameLst>
                                      </p:cBhvr>
                                      <p:to>
                                        <p:strVal val="visible"/>
                                      </p:to>
                                    </p:set>
                                    <p:anim calcmode="lin" valueType="num">
                                      <p:cBhvr additive="base">
                                        <p:cTn id="197" dur="500" fill="hold"/>
                                        <p:tgtEl>
                                          <p:spTgt spid="60"/>
                                        </p:tgtEl>
                                        <p:attrNameLst>
                                          <p:attrName>ppt_x</p:attrName>
                                        </p:attrNameLst>
                                      </p:cBhvr>
                                      <p:tavLst>
                                        <p:tav tm="0">
                                          <p:val>
                                            <p:strVal val="#ppt_x"/>
                                          </p:val>
                                        </p:tav>
                                        <p:tav tm="100000">
                                          <p:val>
                                            <p:strVal val="#ppt_x"/>
                                          </p:val>
                                        </p:tav>
                                      </p:tavLst>
                                    </p:anim>
                                    <p:anim calcmode="lin" valueType="num">
                                      <p:cBhvr additive="base">
                                        <p:cTn id="198" dur="500" fill="hold"/>
                                        <p:tgtEl>
                                          <p:spTgt spid="6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61"/>
                                        </p:tgtEl>
                                        <p:attrNameLst>
                                          <p:attrName>style.visibility</p:attrName>
                                        </p:attrNameLst>
                                      </p:cBhvr>
                                      <p:to>
                                        <p:strVal val="visible"/>
                                      </p:to>
                                    </p:set>
                                    <p:anim calcmode="lin" valueType="num">
                                      <p:cBhvr additive="base">
                                        <p:cTn id="203" dur="500" fill="hold"/>
                                        <p:tgtEl>
                                          <p:spTgt spid="61"/>
                                        </p:tgtEl>
                                        <p:attrNameLst>
                                          <p:attrName>ppt_x</p:attrName>
                                        </p:attrNameLst>
                                      </p:cBhvr>
                                      <p:tavLst>
                                        <p:tav tm="0">
                                          <p:val>
                                            <p:strVal val="#ppt_x"/>
                                          </p:val>
                                        </p:tav>
                                        <p:tav tm="100000">
                                          <p:val>
                                            <p:strVal val="#ppt_x"/>
                                          </p:val>
                                        </p:tav>
                                      </p:tavLst>
                                    </p:anim>
                                    <p:anim calcmode="lin" valueType="num">
                                      <p:cBhvr additive="base">
                                        <p:cTn id="204" dur="500" fill="hold"/>
                                        <p:tgtEl>
                                          <p:spTgt spid="6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62"/>
                                        </p:tgtEl>
                                        <p:attrNameLst>
                                          <p:attrName>style.visibility</p:attrName>
                                        </p:attrNameLst>
                                      </p:cBhvr>
                                      <p:to>
                                        <p:strVal val="visible"/>
                                      </p:to>
                                    </p:set>
                                    <p:anim calcmode="lin" valueType="num">
                                      <p:cBhvr additive="base">
                                        <p:cTn id="209" dur="500" fill="hold"/>
                                        <p:tgtEl>
                                          <p:spTgt spid="62"/>
                                        </p:tgtEl>
                                        <p:attrNameLst>
                                          <p:attrName>ppt_x</p:attrName>
                                        </p:attrNameLst>
                                      </p:cBhvr>
                                      <p:tavLst>
                                        <p:tav tm="0">
                                          <p:val>
                                            <p:strVal val="#ppt_x"/>
                                          </p:val>
                                        </p:tav>
                                        <p:tav tm="100000">
                                          <p:val>
                                            <p:strVal val="#ppt_x"/>
                                          </p:val>
                                        </p:tav>
                                      </p:tavLst>
                                    </p:anim>
                                    <p:anim calcmode="lin" valueType="num">
                                      <p:cBhvr additive="base">
                                        <p:cTn id="210" dur="500" fill="hold"/>
                                        <p:tgtEl>
                                          <p:spTgt spid="6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63"/>
                                        </p:tgtEl>
                                        <p:attrNameLst>
                                          <p:attrName>style.visibility</p:attrName>
                                        </p:attrNameLst>
                                      </p:cBhvr>
                                      <p:to>
                                        <p:strVal val="visible"/>
                                      </p:to>
                                    </p:set>
                                    <p:anim calcmode="lin" valueType="num">
                                      <p:cBhvr additive="base">
                                        <p:cTn id="215" dur="500" fill="hold"/>
                                        <p:tgtEl>
                                          <p:spTgt spid="63"/>
                                        </p:tgtEl>
                                        <p:attrNameLst>
                                          <p:attrName>ppt_x</p:attrName>
                                        </p:attrNameLst>
                                      </p:cBhvr>
                                      <p:tavLst>
                                        <p:tav tm="0">
                                          <p:val>
                                            <p:strVal val="#ppt_x"/>
                                          </p:val>
                                        </p:tav>
                                        <p:tav tm="100000">
                                          <p:val>
                                            <p:strVal val="#ppt_x"/>
                                          </p:val>
                                        </p:tav>
                                      </p:tavLst>
                                    </p:anim>
                                    <p:anim calcmode="lin" valueType="num">
                                      <p:cBhvr additive="base">
                                        <p:cTn id="216" dur="500" fill="hold"/>
                                        <p:tgtEl>
                                          <p:spTgt spid="6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64"/>
                                        </p:tgtEl>
                                        <p:attrNameLst>
                                          <p:attrName>style.visibility</p:attrName>
                                        </p:attrNameLst>
                                      </p:cBhvr>
                                      <p:to>
                                        <p:strVal val="visible"/>
                                      </p:to>
                                    </p:set>
                                    <p:anim calcmode="lin" valueType="num">
                                      <p:cBhvr additive="base">
                                        <p:cTn id="221" dur="500" fill="hold"/>
                                        <p:tgtEl>
                                          <p:spTgt spid="64"/>
                                        </p:tgtEl>
                                        <p:attrNameLst>
                                          <p:attrName>ppt_x</p:attrName>
                                        </p:attrNameLst>
                                      </p:cBhvr>
                                      <p:tavLst>
                                        <p:tav tm="0">
                                          <p:val>
                                            <p:strVal val="#ppt_x"/>
                                          </p:val>
                                        </p:tav>
                                        <p:tav tm="100000">
                                          <p:val>
                                            <p:strVal val="#ppt_x"/>
                                          </p:val>
                                        </p:tav>
                                      </p:tavLst>
                                    </p:anim>
                                    <p:anim calcmode="lin" valueType="num">
                                      <p:cBhvr additive="base">
                                        <p:cTn id="222" dur="500" fill="hold"/>
                                        <p:tgtEl>
                                          <p:spTgt spid="6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65"/>
                                        </p:tgtEl>
                                        <p:attrNameLst>
                                          <p:attrName>style.visibility</p:attrName>
                                        </p:attrNameLst>
                                      </p:cBhvr>
                                      <p:to>
                                        <p:strVal val="visible"/>
                                      </p:to>
                                    </p:set>
                                    <p:anim calcmode="lin" valueType="num">
                                      <p:cBhvr additive="base">
                                        <p:cTn id="227" dur="500" fill="hold"/>
                                        <p:tgtEl>
                                          <p:spTgt spid="65"/>
                                        </p:tgtEl>
                                        <p:attrNameLst>
                                          <p:attrName>ppt_x</p:attrName>
                                        </p:attrNameLst>
                                      </p:cBhvr>
                                      <p:tavLst>
                                        <p:tav tm="0">
                                          <p:val>
                                            <p:strVal val="#ppt_x"/>
                                          </p:val>
                                        </p:tav>
                                        <p:tav tm="100000">
                                          <p:val>
                                            <p:strVal val="#ppt_x"/>
                                          </p:val>
                                        </p:tav>
                                      </p:tavLst>
                                    </p:anim>
                                    <p:anim calcmode="lin" valueType="num">
                                      <p:cBhvr additive="base">
                                        <p:cTn id="228" dur="500" fill="hold"/>
                                        <p:tgtEl>
                                          <p:spTgt spid="6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229" fill="hold">
                      <p:stCondLst>
                        <p:cond delay="indefinite"/>
                      </p:stCondLst>
                      <p:childTnLst>
                        <p:par>
                          <p:cTn id="230" fill="hold">
                            <p:stCondLst>
                              <p:cond delay="0"/>
                            </p:stCondLst>
                            <p:childTnLst>
                              <p:par>
                                <p:cTn id="231" presetID="2" presetClass="entr" presetSubtype="4" fill="hold" grpId="0" nodeType="clickEffect">
                                  <p:stCondLst>
                                    <p:cond delay="0"/>
                                  </p:stCondLst>
                                  <p:childTnLst>
                                    <p:set>
                                      <p:cBhvr>
                                        <p:cTn id="232" dur="1" fill="hold">
                                          <p:stCondLst>
                                            <p:cond delay="0"/>
                                          </p:stCondLst>
                                        </p:cTn>
                                        <p:tgtEl>
                                          <p:spTgt spid="66"/>
                                        </p:tgtEl>
                                        <p:attrNameLst>
                                          <p:attrName>style.visibility</p:attrName>
                                        </p:attrNameLst>
                                      </p:cBhvr>
                                      <p:to>
                                        <p:strVal val="visible"/>
                                      </p:to>
                                    </p:set>
                                    <p:anim calcmode="lin" valueType="num">
                                      <p:cBhvr additive="base">
                                        <p:cTn id="233" dur="500" fill="hold"/>
                                        <p:tgtEl>
                                          <p:spTgt spid="66"/>
                                        </p:tgtEl>
                                        <p:attrNameLst>
                                          <p:attrName>ppt_x</p:attrName>
                                        </p:attrNameLst>
                                      </p:cBhvr>
                                      <p:tavLst>
                                        <p:tav tm="0">
                                          <p:val>
                                            <p:strVal val="#ppt_x"/>
                                          </p:val>
                                        </p:tav>
                                        <p:tav tm="100000">
                                          <p:val>
                                            <p:strVal val="#ppt_x"/>
                                          </p:val>
                                        </p:tav>
                                      </p:tavLst>
                                    </p:anim>
                                    <p:anim calcmode="lin" valueType="num">
                                      <p:cBhvr additive="base">
                                        <p:cTn id="234" dur="500" fill="hold"/>
                                        <p:tgtEl>
                                          <p:spTgt spid="6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6"/>
                                        </p:tgtEl>
                                        <p:attrNameLst>
                                          <p:attrName>style.visibility</p:attrName>
                                        </p:attrNameLst>
                                      </p:cBhvr>
                                      <p:to>
                                        <p:strVal val="hidden"/>
                                      </p:to>
                                    </p:set>
                                  </p:sub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67"/>
                                        </p:tgtEl>
                                        <p:attrNameLst>
                                          <p:attrName>style.visibility</p:attrName>
                                        </p:attrNameLst>
                                      </p:cBhvr>
                                      <p:to>
                                        <p:strVal val="visible"/>
                                      </p:to>
                                    </p:set>
                                    <p:anim calcmode="lin" valueType="num">
                                      <p:cBhvr additive="base">
                                        <p:cTn id="239" dur="500" fill="hold"/>
                                        <p:tgtEl>
                                          <p:spTgt spid="67"/>
                                        </p:tgtEl>
                                        <p:attrNameLst>
                                          <p:attrName>ppt_x</p:attrName>
                                        </p:attrNameLst>
                                      </p:cBhvr>
                                      <p:tavLst>
                                        <p:tav tm="0">
                                          <p:val>
                                            <p:strVal val="#ppt_x"/>
                                          </p:val>
                                        </p:tav>
                                        <p:tav tm="100000">
                                          <p:val>
                                            <p:strVal val="#ppt_x"/>
                                          </p:val>
                                        </p:tav>
                                      </p:tavLst>
                                    </p:anim>
                                    <p:anim calcmode="lin" valueType="num">
                                      <p:cBhvr additive="base">
                                        <p:cTn id="24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68"/>
                                        </p:tgtEl>
                                        <p:attrNameLst>
                                          <p:attrName>style.visibility</p:attrName>
                                        </p:attrNameLst>
                                      </p:cBhvr>
                                      <p:to>
                                        <p:strVal val="visible"/>
                                      </p:to>
                                    </p:set>
                                    <p:anim calcmode="lin" valueType="num">
                                      <p:cBhvr additive="base">
                                        <p:cTn id="245" dur="500" fill="hold"/>
                                        <p:tgtEl>
                                          <p:spTgt spid="68"/>
                                        </p:tgtEl>
                                        <p:attrNameLst>
                                          <p:attrName>ppt_x</p:attrName>
                                        </p:attrNameLst>
                                      </p:cBhvr>
                                      <p:tavLst>
                                        <p:tav tm="0">
                                          <p:val>
                                            <p:strVal val="#ppt_x"/>
                                          </p:val>
                                        </p:tav>
                                        <p:tav tm="100000">
                                          <p:val>
                                            <p:strVal val="#ppt_x"/>
                                          </p:val>
                                        </p:tav>
                                      </p:tavLst>
                                    </p:anim>
                                    <p:anim calcmode="lin" valueType="num">
                                      <p:cBhvr additive="base">
                                        <p:cTn id="24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42" presetClass="entr" presetSubtype="0" fill="hold" grpId="0" nodeType="clickEffect">
                                  <p:stCondLst>
                                    <p:cond delay="0"/>
                                  </p:stCondLst>
                                  <p:childTnLst>
                                    <p:set>
                                      <p:cBhvr>
                                        <p:cTn id="250" dur="1" fill="hold">
                                          <p:stCondLst>
                                            <p:cond delay="0"/>
                                          </p:stCondLst>
                                        </p:cTn>
                                        <p:tgtEl>
                                          <p:spTgt spid="69"/>
                                        </p:tgtEl>
                                        <p:attrNameLst>
                                          <p:attrName>style.visibility</p:attrName>
                                        </p:attrNameLst>
                                      </p:cBhvr>
                                      <p:to>
                                        <p:strVal val="visible"/>
                                      </p:to>
                                    </p:set>
                                    <p:animEffect transition="in" filter="fade">
                                      <p:cBhvr>
                                        <p:cTn id="251" dur="1000"/>
                                        <p:tgtEl>
                                          <p:spTgt spid="69"/>
                                        </p:tgtEl>
                                      </p:cBhvr>
                                    </p:animEffect>
                                    <p:anim calcmode="lin" valueType="num">
                                      <p:cBhvr>
                                        <p:cTn id="252" dur="1000" fill="hold"/>
                                        <p:tgtEl>
                                          <p:spTgt spid="69"/>
                                        </p:tgtEl>
                                        <p:attrNameLst>
                                          <p:attrName>ppt_x</p:attrName>
                                        </p:attrNameLst>
                                      </p:cBhvr>
                                      <p:tavLst>
                                        <p:tav tm="0">
                                          <p:val>
                                            <p:strVal val="#ppt_x"/>
                                          </p:val>
                                        </p:tav>
                                        <p:tav tm="100000">
                                          <p:val>
                                            <p:strVal val="#ppt_x"/>
                                          </p:val>
                                        </p:tav>
                                      </p:tavLst>
                                    </p:anim>
                                    <p:anim calcmode="lin" valueType="num">
                                      <p:cBhvr>
                                        <p:cTn id="253"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42" presetClass="entr" presetSubtype="0" fill="hold" grpId="0" nodeType="clickEffect">
                                  <p:stCondLst>
                                    <p:cond delay="0"/>
                                  </p:stCondLst>
                                  <p:childTnLst>
                                    <p:set>
                                      <p:cBhvr>
                                        <p:cTn id="257" dur="1" fill="hold">
                                          <p:stCondLst>
                                            <p:cond delay="0"/>
                                          </p:stCondLst>
                                        </p:cTn>
                                        <p:tgtEl>
                                          <p:spTgt spid="70"/>
                                        </p:tgtEl>
                                        <p:attrNameLst>
                                          <p:attrName>style.visibility</p:attrName>
                                        </p:attrNameLst>
                                      </p:cBhvr>
                                      <p:to>
                                        <p:strVal val="visible"/>
                                      </p:to>
                                    </p:set>
                                    <p:animEffect transition="in" filter="fade">
                                      <p:cBhvr>
                                        <p:cTn id="258" dur="1000"/>
                                        <p:tgtEl>
                                          <p:spTgt spid="70"/>
                                        </p:tgtEl>
                                      </p:cBhvr>
                                    </p:animEffect>
                                    <p:anim calcmode="lin" valueType="num">
                                      <p:cBhvr>
                                        <p:cTn id="259" dur="1000" fill="hold"/>
                                        <p:tgtEl>
                                          <p:spTgt spid="70"/>
                                        </p:tgtEl>
                                        <p:attrNameLst>
                                          <p:attrName>ppt_x</p:attrName>
                                        </p:attrNameLst>
                                      </p:cBhvr>
                                      <p:tavLst>
                                        <p:tav tm="0">
                                          <p:val>
                                            <p:strVal val="#ppt_x"/>
                                          </p:val>
                                        </p:tav>
                                        <p:tav tm="100000">
                                          <p:val>
                                            <p:strVal val="#ppt_x"/>
                                          </p:val>
                                        </p:tav>
                                      </p:tavLst>
                                    </p:anim>
                                    <p:anim calcmode="lin" valueType="num">
                                      <p:cBhvr>
                                        <p:cTn id="260"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grpId="0" nodeType="clickEffect">
                                  <p:stCondLst>
                                    <p:cond delay="0"/>
                                  </p:stCondLst>
                                  <p:childTnLst>
                                    <p:set>
                                      <p:cBhvr>
                                        <p:cTn id="264" dur="1" fill="hold">
                                          <p:stCondLst>
                                            <p:cond delay="0"/>
                                          </p:stCondLst>
                                        </p:cTn>
                                        <p:tgtEl>
                                          <p:spTgt spid="71"/>
                                        </p:tgtEl>
                                        <p:attrNameLst>
                                          <p:attrName>style.visibility</p:attrName>
                                        </p:attrNameLst>
                                      </p:cBhvr>
                                      <p:to>
                                        <p:strVal val="visible"/>
                                      </p:to>
                                    </p:set>
                                    <p:anim calcmode="lin" valueType="num">
                                      <p:cBhvr additive="base">
                                        <p:cTn id="265" dur="500" fill="hold"/>
                                        <p:tgtEl>
                                          <p:spTgt spid="71"/>
                                        </p:tgtEl>
                                        <p:attrNameLst>
                                          <p:attrName>ppt_x</p:attrName>
                                        </p:attrNameLst>
                                      </p:cBhvr>
                                      <p:tavLst>
                                        <p:tav tm="0">
                                          <p:val>
                                            <p:strVal val="#ppt_x"/>
                                          </p:val>
                                        </p:tav>
                                        <p:tav tm="100000">
                                          <p:val>
                                            <p:strVal val="#ppt_x"/>
                                          </p:val>
                                        </p:tav>
                                      </p:tavLst>
                                    </p:anim>
                                    <p:anim calcmode="lin" valueType="num">
                                      <p:cBhvr additive="base">
                                        <p:cTn id="26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42" presetClass="entr" presetSubtype="0" fill="hold" nodeType="clickEffect">
                                  <p:stCondLst>
                                    <p:cond delay="0"/>
                                  </p:stCondLst>
                                  <p:childTnLst>
                                    <p:set>
                                      <p:cBhvr>
                                        <p:cTn id="270" dur="1" fill="hold">
                                          <p:stCondLst>
                                            <p:cond delay="0"/>
                                          </p:stCondLst>
                                        </p:cTn>
                                        <p:tgtEl>
                                          <p:spTgt spid="72">
                                            <p:txEl>
                                              <p:pRg st="0" end="0"/>
                                            </p:txEl>
                                          </p:spTgt>
                                        </p:tgtEl>
                                        <p:attrNameLst>
                                          <p:attrName>style.visibility</p:attrName>
                                        </p:attrNameLst>
                                      </p:cBhvr>
                                      <p:to>
                                        <p:strVal val="visible"/>
                                      </p:to>
                                    </p:set>
                                    <p:animEffect transition="in" filter="fade">
                                      <p:cBhvr>
                                        <p:cTn id="271" dur="1000"/>
                                        <p:tgtEl>
                                          <p:spTgt spid="72">
                                            <p:txEl>
                                              <p:pRg st="0" end="0"/>
                                            </p:txEl>
                                          </p:spTgt>
                                        </p:tgtEl>
                                      </p:cBhvr>
                                    </p:animEffect>
                                    <p:anim calcmode="lin" valueType="num">
                                      <p:cBhvr>
                                        <p:cTn id="272"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273" dur="10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4" fill="hold">
                      <p:stCondLst>
                        <p:cond delay="indefinite"/>
                      </p:stCondLst>
                      <p:childTnLst>
                        <p:par>
                          <p:cTn id="275" fill="hold">
                            <p:stCondLst>
                              <p:cond delay="0"/>
                            </p:stCondLst>
                            <p:childTnLst>
                              <p:par>
                                <p:cTn id="276" presetID="42" presetClass="entr" presetSubtype="0" fill="hold" nodeType="clickEffect">
                                  <p:stCondLst>
                                    <p:cond delay="0"/>
                                  </p:stCondLst>
                                  <p:childTnLst>
                                    <p:set>
                                      <p:cBhvr>
                                        <p:cTn id="277" dur="1" fill="hold">
                                          <p:stCondLst>
                                            <p:cond delay="0"/>
                                          </p:stCondLst>
                                        </p:cTn>
                                        <p:tgtEl>
                                          <p:spTgt spid="72">
                                            <p:txEl>
                                              <p:pRg st="1" end="1"/>
                                            </p:txEl>
                                          </p:spTgt>
                                        </p:tgtEl>
                                        <p:attrNameLst>
                                          <p:attrName>style.visibility</p:attrName>
                                        </p:attrNameLst>
                                      </p:cBhvr>
                                      <p:to>
                                        <p:strVal val="visible"/>
                                      </p:to>
                                    </p:set>
                                    <p:animEffect transition="in" filter="fade">
                                      <p:cBhvr>
                                        <p:cTn id="278" dur="1000"/>
                                        <p:tgtEl>
                                          <p:spTgt spid="72">
                                            <p:txEl>
                                              <p:pRg st="1" end="1"/>
                                            </p:txEl>
                                          </p:spTgt>
                                        </p:tgtEl>
                                      </p:cBhvr>
                                    </p:animEffect>
                                    <p:anim calcmode="lin" valueType="num">
                                      <p:cBhvr>
                                        <p:cTn id="279" dur="1000" fill="hold"/>
                                        <p:tgtEl>
                                          <p:spTgt spid="72">
                                            <p:txEl>
                                              <p:pRg st="1" end="1"/>
                                            </p:txEl>
                                          </p:spTgt>
                                        </p:tgtEl>
                                        <p:attrNameLst>
                                          <p:attrName>ppt_x</p:attrName>
                                        </p:attrNameLst>
                                      </p:cBhvr>
                                      <p:tavLst>
                                        <p:tav tm="0">
                                          <p:val>
                                            <p:strVal val="#ppt_x"/>
                                          </p:val>
                                        </p:tav>
                                        <p:tav tm="100000">
                                          <p:val>
                                            <p:strVal val="#ppt_x"/>
                                          </p:val>
                                        </p:tav>
                                      </p:tavLst>
                                    </p:anim>
                                    <p:anim calcmode="lin" valueType="num">
                                      <p:cBhvr>
                                        <p:cTn id="280" dur="1000" fill="hold"/>
                                        <p:tgtEl>
                                          <p:spTgt spid="7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8" grpId="0" animBg="1"/>
      <p:bldP spid="49" grpId="0" animBg="1"/>
      <p:bldP spid="50" grpId="0" animBg="1"/>
      <p:bldP spid="51"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3" grpId="0"/>
      <p:bldP spid="7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843808" y="1851670"/>
            <a:ext cx="5328592" cy="800930"/>
          </a:xfrm>
        </p:spPr>
        <p:txBody>
          <a:bodyPr/>
          <a:lstStyle/>
          <a:p>
            <a:r>
              <a:rPr lang="zh-CN" altLang="zh-CN" sz="2800" dirty="0">
                <a:effectLst/>
              </a:rPr>
              <a:t>带权图与带权图中的最短路径</a:t>
            </a:r>
            <a:endParaRPr lang="zh-CN" altLang="en-US" sz="2800" dirty="0"/>
          </a:p>
        </p:txBody>
      </p:sp>
      <p:sp>
        <p:nvSpPr>
          <p:cNvPr id="5" name="文本占位符 4"/>
          <p:cNvSpPr>
            <a:spLocks noGrp="1"/>
          </p:cNvSpPr>
          <p:nvPr>
            <p:ph type="body" sz="quarter" idx="11"/>
          </p:nvPr>
        </p:nvSpPr>
        <p:spPr/>
        <p:txBody>
          <a:bodyPr/>
          <a:lstStyle/>
          <a:p>
            <a:r>
              <a:rPr lang="en-US" altLang="zh-CN" dirty="0"/>
              <a:t>06</a:t>
            </a:r>
            <a:endParaRPr lang="zh-CN" altLang="en-US" dirty="0"/>
          </a:p>
        </p:txBody>
      </p:sp>
      <p:sp>
        <p:nvSpPr>
          <p:cNvPr id="2" name="矩形 1"/>
          <p:cNvSpPr/>
          <p:nvPr/>
        </p:nvSpPr>
        <p:spPr>
          <a:xfrm>
            <a:off x="179512" y="440731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7083121"/>
      </p:ext>
    </p:extLst>
  </p:cSld>
  <p:clrMapOvr>
    <a:masterClrMapping/>
  </p:clrMapOvr>
  <p:transition>
    <p:cover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带权图</a:t>
            </a:r>
            <a:r>
              <a:rPr lang="zh-CN" altLang="en-US" dirty="0"/>
              <a:t>、</a:t>
            </a:r>
            <a:r>
              <a:rPr lang="zh-CN" altLang="zh-CN" dirty="0"/>
              <a:t>最短路径</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613" y="915566"/>
                <a:ext cx="9001000" cy="2659754"/>
              </a:xfrm>
            </p:spPr>
            <p:txBody>
              <a:bodyPr/>
              <a:lstStyle/>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一个带权图我们规定为一个有序四元组</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a:latin typeface="Cambria Math" panose="02040503050406030204" pitchFamily="18" charset="0"/>
                      </a:rPr>
                      <m:t>,</m:t>
                    </m:r>
                    <m:r>
                      <a:rPr lang="en-US" altLang="zh-CN" sz="1800" i="1">
                        <a:latin typeface="Cambria Math" panose="02040503050406030204" pitchFamily="18" charset="0"/>
                      </a:rPr>
                      <m:t>𝑓</m:t>
                    </m:r>
                    <m:r>
                      <a:rPr lang="en-US" altLang="zh-CN" sz="1800">
                        <a:latin typeface="Cambria Math" panose="02040503050406030204" pitchFamily="18" charset="0"/>
                      </a:rPr>
                      <m:t>,</m:t>
                    </m:r>
                    <m:r>
                      <a:rPr lang="en-US" altLang="zh-CN" sz="1800" i="1">
                        <a:latin typeface="Cambria Math" panose="02040503050406030204" pitchFamily="18" charset="0"/>
                      </a:rPr>
                      <m:t>𝑔</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或有序三元组</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a:latin typeface="Cambria Math" panose="02040503050406030204" pitchFamily="18" charset="0"/>
                      </a:rPr>
                      <m:t>,</m:t>
                    </m:r>
                    <m:r>
                      <a:rPr lang="en-US" altLang="zh-CN" sz="1800" i="1">
                        <a:latin typeface="Cambria Math" panose="02040503050406030204" pitchFamily="18" charset="0"/>
                      </a:rPr>
                      <m:t>𝑓</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，或</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a:latin typeface="Cambria Math" panose="02040503050406030204" pitchFamily="18" charset="0"/>
                      </a:rPr>
                      <m:t>,</m:t>
                    </m:r>
                    <m:r>
                      <a:rPr lang="en-US" altLang="zh-CN" sz="1800" i="1">
                        <a:latin typeface="Cambria Math" panose="02040503050406030204" pitchFamily="18" charset="0"/>
                      </a:rPr>
                      <m:t>𝑔</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。其中</a:t>
                </a:r>
                <a14:m>
                  <m:oMath xmlns:m="http://schemas.openxmlformats.org/officeDocument/2006/math">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是顶点集，</a:t>
                </a:r>
                <a14:m>
                  <m:oMath xmlns:m="http://schemas.openxmlformats.org/officeDocument/2006/math">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是边集，</a:t>
                </a:r>
                <a14:m>
                  <m:oMath xmlns:m="http://schemas.openxmlformats.org/officeDocument/2006/math">
                    <m:r>
                      <a:rPr lang="en-US" altLang="zh-CN" sz="1800" i="1">
                        <a:latin typeface="Cambria Math" panose="02040503050406030204" pitchFamily="18" charset="0"/>
                      </a:rPr>
                      <m:t>𝑓</m:t>
                    </m:r>
                  </m:oMath>
                </a14:m>
                <a:r>
                  <a:rPr lang="zh-CN" altLang="zh-CN" sz="1800" dirty="0">
                    <a:latin typeface="隶书" panose="02010509060101010101" pitchFamily="49" charset="-122"/>
                    <a:ea typeface="隶书" panose="02010509060101010101" pitchFamily="49" charset="-122"/>
                  </a:rPr>
                  <a:t>是定义在</a:t>
                </a:r>
                <a14:m>
                  <m:oMath xmlns:m="http://schemas.openxmlformats.org/officeDocument/2006/math">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上的函数，</a:t>
                </a:r>
                <a14:m>
                  <m:oMath xmlns:m="http://schemas.openxmlformats.org/officeDocument/2006/math">
                    <m:r>
                      <a:rPr lang="en-US" altLang="zh-CN" sz="1800" i="1">
                        <a:latin typeface="Cambria Math" panose="02040503050406030204" pitchFamily="18" charset="0"/>
                      </a:rPr>
                      <m:t>𝑔</m:t>
                    </m:r>
                  </m:oMath>
                </a14:m>
                <a:r>
                  <a:rPr lang="zh-CN" altLang="zh-CN" sz="1800" dirty="0">
                    <a:latin typeface="隶书" panose="02010509060101010101" pitchFamily="49" charset="-122"/>
                    <a:ea typeface="隶书" panose="02010509060101010101" pitchFamily="49" charset="-122"/>
                  </a:rPr>
                  <a:t>是定义在</a:t>
                </a:r>
                <a14:m>
                  <m:oMath xmlns:m="http://schemas.openxmlformats.org/officeDocument/2006/math">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上的函数，</a:t>
                </a:r>
                <a14:m>
                  <m:oMath xmlns:m="http://schemas.openxmlformats.org/officeDocument/2006/math">
                    <m:r>
                      <a:rPr lang="en-US" altLang="zh-CN" sz="1800" i="1">
                        <a:latin typeface="Cambria Math" panose="02040503050406030204" pitchFamily="18" charset="0"/>
                      </a:rPr>
                      <m:t>𝑓</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a:rPr lang="en-US" altLang="zh-CN" sz="1800" i="1">
                        <a:latin typeface="Cambria Math" panose="02040503050406030204" pitchFamily="18" charset="0"/>
                      </a:rPr>
                      <m:t>𝑔</m:t>
                    </m:r>
                  </m:oMath>
                </a14:m>
                <a:r>
                  <a:rPr lang="zh-CN" altLang="zh-CN" sz="1800" dirty="0">
                    <a:latin typeface="隶书" panose="02010509060101010101" pitchFamily="49" charset="-122"/>
                    <a:ea typeface="隶书" panose="02010509060101010101" pitchFamily="49" charset="-122"/>
                  </a:rPr>
                  <a:t>我们可以称为权函数。对于每一个顶点或边</a:t>
                </a:r>
                <a14:m>
                  <m:oMath xmlns:m="http://schemas.openxmlformats.org/officeDocument/2006/math">
                    <m:r>
                      <a:rPr lang="en-US" altLang="zh-CN" sz="1800" i="1">
                        <a:latin typeface="Cambria Math" panose="02040503050406030204" pitchFamily="18" charset="0"/>
                      </a:rPr>
                      <m:t>𝑥</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𝑓</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a:rPr lang="en-US" altLang="zh-CN" sz="1800" i="1">
                        <a:latin typeface="Cambria Math" panose="02040503050406030204" pitchFamily="18" charset="0"/>
                      </a:rPr>
                      <m:t>𝑔</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可以是一个数字，符号或是某种量。</a:t>
                </a:r>
              </a:p>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例如，设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a:latin typeface="Cambria Math" panose="02040503050406030204" pitchFamily="18" charset="0"/>
                      </a:rPr>
                      <m:t>,</m:t>
                    </m:r>
                    <m:r>
                      <a:rPr lang="en-US" altLang="zh-CN" sz="1800" i="1">
                        <a:latin typeface="Cambria Math" panose="02040503050406030204" pitchFamily="18" charset="0"/>
                      </a:rPr>
                      <m:t>𝑊</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是一个带权图，其中</a:t>
                </a:r>
                <a14:m>
                  <m:oMath xmlns:m="http://schemas.openxmlformats.org/officeDocument/2006/math">
                    <m:r>
                      <a:rPr lang="en-US" altLang="zh-CN" sz="1800" i="1">
                        <a:latin typeface="Cambria Math" panose="02040503050406030204" pitchFamily="18" charset="0"/>
                      </a:rPr>
                      <m:t>𝑊</m:t>
                    </m:r>
                  </m:oMath>
                </a14:m>
                <a:r>
                  <a:rPr lang="zh-CN" altLang="zh-CN" sz="1800" dirty="0">
                    <a:latin typeface="隶书" panose="02010509060101010101" pitchFamily="49" charset="-122"/>
                    <a:ea typeface="隶书" panose="02010509060101010101" pitchFamily="49" charset="-122"/>
                  </a:rPr>
                  <a:t>是边集</a:t>
                </a:r>
                <a14:m>
                  <m:oMath xmlns:m="http://schemas.openxmlformats.org/officeDocument/2006/math">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到</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𝑅</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𝑅</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&gt;0}</m:t>
                    </m:r>
                  </m:oMath>
                </a14:m>
                <a:r>
                  <a:rPr lang="zh-CN" altLang="zh-CN" sz="1800" dirty="0">
                    <a:latin typeface="隶书" panose="02010509060101010101" pitchFamily="49" charset="-122"/>
                    <a:ea typeface="隶书" panose="02010509060101010101" pitchFamily="49" charset="-122"/>
                  </a:rPr>
                  <a:t>的一个函数。我们通常称</a:t>
                </a:r>
                <a14:m>
                  <m:oMath xmlns:m="http://schemas.openxmlformats.org/officeDocument/2006/math">
                    <m:r>
                      <a:rPr lang="en-US" altLang="zh-CN" sz="1800" i="1">
                        <a:latin typeface="Cambria Math" panose="02040503050406030204" pitchFamily="18" charset="0"/>
                      </a:rPr>
                      <m:t>𝑊</m:t>
                    </m:r>
                    <m:r>
                      <a:rPr lang="en-US" altLang="zh-CN" sz="1800" i="1">
                        <a:latin typeface="Cambria Math" panose="02040503050406030204" pitchFamily="18" charset="0"/>
                      </a:rPr>
                      <m:t>(</m:t>
                    </m:r>
                    <m:r>
                      <a:rPr lang="en-US" altLang="zh-CN" sz="1800" i="1">
                        <a:latin typeface="Cambria Math" panose="02040503050406030204" pitchFamily="18" charset="0"/>
                      </a:rPr>
                      <m:t>𝑒</m:t>
                    </m:r>
                    <m:r>
                      <a:rPr lang="en-US" altLang="zh-CN" sz="1800" i="1">
                        <a:latin typeface="Cambria Math" panose="02040503050406030204" pitchFamily="18" charset="0"/>
                      </a:rPr>
                      <m:t>)(</m:t>
                    </m:r>
                    <m:r>
                      <a:rPr lang="en-US" altLang="zh-CN" sz="1800" i="1">
                        <a:latin typeface="Cambria Math" panose="02040503050406030204" pitchFamily="18" charset="0"/>
                      </a:rPr>
                      <m:t>𝑒</m:t>
                    </m:r>
                    <m:r>
                      <a:rPr lang="en-US" altLang="zh-CN" sz="1800" i="1">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为边</a:t>
                </a:r>
                <a14:m>
                  <m:oMath xmlns:m="http://schemas.openxmlformats.org/officeDocument/2006/math">
                    <m:r>
                      <a:rPr lang="en-U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的长度。实际上它也可以有其他的意义。例如，</a:t>
                </a:r>
                <a14:m>
                  <m:oMath xmlns:m="http://schemas.openxmlformats.org/officeDocument/2006/math">
                    <m:r>
                      <a:rPr lang="en-US" altLang="zh-CN" sz="1800" i="1">
                        <a:latin typeface="Cambria Math" panose="02040503050406030204" pitchFamily="18" charset="0"/>
                      </a:rPr>
                      <m:t>𝑒</m:t>
                    </m:r>
                  </m:oMath>
                </a14:m>
                <a:r>
                  <a:rPr lang="zh-CN" altLang="zh-CN" sz="1800" dirty="0">
                    <a:latin typeface="隶书" panose="02010509060101010101" pitchFamily="49" charset="-122"/>
                    <a:ea typeface="隶书" panose="02010509060101010101" pitchFamily="49" charset="-122"/>
                  </a:rPr>
                  <a:t>是一段公路，</a:t>
                </a:r>
                <a14:m>
                  <m:oMath xmlns:m="http://schemas.openxmlformats.org/officeDocument/2006/math">
                    <m:r>
                      <a:rPr lang="en-US" altLang="zh-CN" sz="1800" i="1">
                        <a:latin typeface="Cambria Math" panose="02040503050406030204" pitchFamily="18" charset="0"/>
                      </a:rPr>
                      <m:t>𝑊</m:t>
                    </m:r>
                    <m:r>
                      <a:rPr lang="en-US" altLang="zh-CN" sz="1800" i="1">
                        <a:latin typeface="Cambria Math" panose="02040503050406030204" pitchFamily="18" charset="0"/>
                      </a:rPr>
                      <m:t>(</m:t>
                    </m:r>
                    <m:r>
                      <a:rPr lang="en-US" altLang="zh-CN" sz="1800" i="1">
                        <a:latin typeface="Cambria Math" panose="02040503050406030204" pitchFamily="18" charset="0"/>
                      </a:rPr>
                      <m:t>𝑒</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可以是公路的维修费、可以是公路的每小时运输量和公路间的距离等</a:t>
                </a:r>
                <a:r>
                  <a:rPr lang="zh-CN" altLang="en-US" sz="1800" dirty="0">
                    <a:latin typeface="隶书" panose="02010509060101010101" pitchFamily="49" charset="-122"/>
                    <a:ea typeface="隶书" panose="02010509060101010101" pitchFamily="49" charset="-122"/>
                  </a:rPr>
                  <a:t>。</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613" y="915566"/>
                <a:ext cx="9001000" cy="2659754"/>
              </a:xfrm>
              <a:blipFill rotWithShape="0">
                <a:blip r:embed="rId2"/>
                <a:stretch>
                  <a:fillRect l="-745" t="-1831" r="-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41176" y="3507854"/>
                <a:ext cx="8902824" cy="1200329"/>
              </a:xfrm>
              <a:prstGeom prst="rect">
                <a:avLst/>
              </a:prstGeom>
              <a:noFill/>
            </p:spPr>
            <p:txBody>
              <a:bodyPr wrap="square" rtlCol="0">
                <a:spAutoFit/>
              </a:bodyPr>
              <a:lstStyle/>
              <a:p>
                <a:pPr algn="just"/>
                <a14:m>
                  <m:oMath xmlns:m="http://schemas.openxmlformats.org/officeDocument/2006/math">
                    <m:r>
                      <a:rPr lang="en-US" altLang="zh-CN" b="0" i="0" smtClean="0">
                        <a:latin typeface="Cambria Math" panose="02040503050406030204" pitchFamily="18" charset="0"/>
                        <a:ea typeface="隶书" panose="02010509060101010101" pitchFamily="49" charset="-122"/>
                      </a:rPr>
                      <m:t>       </m:t>
                    </m:r>
                    <m:r>
                      <a:rPr lang="en-US" altLang="zh-CN">
                        <a:latin typeface="Cambria Math" panose="02040503050406030204" pitchFamily="18" charset="0"/>
                        <a:ea typeface="隶书" panose="02010509060101010101" pitchFamily="49" charset="-122"/>
                      </a:rPr>
                      <m:t>𝐺</m:t>
                    </m:r>
                    <m:r>
                      <a:rPr lang="en-US" altLang="zh-CN">
                        <a:latin typeface="Cambria Math" panose="02040503050406030204" pitchFamily="18" charset="0"/>
                        <a:ea typeface="隶书" panose="02010509060101010101" pitchFamily="49" charset="-122"/>
                      </a:rPr>
                      <m:t>=(</m:t>
                    </m:r>
                    <m:r>
                      <a:rPr lang="en-US" altLang="zh-CN">
                        <a:latin typeface="Cambria Math" panose="02040503050406030204" pitchFamily="18" charset="0"/>
                        <a:ea typeface="隶书" panose="02010509060101010101" pitchFamily="49" charset="-122"/>
                      </a:rPr>
                      <m:t>𝑉</m:t>
                    </m:r>
                    <m:r>
                      <a:rPr lang="en-US" altLang="zh-CN">
                        <a:latin typeface="Cambria Math" panose="02040503050406030204" pitchFamily="18" charset="0"/>
                        <a:ea typeface="隶书" panose="02010509060101010101" pitchFamily="49" charset="-122"/>
                      </a:rPr>
                      <m:t>,</m:t>
                    </m:r>
                    <m:r>
                      <a:rPr lang="en-US" altLang="zh-CN">
                        <a:latin typeface="Cambria Math" panose="02040503050406030204" pitchFamily="18" charset="0"/>
                        <a:ea typeface="隶书" panose="02010509060101010101" pitchFamily="49" charset="-122"/>
                      </a:rPr>
                      <m:t>𝐸</m:t>
                    </m:r>
                    <m:r>
                      <a:rPr lang="en-US" altLang="zh-CN">
                        <a:latin typeface="Cambria Math" panose="02040503050406030204" pitchFamily="18" charset="0"/>
                        <a:ea typeface="隶书" panose="02010509060101010101" pitchFamily="49" charset="-122"/>
                      </a:rPr>
                      <m:t>,</m:t>
                    </m:r>
                    <m:r>
                      <a:rPr lang="en-US" altLang="zh-CN">
                        <a:latin typeface="Cambria Math" panose="02040503050406030204" pitchFamily="18" charset="0"/>
                        <a:ea typeface="隶书" panose="02010509060101010101" pitchFamily="49" charset="-122"/>
                      </a:rPr>
                      <m:t>𝑊</m:t>
                    </m:r>
                    <m:r>
                      <a:rPr lang="en-US" altLang="zh-CN">
                        <a:latin typeface="Cambria Math" panose="02040503050406030204" pitchFamily="18" charset="0"/>
                        <a:ea typeface="隶书" panose="02010509060101010101" pitchFamily="49" charset="-122"/>
                      </a:rPr>
                      <m:t>)</m:t>
                    </m:r>
                  </m:oMath>
                </a14:m>
                <a:r>
                  <a:rPr lang="zh-CN" altLang="zh-CN" dirty="0">
                    <a:latin typeface="隶书" panose="02010509060101010101" pitchFamily="49" charset="-122"/>
                    <a:ea typeface="隶书" panose="02010509060101010101" pitchFamily="49" charset="-122"/>
                  </a:rPr>
                  <a:t>是一个如上定义的带权图，带权路径长度是指路径上所经过的边的权值之和。从源点到终点可能有多条路径，我们把带权路径长度最短的路径称为</a:t>
                </a:r>
                <a:r>
                  <a:rPr lang="zh-CN" altLang="zh-CN" dirty="0">
                    <a:solidFill>
                      <a:srgbClr val="7030A0"/>
                    </a:solidFill>
                    <a:latin typeface="隶书" panose="02010509060101010101" pitchFamily="49" charset="-122"/>
                    <a:ea typeface="隶书" panose="02010509060101010101" pitchFamily="49" charset="-122"/>
                  </a:rPr>
                  <a:t>最短路径</a:t>
                </a:r>
                <a:r>
                  <a:rPr lang="zh-CN" altLang="zh-CN" dirty="0">
                    <a:latin typeface="隶书" panose="02010509060101010101" pitchFamily="49" charset="-122"/>
                    <a:ea typeface="隶书" panose="02010509060101010101" pitchFamily="49" charset="-122"/>
                  </a:rPr>
                  <a:t>，其路径长度（权值之和）称为</a:t>
                </a:r>
                <a:r>
                  <a:rPr lang="zh-CN" altLang="zh-CN" dirty="0">
                    <a:solidFill>
                      <a:srgbClr val="7030A0"/>
                    </a:solidFill>
                    <a:latin typeface="隶书" panose="02010509060101010101" pitchFamily="49" charset="-122"/>
                    <a:ea typeface="隶书" panose="02010509060101010101" pitchFamily="49" charset="-122"/>
                  </a:rPr>
                  <a:t>最短路径长度</a:t>
                </a:r>
                <a:r>
                  <a:rPr lang="zh-CN" altLang="zh-CN" dirty="0">
                    <a:latin typeface="隶书" panose="02010509060101010101" pitchFamily="49" charset="-122"/>
                    <a:ea typeface="隶书" panose="02010509060101010101" pitchFamily="49" charset="-122"/>
                  </a:rPr>
                  <a:t>。</a:t>
                </a:r>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41176" y="3507854"/>
                <a:ext cx="8902824" cy="1200329"/>
              </a:xfrm>
              <a:prstGeom prst="rect">
                <a:avLst/>
              </a:prstGeom>
              <a:blipFill rotWithShape="0">
                <a:blip r:embed="rId3"/>
                <a:stretch>
                  <a:fillRect l="-616" t="-3553" r="-30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407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948925" cy="844847"/>
          </a:xfrm>
        </p:spPr>
        <p:txBody>
          <a:bodyPr/>
          <a:lstStyle/>
          <a:p>
            <a:r>
              <a:rPr lang="zh-CN" altLang="zh-CN" dirty="0"/>
              <a:t>求图中某个顶点到其余各顶点的最短路径</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843558"/>
                <a:ext cx="5760640" cy="3507876"/>
              </a:xfrm>
            </p:spPr>
            <p:txBody>
              <a:bodyPr/>
              <a:lstStyle/>
              <a:p>
                <a:pPr algn="just">
                  <a:lnSpc>
                    <a:spcPts val="2400"/>
                  </a:lnSpc>
                  <a:spcBef>
                    <a:spcPts val="0"/>
                  </a:spcBef>
                </a:pPr>
                <a14:m>
                  <m:oMath xmlns:m="http://schemas.openxmlformats.org/officeDocument/2006/math">
                    <m:r>
                      <a:rPr lang="en-US" altLang="zh-CN" sz="1800" i="1" dirty="0" smtClean="0">
                        <a:solidFill>
                          <a:srgbClr val="7030A0"/>
                        </a:solidFill>
                        <a:latin typeface="Cambria Math" panose="02040503050406030204" pitchFamily="18" charset="0"/>
                        <a:ea typeface="隶书" panose="02010509060101010101" pitchFamily="49" charset="-122"/>
                      </a:rPr>
                      <m:t>𝐺</m:t>
                    </m:r>
                    <m:r>
                      <a:rPr lang="en-US" altLang="zh-CN" sz="1800" i="1" dirty="0" smtClean="0">
                        <a:solidFill>
                          <a:srgbClr val="7030A0"/>
                        </a:solidFill>
                        <a:latin typeface="Cambria Math" panose="02040503050406030204" pitchFamily="18" charset="0"/>
                        <a:ea typeface="隶书" panose="02010509060101010101" pitchFamily="49" charset="-122"/>
                      </a:rPr>
                      <m:t>= (</m:t>
                    </m:r>
                    <m:r>
                      <a:rPr lang="en-US" altLang="zh-CN" sz="1800" i="1" dirty="0" smtClean="0">
                        <a:solidFill>
                          <a:srgbClr val="7030A0"/>
                        </a:solidFill>
                        <a:latin typeface="Cambria Math" panose="02040503050406030204" pitchFamily="18" charset="0"/>
                        <a:ea typeface="隶书" panose="02010509060101010101" pitchFamily="49" charset="-122"/>
                      </a:rPr>
                      <m:t>𝑉</m:t>
                    </m:r>
                    <m:r>
                      <a:rPr lang="en-US" altLang="zh-CN" sz="1800" i="1" dirty="0" smtClean="0">
                        <a:solidFill>
                          <a:srgbClr val="7030A0"/>
                        </a:solidFill>
                        <a:latin typeface="Cambria Math" panose="02040503050406030204" pitchFamily="18" charset="0"/>
                        <a:ea typeface="隶书" panose="02010509060101010101" pitchFamily="49" charset="-122"/>
                      </a:rPr>
                      <m:t>, </m:t>
                    </m:r>
                    <m:r>
                      <a:rPr lang="en-US" altLang="zh-CN" sz="1800" i="1" dirty="0" smtClean="0">
                        <a:solidFill>
                          <a:srgbClr val="7030A0"/>
                        </a:solidFill>
                        <a:latin typeface="Cambria Math" panose="02040503050406030204" pitchFamily="18" charset="0"/>
                        <a:ea typeface="隶书" panose="02010509060101010101" pitchFamily="49" charset="-122"/>
                      </a:rPr>
                      <m:t>𝐸</m:t>
                    </m:r>
                    <m:r>
                      <a:rPr lang="en-US" altLang="zh-CN" sz="1800" i="1" dirty="0" smtClean="0">
                        <a:solidFill>
                          <a:srgbClr val="7030A0"/>
                        </a:solidFill>
                        <a:latin typeface="Cambria Math" panose="02040503050406030204" pitchFamily="18" charset="0"/>
                        <a:ea typeface="隶书" panose="02010509060101010101" pitchFamily="49" charset="-122"/>
                      </a:rPr>
                      <m:t>, </m:t>
                    </m:r>
                    <m:r>
                      <a:rPr lang="en-US" altLang="zh-CN" sz="1800" i="1" dirty="0" smtClean="0">
                        <a:solidFill>
                          <a:srgbClr val="7030A0"/>
                        </a:solidFill>
                        <a:latin typeface="Cambria Math" panose="02040503050406030204" pitchFamily="18" charset="0"/>
                        <a:ea typeface="隶书" panose="02010509060101010101" pitchFamily="49" charset="-122"/>
                      </a:rPr>
                      <m:t>𝑊</m:t>
                    </m:r>
                    <m:r>
                      <a:rPr lang="en-US" altLang="zh-CN" sz="1800" i="1" dirty="0" smtClean="0">
                        <a:solidFill>
                          <a:srgbClr val="7030A0"/>
                        </a:solidFill>
                        <a:latin typeface="Cambria Math" panose="02040503050406030204" pitchFamily="18" charset="0"/>
                        <a:ea typeface="隶书" panose="02010509060101010101" pitchFamily="49" charset="-122"/>
                      </a:rPr>
                      <m:t>)</m:t>
                    </m:r>
                  </m:oMath>
                </a14:m>
                <a:r>
                  <a:rPr lang="zh-CN" altLang="en-US" sz="1800" dirty="0">
                    <a:solidFill>
                      <a:srgbClr val="7030A0"/>
                    </a:solidFill>
                    <a:latin typeface="隶书" panose="02010509060101010101" pitchFamily="49" charset="-122"/>
                    <a:ea typeface="隶书" panose="02010509060101010101" pitchFamily="49" charset="-122"/>
                  </a:rPr>
                  <a:t>是一个带权有向图</a:t>
                </a:r>
                <a:r>
                  <a:rPr lang="en-US" altLang="zh-CN" sz="1800" dirty="0">
                    <a:solidFill>
                      <a:srgbClr val="7030A0"/>
                    </a:solidFill>
                    <a:latin typeface="隶书" panose="02010509060101010101" pitchFamily="49" charset="-122"/>
                    <a:ea typeface="隶书" panose="02010509060101010101" pitchFamily="49" charset="-122"/>
                  </a:rPr>
                  <a:t>, </a:t>
                </a:r>
                <a14:m>
                  <m:oMath xmlns:m="http://schemas.openxmlformats.org/officeDocument/2006/math">
                    <m:r>
                      <a:rPr lang="en-US" altLang="zh-CN" sz="1800" i="1" dirty="0" smtClean="0">
                        <a:solidFill>
                          <a:srgbClr val="7030A0"/>
                        </a:solidFill>
                        <a:latin typeface="Cambria Math" panose="02040503050406030204" pitchFamily="18" charset="0"/>
                        <a:ea typeface="隶书" panose="02010509060101010101" pitchFamily="49" charset="-122"/>
                      </a:rPr>
                      <m:t>𝑣</m:t>
                    </m:r>
                    <m:r>
                      <a:rPr lang="en-US" altLang="zh-CN" sz="1800" i="1" dirty="0" smtClean="0">
                        <a:solidFill>
                          <a:srgbClr val="7030A0"/>
                        </a:solidFill>
                        <a:latin typeface="Cambria Math" panose="02040503050406030204" pitchFamily="18" charset="0"/>
                        <a:ea typeface="隶书" panose="02010509060101010101" pitchFamily="49" charset="-122"/>
                      </a:rPr>
                      <m:t>∈</m:t>
                    </m:r>
                    <m:r>
                      <a:rPr lang="en-US" altLang="zh-CN" sz="1800" i="1" dirty="0" smtClean="0">
                        <a:solidFill>
                          <a:srgbClr val="7030A0"/>
                        </a:solidFill>
                        <a:latin typeface="Cambria Math" panose="02040503050406030204" pitchFamily="18" charset="0"/>
                        <a:ea typeface="隶书" panose="02010509060101010101" pitchFamily="49" charset="-122"/>
                      </a:rPr>
                      <m:t>𝑉</m:t>
                    </m:r>
                  </m:oMath>
                </a14:m>
                <a:r>
                  <a:rPr lang="en-US" altLang="zh-CN" sz="1800" dirty="0">
                    <a:solidFill>
                      <a:srgbClr val="7030A0"/>
                    </a:solidFill>
                    <a:latin typeface="隶书" panose="02010509060101010101" pitchFamily="49" charset="-122"/>
                    <a:ea typeface="隶书" panose="02010509060101010101" pitchFamily="49" charset="-122"/>
                  </a:rPr>
                  <a:t> </a:t>
                </a:r>
                <a:r>
                  <a:rPr lang="zh-CN" altLang="en-US" sz="1800" dirty="0">
                    <a:solidFill>
                      <a:srgbClr val="7030A0"/>
                    </a:solidFill>
                    <a:latin typeface="隶书" panose="02010509060101010101" pitchFamily="49" charset="-122"/>
                    <a:ea typeface="隶书" panose="02010509060101010101" pitchFamily="49" charset="-122"/>
                  </a:rPr>
                  <a:t>为源点</a:t>
                </a:r>
                <a:r>
                  <a:rPr lang="en-US" altLang="zh-CN" sz="1800" dirty="0">
                    <a:solidFill>
                      <a:srgbClr val="7030A0"/>
                    </a:solidFill>
                    <a:latin typeface="隶书" panose="02010509060101010101" pitchFamily="49" charset="-122"/>
                    <a:ea typeface="隶书" panose="02010509060101010101" pitchFamily="49" charset="-122"/>
                  </a:rPr>
                  <a:t>, </a:t>
                </a:r>
                <a:r>
                  <a:rPr lang="zh-CN" altLang="en-US" sz="1800" dirty="0">
                    <a:solidFill>
                      <a:srgbClr val="7030A0"/>
                    </a:solidFill>
                    <a:latin typeface="隶书" panose="02010509060101010101" pitchFamily="49" charset="-122"/>
                    <a:ea typeface="隶书" panose="02010509060101010101" pitchFamily="49" charset="-122"/>
                  </a:rPr>
                  <a:t>为了求从源点 </a:t>
                </a:r>
                <a14:m>
                  <m:oMath xmlns:m="http://schemas.openxmlformats.org/officeDocument/2006/math">
                    <m:r>
                      <a:rPr lang="en-US" altLang="zh-CN" sz="1800" i="1" dirty="0" smtClean="0">
                        <a:solidFill>
                          <a:srgbClr val="7030A0"/>
                        </a:solidFill>
                        <a:latin typeface="Cambria Math" panose="02040503050406030204" pitchFamily="18" charset="0"/>
                        <a:ea typeface="隶书" panose="02010509060101010101" pitchFamily="49" charset="-122"/>
                      </a:rPr>
                      <m:t>𝑣</m:t>
                    </m:r>
                    <m:r>
                      <a:rPr lang="en-US" altLang="zh-CN" sz="1800" i="1" dirty="0" smtClean="0">
                        <a:solidFill>
                          <a:srgbClr val="7030A0"/>
                        </a:solidFill>
                        <a:latin typeface="Cambria Math" panose="02040503050406030204" pitchFamily="18" charset="0"/>
                        <a:ea typeface="隶书" panose="02010509060101010101" pitchFamily="49" charset="-122"/>
                      </a:rPr>
                      <m:t> </m:t>
                    </m:r>
                  </m:oMath>
                </a14:m>
                <a:r>
                  <a:rPr lang="zh-CN" altLang="en-US" sz="1800" dirty="0">
                    <a:solidFill>
                      <a:srgbClr val="7030A0"/>
                    </a:solidFill>
                    <a:latin typeface="隶书" panose="02010509060101010101" pitchFamily="49" charset="-122"/>
                    <a:ea typeface="隶书" panose="02010509060101010101" pitchFamily="49" charset="-122"/>
                  </a:rPr>
                  <a:t>到 </a:t>
                </a:r>
                <a14:m>
                  <m:oMath xmlns:m="http://schemas.openxmlformats.org/officeDocument/2006/math">
                    <m:r>
                      <a:rPr lang="en-US" altLang="zh-CN" sz="1800" i="1" dirty="0" smtClean="0">
                        <a:solidFill>
                          <a:srgbClr val="7030A0"/>
                        </a:solidFill>
                        <a:latin typeface="Cambria Math" panose="02040503050406030204" pitchFamily="18" charset="0"/>
                        <a:ea typeface="隶书" panose="02010509060101010101" pitchFamily="49" charset="-122"/>
                      </a:rPr>
                      <m:t>𝐺</m:t>
                    </m:r>
                  </m:oMath>
                </a14:m>
                <a:r>
                  <a:rPr lang="en-US" altLang="zh-CN" sz="1800" dirty="0">
                    <a:solidFill>
                      <a:srgbClr val="7030A0"/>
                    </a:solidFill>
                    <a:latin typeface="隶书" panose="02010509060101010101" pitchFamily="49" charset="-122"/>
                    <a:ea typeface="隶书" panose="02010509060101010101" pitchFamily="49" charset="-122"/>
                  </a:rPr>
                  <a:t> </a:t>
                </a:r>
                <a:r>
                  <a:rPr lang="zh-CN" altLang="en-US" sz="1800" dirty="0">
                    <a:solidFill>
                      <a:srgbClr val="7030A0"/>
                    </a:solidFill>
                    <a:latin typeface="隶书" panose="02010509060101010101" pitchFamily="49" charset="-122"/>
                    <a:ea typeface="隶书" panose="02010509060101010101" pitchFamily="49" charset="-122"/>
                  </a:rPr>
                  <a:t>中其余各顶点 的最短路径</a:t>
                </a:r>
                <a:r>
                  <a:rPr lang="en-US" altLang="zh-CN" sz="1800" dirty="0">
                    <a:solidFill>
                      <a:srgbClr val="7030A0"/>
                    </a:solidFill>
                    <a:latin typeface="隶书" panose="02010509060101010101" pitchFamily="49" charset="-122"/>
                    <a:ea typeface="隶书" panose="02010509060101010101" pitchFamily="49" charset="-122"/>
                  </a:rPr>
                  <a:t>, </a:t>
                </a:r>
                <a:r>
                  <a:rPr lang="zh-CN" altLang="en-US" sz="1800" dirty="0">
                    <a:solidFill>
                      <a:srgbClr val="7030A0"/>
                    </a:solidFill>
                    <a:latin typeface="隶书" panose="02010509060101010101" pitchFamily="49" charset="-122"/>
                    <a:ea typeface="隶书" panose="02010509060101010101" pitchFamily="49" charset="-122"/>
                  </a:rPr>
                  <a:t>迪杰斯特拉</a:t>
                </a:r>
                <a:r>
                  <a:rPr lang="en-US" altLang="zh-CN" sz="1800" dirty="0">
                    <a:solidFill>
                      <a:srgbClr val="7030A0"/>
                    </a:solidFill>
                    <a:latin typeface="隶书" panose="02010509060101010101" pitchFamily="49" charset="-122"/>
                    <a:ea typeface="隶书" panose="02010509060101010101" pitchFamily="49" charset="-122"/>
                  </a:rPr>
                  <a:t>(Dijkstra)</a:t>
                </a:r>
                <a:r>
                  <a:rPr lang="zh-CN" altLang="en-US" sz="1800" dirty="0">
                    <a:solidFill>
                      <a:srgbClr val="7030A0"/>
                    </a:solidFill>
                    <a:latin typeface="隶书" panose="02010509060101010101" pitchFamily="49" charset="-122"/>
                    <a:ea typeface="隶书" panose="02010509060101010101" pitchFamily="49" charset="-122"/>
                  </a:rPr>
                  <a:t>提出了按路径长度递增的次序产生最短路径的算法。 其基本思想如下</a:t>
                </a:r>
                <a:r>
                  <a:rPr lang="en-US" altLang="zh-CN" sz="1800" dirty="0">
                    <a:solidFill>
                      <a:srgbClr val="7030A0"/>
                    </a:solidFill>
                    <a:latin typeface="隶书" panose="02010509060101010101" pitchFamily="49" charset="-122"/>
                    <a:ea typeface="隶书" panose="02010509060101010101" pitchFamily="49" charset="-122"/>
                  </a:rPr>
                  <a:t>:</a:t>
                </a:r>
              </a:p>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1</a:t>
                </a:r>
                <a:r>
                  <a:rPr lang="zh-CN" altLang="en-US" sz="1800" dirty="0">
                    <a:solidFill>
                      <a:srgbClr val="C00000"/>
                    </a:solidFill>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假设用带权的邻接距阵</a:t>
                </a:r>
                <a14:m>
                  <m:oMath xmlns:m="http://schemas.openxmlformats.org/officeDocument/2006/math">
                    <m:r>
                      <a:rPr lang="en-US" altLang="zh-CN" sz="1800" i="1">
                        <a:solidFill>
                          <a:srgbClr val="C00000"/>
                        </a:solidFill>
                        <a:latin typeface="Cambria Math" panose="02040503050406030204" pitchFamily="18" charset="0"/>
                      </a:rPr>
                      <m:t>𝑎𝑟𝑐𝑠</m:t>
                    </m:r>
                  </m:oMath>
                </a14:m>
                <a:r>
                  <a:rPr lang="zh-CN" altLang="zh-CN" sz="1800" dirty="0">
                    <a:solidFill>
                      <a:srgbClr val="C00000"/>
                    </a:solidFill>
                    <a:latin typeface="隶书" panose="02010509060101010101" pitchFamily="49" charset="-122"/>
                    <a:ea typeface="隶书" panose="02010509060101010101" pitchFamily="49" charset="-122"/>
                  </a:rPr>
                  <a:t>表示带权有向图，</a:t>
                </a:r>
                <a14:m>
                  <m:oMath xmlns:m="http://schemas.openxmlformats.org/officeDocument/2006/math">
                    <m:r>
                      <a:rPr lang="en-US" altLang="zh-CN" sz="1800" i="1">
                        <a:solidFill>
                          <a:srgbClr val="C00000"/>
                        </a:solidFill>
                        <a:latin typeface="Cambria Math" panose="02040503050406030204" pitchFamily="18" charset="0"/>
                      </a:rPr>
                      <m:t>𝑎𝑟𝑐𝑠</m:t>
                    </m:r>
                    <m:d>
                      <m:dPr>
                        <m:begChr m:val="["/>
                        <m:endChr m:val="]"/>
                        <m:ctrlPr>
                          <a:rPr lang="zh-CN" altLang="zh-CN" sz="1800" i="1">
                            <a:solidFill>
                              <a:srgbClr val="C00000"/>
                            </a:solidFill>
                            <a:latin typeface="Cambria Math" panose="02040503050406030204" pitchFamily="18" charset="0"/>
                          </a:rPr>
                        </m:ctrlPr>
                      </m:dPr>
                      <m:e>
                        <m:r>
                          <a:rPr lang="en-US" altLang="zh-CN" sz="1800" i="1">
                            <a:solidFill>
                              <a:srgbClr val="C00000"/>
                            </a:solidFill>
                            <a:latin typeface="Cambria Math" panose="02040503050406030204" pitchFamily="18" charset="0"/>
                          </a:rPr>
                          <m:t>𝑖</m:t>
                        </m:r>
                      </m:e>
                    </m:d>
                    <m:d>
                      <m:dPr>
                        <m:begChr m:val="["/>
                        <m:endChr m:val="]"/>
                        <m:ctrlPr>
                          <a:rPr lang="zh-CN" altLang="zh-CN" sz="1800" i="1">
                            <a:solidFill>
                              <a:srgbClr val="C00000"/>
                            </a:solidFill>
                            <a:latin typeface="Cambria Math" panose="02040503050406030204" pitchFamily="18" charset="0"/>
                          </a:rPr>
                        </m:ctrlPr>
                      </m:dPr>
                      <m:e>
                        <m:r>
                          <a:rPr lang="en-US" altLang="zh-CN" sz="1800" i="1">
                            <a:solidFill>
                              <a:srgbClr val="C00000"/>
                            </a:solidFill>
                            <a:latin typeface="Cambria Math" panose="02040503050406030204" pitchFamily="18" charset="0"/>
                          </a:rPr>
                          <m:t>𝑗</m:t>
                        </m:r>
                      </m:e>
                    </m:d>
                  </m:oMath>
                </a14:m>
                <a:r>
                  <a:rPr lang="zh-CN" altLang="zh-CN" sz="1800" dirty="0">
                    <a:solidFill>
                      <a:srgbClr val="C00000"/>
                    </a:solidFill>
                    <a:latin typeface="隶书" panose="02010509060101010101" pitchFamily="49" charset="-122"/>
                    <a:ea typeface="隶书" panose="02010509060101010101" pitchFamily="49" charset="-122"/>
                  </a:rPr>
                  <a:t>表示弧</a:t>
                </a:r>
                <a14:m>
                  <m:oMath xmlns:m="http://schemas.openxmlformats.org/officeDocument/2006/math">
                    <m:r>
                      <a:rPr lang="en-US" altLang="zh-CN" sz="1800" i="1">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𝑣</m:t>
                        </m:r>
                      </m:e>
                      <m:sub>
                        <m:r>
                          <a:rPr lang="en-US" altLang="zh-CN" sz="1800" i="1">
                            <a:solidFill>
                              <a:srgbClr val="C00000"/>
                            </a:solidFill>
                            <a:latin typeface="Cambria Math" panose="02040503050406030204" pitchFamily="18" charset="0"/>
                          </a:rPr>
                          <m:t>𝑖</m:t>
                        </m:r>
                      </m:sub>
                    </m:sSub>
                    <m:r>
                      <a:rPr lang="en-US" altLang="zh-CN" sz="1800" i="1">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𝑣</m:t>
                        </m:r>
                      </m:e>
                      <m:sub>
                        <m:r>
                          <a:rPr lang="en-US" altLang="zh-CN" sz="1800" i="1">
                            <a:solidFill>
                              <a:srgbClr val="C00000"/>
                            </a:solidFill>
                            <a:latin typeface="Cambria Math" panose="02040503050406030204" pitchFamily="18" charset="0"/>
                          </a:rPr>
                          <m:t>𝑗</m:t>
                        </m:r>
                      </m:sub>
                    </m:sSub>
                    <m:r>
                      <a:rPr lang="en-US" altLang="zh-CN" sz="1800" i="1">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上的权值。初始时，</a:t>
                </a:r>
                <a14:m>
                  <m:oMath xmlns:m="http://schemas.openxmlformats.org/officeDocument/2006/math">
                    <m:r>
                      <a:rPr lang="en-US" altLang="zh-CN" sz="1800" i="1">
                        <a:solidFill>
                          <a:srgbClr val="C00000"/>
                        </a:solidFill>
                        <a:latin typeface="Cambria Math" panose="02040503050406030204" pitchFamily="18" charset="0"/>
                      </a:rPr>
                      <m:t>𝑆</m:t>
                    </m:r>
                  </m:oMath>
                </a14:m>
                <a:r>
                  <a:rPr lang="zh-CN" altLang="zh-CN" sz="1800" dirty="0">
                    <a:solidFill>
                      <a:srgbClr val="C00000"/>
                    </a:solidFill>
                    <a:latin typeface="隶书" panose="02010509060101010101" pitchFamily="49" charset="-122"/>
                    <a:ea typeface="隶书" panose="02010509060101010101" pitchFamily="49" charset="-122"/>
                  </a:rPr>
                  <a:t>只包含源点，即</a:t>
                </a:r>
                <a14:m>
                  <m:oMath xmlns:m="http://schemas.openxmlformats.org/officeDocument/2006/math">
                    <m:r>
                      <a:rPr lang="en-US" altLang="zh-CN" sz="1800" i="1">
                        <a:solidFill>
                          <a:srgbClr val="C00000"/>
                        </a:solidFill>
                        <a:latin typeface="Cambria Math" panose="02040503050406030204" pitchFamily="18" charset="0"/>
                      </a:rPr>
                      <m:t>𝑆</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𝑣</m:t>
                    </m:r>
                    <m:r>
                      <a:rPr lang="en-US" altLang="zh-CN" sz="1800" i="1">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，顶点</a:t>
                </a:r>
                <a14:m>
                  <m:oMath xmlns:m="http://schemas.openxmlformats.org/officeDocument/2006/math">
                    <m:r>
                      <a:rPr lang="en-US" altLang="zh-CN" sz="1800" i="1">
                        <a:solidFill>
                          <a:srgbClr val="C00000"/>
                        </a:solidFill>
                        <a:latin typeface="Cambria Math" panose="02040503050406030204" pitchFamily="18" charset="0"/>
                      </a:rPr>
                      <m:t>𝑣</m:t>
                    </m:r>
                  </m:oMath>
                </a14:m>
                <a:r>
                  <a:rPr lang="zh-CN" altLang="zh-CN" sz="1800" dirty="0">
                    <a:solidFill>
                      <a:srgbClr val="C00000"/>
                    </a:solidFill>
                    <a:latin typeface="隶书" panose="02010509060101010101" pitchFamily="49" charset="-122"/>
                    <a:ea typeface="隶书" panose="02010509060101010101" pitchFamily="49" charset="-122"/>
                  </a:rPr>
                  <a:t>到自己的最短路径长度（距离）为</a:t>
                </a:r>
                <a:r>
                  <a:rPr lang="en-US" altLang="zh-CN" sz="1800" dirty="0">
                    <a:solidFill>
                      <a:srgbClr val="C00000"/>
                    </a:solidFill>
                    <a:latin typeface="隶书" panose="02010509060101010101" pitchFamily="49" charset="-122"/>
                    <a:ea typeface="隶书" panose="02010509060101010101" pitchFamily="49" charset="-122"/>
                  </a:rPr>
                  <a:t>0</a:t>
                </a:r>
                <a:r>
                  <a:rPr lang="zh-CN" altLang="zh-CN" sz="1800" dirty="0">
                    <a:solidFill>
                      <a:srgbClr val="C00000"/>
                    </a:solidFill>
                    <a:latin typeface="隶书" panose="02010509060101010101" pitchFamily="49" charset="-122"/>
                    <a:ea typeface="隶书" panose="02010509060101010101" pitchFamily="49" charset="-122"/>
                  </a:rPr>
                  <a:t>，</a:t>
                </a:r>
                <a14:m>
                  <m:oMath xmlns:m="http://schemas.openxmlformats.org/officeDocument/2006/math">
                    <m:r>
                      <a:rPr lang="en-US" altLang="zh-CN" sz="1800" i="1">
                        <a:solidFill>
                          <a:srgbClr val="C00000"/>
                        </a:solidFill>
                        <a:latin typeface="Cambria Math" panose="02040503050406030204" pitchFamily="18" charset="0"/>
                      </a:rPr>
                      <m:t>𝑇</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𝑉</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𝑆</m:t>
                    </m:r>
                  </m:oMath>
                </a14:m>
                <a:r>
                  <a:rPr lang="zh-CN" altLang="zh-CN" sz="1800" dirty="0">
                    <a:solidFill>
                      <a:srgbClr val="C00000"/>
                    </a:solidFill>
                    <a:latin typeface="隶书" panose="02010509060101010101" pitchFamily="49" charset="-122"/>
                    <a:ea typeface="隶书" panose="02010509060101010101" pitchFamily="49" charset="-122"/>
                  </a:rPr>
                  <a:t>。</a:t>
                </a:r>
                <a14:m>
                  <m:oMath xmlns:m="http://schemas.openxmlformats.org/officeDocument/2006/math">
                    <m:r>
                      <a:rPr lang="en-US" altLang="zh-CN" sz="1800" i="1">
                        <a:solidFill>
                          <a:srgbClr val="C00000"/>
                        </a:solidFill>
                        <a:latin typeface="Cambria Math" panose="02040503050406030204" pitchFamily="18" charset="0"/>
                      </a:rPr>
                      <m:t>𝑣</m:t>
                    </m:r>
                  </m:oMath>
                </a14:m>
                <a:r>
                  <a:rPr lang="zh-CN" altLang="zh-CN" sz="1800" dirty="0">
                    <a:solidFill>
                      <a:srgbClr val="C00000"/>
                    </a:solidFill>
                    <a:latin typeface="隶书" panose="02010509060101010101" pitchFamily="49" charset="-122"/>
                    <a:ea typeface="隶书" panose="02010509060101010101" pitchFamily="49" charset="-122"/>
                  </a:rPr>
                  <a:t>到</a:t>
                </a:r>
                <a14:m>
                  <m:oMath xmlns:m="http://schemas.openxmlformats.org/officeDocument/2006/math">
                    <m:r>
                      <a:rPr lang="en-US" altLang="zh-CN" sz="1800" i="1">
                        <a:solidFill>
                          <a:srgbClr val="C00000"/>
                        </a:solidFill>
                        <a:latin typeface="Cambria Math" panose="02040503050406030204" pitchFamily="18" charset="0"/>
                      </a:rPr>
                      <m:t>𝑇</m:t>
                    </m:r>
                  </m:oMath>
                </a14:m>
                <a:r>
                  <a:rPr lang="zh-CN" altLang="zh-CN" sz="1800" dirty="0">
                    <a:solidFill>
                      <a:srgbClr val="C00000"/>
                    </a:solidFill>
                    <a:latin typeface="隶书" panose="02010509060101010101" pitchFamily="49" charset="-122"/>
                    <a:ea typeface="隶书" panose="02010509060101010101" pitchFamily="49" charset="-122"/>
                  </a:rPr>
                  <a:t>中顶点</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𝑡</m:t>
                        </m:r>
                      </m:e>
                      <m:sub>
                        <m:r>
                          <a:rPr lang="en-US" altLang="zh-CN" sz="1800" i="1">
                            <a:solidFill>
                              <a:srgbClr val="C00000"/>
                            </a:solidFill>
                            <a:latin typeface="Cambria Math" panose="02040503050406030204" pitchFamily="18" charset="0"/>
                          </a:rPr>
                          <m:t>𝑖</m:t>
                        </m:r>
                      </m:sub>
                    </m:sSub>
                  </m:oMath>
                </a14:m>
                <a:r>
                  <a:rPr lang="zh-CN" altLang="zh-CN" sz="1800" dirty="0">
                    <a:solidFill>
                      <a:srgbClr val="C00000"/>
                    </a:solidFill>
                    <a:latin typeface="隶书" panose="02010509060101010101" pitchFamily="49" charset="-122"/>
                    <a:ea typeface="隶书" panose="02010509060101010101" pitchFamily="49" charset="-122"/>
                  </a:rPr>
                  <a:t>的最短路径长度初值为</a:t>
                </a:r>
                <a14:m>
                  <m:oMath xmlns:m="http://schemas.openxmlformats.org/officeDocument/2006/math">
                    <m:r>
                      <a:rPr lang="en-US" altLang="zh-CN" sz="1800" i="1">
                        <a:solidFill>
                          <a:srgbClr val="C00000"/>
                        </a:solidFill>
                        <a:latin typeface="Cambria Math" panose="02040503050406030204" pitchFamily="18" charset="0"/>
                      </a:rPr>
                      <m:t>𝑎𝑟𝑐𝑠</m:t>
                    </m:r>
                    <m:d>
                      <m:dPr>
                        <m:begChr m:val="["/>
                        <m:endChr m:val="]"/>
                        <m:ctrlPr>
                          <a:rPr lang="zh-CN" altLang="zh-CN" sz="1800" i="1">
                            <a:solidFill>
                              <a:srgbClr val="C00000"/>
                            </a:solidFill>
                            <a:latin typeface="Cambria Math" panose="02040503050406030204" pitchFamily="18" charset="0"/>
                          </a:rPr>
                        </m:ctrlPr>
                      </m:dPr>
                      <m:e>
                        <m:r>
                          <a:rPr lang="en-US" altLang="zh-CN" sz="1800" i="1">
                            <a:solidFill>
                              <a:srgbClr val="C00000"/>
                            </a:solidFill>
                            <a:latin typeface="Cambria Math" panose="02040503050406030204" pitchFamily="18" charset="0"/>
                          </a:rPr>
                          <m:t>𝑣</m:t>
                        </m:r>
                      </m:e>
                    </m:d>
                    <m:d>
                      <m:dPr>
                        <m:begChr m:val="["/>
                        <m:endChr m:val="]"/>
                        <m:ctrlPr>
                          <a:rPr lang="zh-CN" altLang="zh-CN" sz="1800" i="1">
                            <a:solidFill>
                              <a:srgbClr val="C00000"/>
                            </a:solidFill>
                            <a:latin typeface="Cambria Math" panose="02040503050406030204" pitchFamily="18" charset="0"/>
                          </a:rPr>
                        </m:ctrlPr>
                      </m:dPr>
                      <m:e>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𝑡</m:t>
                            </m:r>
                          </m:e>
                          <m:sub>
                            <m:r>
                              <a:rPr lang="en-US" altLang="zh-CN" sz="1800" i="1">
                                <a:solidFill>
                                  <a:srgbClr val="C00000"/>
                                </a:solidFill>
                                <a:latin typeface="Cambria Math" panose="02040503050406030204" pitchFamily="18" charset="0"/>
                              </a:rPr>
                              <m:t>𝑖</m:t>
                            </m:r>
                          </m:sub>
                        </m:sSub>
                      </m:e>
                    </m:d>
                  </m:oMath>
                </a14:m>
                <a:r>
                  <a:rPr lang="zh-CN" altLang="zh-CN" sz="1800" dirty="0">
                    <a:solidFill>
                      <a:srgbClr val="C00000"/>
                    </a:solidFill>
                    <a:latin typeface="隶书" panose="02010509060101010101" pitchFamily="49" charset="-122"/>
                    <a:ea typeface="隶书" panose="02010509060101010101" pitchFamily="49" charset="-122"/>
                  </a:rPr>
                  <a:t>。</a:t>
                </a:r>
                <a:endParaRPr lang="en-US" altLang="zh-CN" sz="1800" dirty="0">
                  <a:solidFill>
                    <a:srgbClr val="C00000"/>
                  </a:solidFill>
                  <a:latin typeface="隶书" panose="02010509060101010101" pitchFamily="49" charset="-122"/>
                  <a:ea typeface="隶书" panose="02010509060101010101" pitchFamily="49" charset="-122"/>
                </a:endParaRPr>
              </a:p>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给出一个规定，对于任意的</a:t>
                </a:r>
                <a14:m>
                  <m:oMath xmlns:m="http://schemas.openxmlformats.org/officeDocument/2006/math">
                    <m:r>
                      <a:rPr lang="en-US" altLang="zh-CN" sz="1800">
                        <a:latin typeface="Cambria Math" panose="02040503050406030204" pitchFamily="18" charset="0"/>
                        <a:ea typeface="隶书" panose="02010509060101010101" pitchFamily="49" charset="-122"/>
                      </a:rPr>
                      <m:t>𝑡</m:t>
                    </m:r>
                    <m:r>
                      <a:rPr lang="en-US" altLang="zh-CN" sz="1800">
                        <a:latin typeface="Cambria Math" panose="02040503050406030204" pitchFamily="18" charset="0"/>
                        <a:ea typeface="隶书" panose="02010509060101010101" pitchFamily="49" charset="-122"/>
                      </a:rPr>
                      <m:t>∈</m:t>
                    </m:r>
                    <m:r>
                      <a:rPr lang="en-US" altLang="zh-CN" sz="1800">
                        <a:latin typeface="Cambria Math" panose="02040503050406030204" pitchFamily="18" charset="0"/>
                        <a:ea typeface="隶书" panose="02010509060101010101" pitchFamily="49" charset="-122"/>
                      </a:rPr>
                      <m:t>𝑇</m:t>
                    </m:r>
                  </m:oMath>
                </a14:m>
                <a:r>
                  <a:rPr lang="zh-CN" altLang="zh-CN" sz="1800" dirty="0">
                    <a:latin typeface="隶书" panose="02010509060101010101" pitchFamily="49" charset="-122"/>
                    <a:ea typeface="隶书" panose="02010509060101010101" pitchFamily="49" charset="-122"/>
                  </a:rPr>
                  <a:t>，设</a:t>
                </a:r>
                <a14:m>
                  <m:oMath xmlns:m="http://schemas.openxmlformats.org/officeDocument/2006/math">
                    <m:r>
                      <a:rPr lang="en-US" altLang="zh-CN" sz="1800">
                        <a:latin typeface="Cambria Math" panose="02040503050406030204" pitchFamily="18" charset="0"/>
                        <a:ea typeface="隶书" panose="02010509060101010101" pitchFamily="49" charset="-122"/>
                      </a:rPr>
                      <m:t>𝑙</m:t>
                    </m:r>
                    <m:r>
                      <a:rPr lang="en-US" altLang="zh-CN" sz="1800">
                        <a:latin typeface="Cambria Math" panose="02040503050406030204" pitchFamily="18" charset="0"/>
                        <a:ea typeface="隶书" panose="02010509060101010101" pitchFamily="49" charset="-122"/>
                      </a:rPr>
                      <m:t>(</m:t>
                    </m:r>
                    <m:r>
                      <a:rPr lang="en-US" altLang="zh-CN" sz="1800">
                        <a:latin typeface="Cambria Math" panose="02040503050406030204" pitchFamily="18" charset="0"/>
                        <a:ea typeface="隶书" panose="02010509060101010101" pitchFamily="49" charset="-122"/>
                      </a:rPr>
                      <m:t>𝑡</m:t>
                    </m:r>
                    <m:r>
                      <a:rPr lang="en-US" altLang="zh-CN" sz="1800">
                        <a:latin typeface="Cambria Math" panose="02040503050406030204" pitchFamily="18" charset="0"/>
                        <a:ea typeface="隶书" panose="02010509060101010101" pitchFamily="49" charset="-122"/>
                      </a:rPr>
                      <m:t>)</m:t>
                    </m:r>
                  </m:oMath>
                </a14:m>
                <a:r>
                  <a:rPr lang="zh-CN" altLang="zh-CN" sz="1800" dirty="0">
                    <a:latin typeface="隶书" panose="02010509060101010101" pitchFamily="49" charset="-122"/>
                    <a:ea typeface="隶书" panose="02010509060101010101" pitchFamily="49" charset="-122"/>
                  </a:rPr>
                  <a:t>表示从</a:t>
                </a:r>
                <a14:m>
                  <m:oMath xmlns:m="http://schemas.openxmlformats.org/officeDocument/2006/math">
                    <m:r>
                      <a:rPr lang="en-US" altLang="zh-CN" sz="1800">
                        <a:latin typeface="Cambria Math" panose="02040503050406030204" pitchFamily="18" charset="0"/>
                        <a:ea typeface="隶书" panose="02010509060101010101" pitchFamily="49" charset="-122"/>
                      </a:rPr>
                      <m:t>𝑣</m:t>
                    </m:r>
                  </m:oMath>
                </a14:m>
                <a:r>
                  <a:rPr lang="zh-CN" altLang="zh-CN" sz="1800" dirty="0">
                    <a:latin typeface="隶书" panose="02010509060101010101" pitchFamily="49" charset="-122"/>
                    <a:ea typeface="隶书" panose="02010509060101010101" pitchFamily="49" charset="-122"/>
                  </a:rPr>
                  <a:t>仅经过</a:t>
                </a:r>
                <a14:m>
                  <m:oMath xmlns:m="http://schemas.openxmlformats.org/officeDocument/2006/math">
                    <m:r>
                      <a:rPr lang="en-US" altLang="zh-CN" sz="1800">
                        <a:latin typeface="Cambria Math" panose="02040503050406030204" pitchFamily="18" charset="0"/>
                        <a:ea typeface="隶书" panose="02010509060101010101" pitchFamily="49" charset="-122"/>
                      </a:rPr>
                      <m:t>𝑆</m:t>
                    </m:r>
                  </m:oMath>
                </a14:m>
                <a:r>
                  <a:rPr lang="zh-CN" altLang="zh-CN" sz="1800" dirty="0">
                    <a:latin typeface="隶书" panose="02010509060101010101" pitchFamily="49" charset="-122"/>
                    <a:ea typeface="隶书" panose="02010509060101010101" pitchFamily="49" charset="-122"/>
                  </a:rPr>
                  <a:t>中的顶点到</a:t>
                </a:r>
                <a14:m>
                  <m:oMath xmlns:m="http://schemas.openxmlformats.org/officeDocument/2006/math">
                    <m:r>
                      <a:rPr lang="en-US" altLang="zh-CN" sz="1800">
                        <a:latin typeface="Cambria Math" panose="02040503050406030204" pitchFamily="18" charset="0"/>
                        <a:ea typeface="隶书" panose="02010509060101010101" pitchFamily="49" charset="-122"/>
                      </a:rPr>
                      <m:t>𝑡</m:t>
                    </m:r>
                  </m:oMath>
                </a14:m>
                <a:r>
                  <a:rPr lang="zh-CN" altLang="zh-CN" sz="1800" dirty="0">
                    <a:latin typeface="隶书" panose="02010509060101010101" pitchFamily="49" charset="-122"/>
                    <a:ea typeface="隶书" panose="02010509060101010101" pitchFamily="49" charset="-122"/>
                  </a:rPr>
                  <a:t>的最短路径。若不存在这样的路，置</a:t>
                </a:r>
                <a14:m>
                  <m:oMath xmlns:m="http://schemas.openxmlformats.org/officeDocument/2006/math">
                    <m:r>
                      <a:rPr lang="en-US" altLang="zh-CN" sz="1800">
                        <a:latin typeface="Cambria Math" panose="02040503050406030204" pitchFamily="18" charset="0"/>
                        <a:ea typeface="隶书" panose="02010509060101010101" pitchFamily="49" charset="-122"/>
                      </a:rPr>
                      <m:t>𝑙</m:t>
                    </m:r>
                    <m:d>
                      <m:dPr>
                        <m:ctrlPr>
                          <a:rPr lang="zh-CN" altLang="zh-CN" sz="1800" i="1">
                            <a:latin typeface="Cambria Math" panose="02040503050406030204" pitchFamily="18" charset="0"/>
                            <a:ea typeface="隶书" panose="02010509060101010101" pitchFamily="49" charset="-122"/>
                          </a:rPr>
                        </m:ctrlPr>
                      </m:dPr>
                      <m:e>
                        <m:r>
                          <a:rPr lang="en-US" altLang="zh-CN" sz="1800">
                            <a:latin typeface="Cambria Math" panose="02040503050406030204" pitchFamily="18" charset="0"/>
                            <a:ea typeface="隶书" panose="02010509060101010101" pitchFamily="49" charset="-122"/>
                          </a:rPr>
                          <m:t>𝑡</m:t>
                        </m:r>
                      </m:e>
                    </m:d>
                    <m:r>
                      <a:rPr lang="en-US" altLang="zh-CN" sz="1800">
                        <a:latin typeface="Cambria Math" panose="02040503050406030204" pitchFamily="18" charset="0"/>
                        <a:ea typeface="隶书" panose="02010509060101010101" pitchFamily="49" charset="-122"/>
                      </a:rPr>
                      <m:t>=∞</m:t>
                    </m:r>
                  </m:oMath>
                </a14:m>
                <a:r>
                  <a:rPr lang="zh-CN" altLang="zh-CN" sz="1800" dirty="0">
                    <a:latin typeface="隶书" panose="02010509060101010101" pitchFamily="49" charset="-122"/>
                    <a:ea typeface="隶书" panose="02010509060101010101" pitchFamily="49" charset="-122"/>
                  </a:rPr>
                  <a:t>。称</a:t>
                </a:r>
                <a14:m>
                  <m:oMath xmlns:m="http://schemas.openxmlformats.org/officeDocument/2006/math">
                    <m:r>
                      <a:rPr lang="en-US" altLang="zh-CN" sz="1800">
                        <a:latin typeface="Cambria Math" panose="02040503050406030204" pitchFamily="18" charset="0"/>
                        <a:ea typeface="隶书" panose="02010509060101010101" pitchFamily="49" charset="-122"/>
                      </a:rPr>
                      <m:t>𝑙</m:t>
                    </m:r>
                    <m:d>
                      <m:dPr>
                        <m:ctrlPr>
                          <a:rPr lang="zh-CN" altLang="zh-CN" sz="1800" i="1">
                            <a:latin typeface="Cambria Math" panose="02040503050406030204" pitchFamily="18" charset="0"/>
                            <a:ea typeface="隶书" panose="02010509060101010101" pitchFamily="49" charset="-122"/>
                          </a:rPr>
                        </m:ctrlPr>
                      </m:dPr>
                      <m:e>
                        <m:r>
                          <a:rPr lang="en-US" altLang="zh-CN" sz="1800">
                            <a:latin typeface="Cambria Math" panose="02040503050406030204" pitchFamily="18" charset="0"/>
                            <a:ea typeface="隶书" panose="02010509060101010101" pitchFamily="49" charset="-122"/>
                          </a:rPr>
                          <m:t>𝑡</m:t>
                        </m:r>
                      </m:e>
                    </m:d>
                  </m:oMath>
                </a14:m>
                <a:r>
                  <a:rPr lang="zh-CN" altLang="zh-CN" sz="1800" dirty="0">
                    <a:latin typeface="隶书" panose="02010509060101010101" pitchFamily="49" charset="-122"/>
                    <a:ea typeface="隶书" panose="02010509060101010101" pitchFamily="49" charset="-122"/>
                  </a:rPr>
                  <a:t>为</a:t>
                </a:r>
                <a14:m>
                  <m:oMath xmlns:m="http://schemas.openxmlformats.org/officeDocument/2006/math">
                    <m:r>
                      <a:rPr lang="en-US" altLang="zh-CN" sz="1800">
                        <a:latin typeface="Cambria Math" panose="02040503050406030204" pitchFamily="18" charset="0"/>
                        <a:ea typeface="隶书" panose="02010509060101010101" pitchFamily="49" charset="-122"/>
                      </a:rPr>
                      <m:t>𝑡</m:t>
                    </m:r>
                  </m:oMath>
                </a14:m>
                <a:r>
                  <a:rPr lang="zh-CN" altLang="zh-CN" sz="1800" dirty="0">
                    <a:latin typeface="隶书" panose="02010509060101010101" pitchFamily="49" charset="-122"/>
                    <a:ea typeface="隶书" panose="02010509060101010101" pitchFamily="49" charset="-122"/>
                  </a:rPr>
                  <a:t>关于</a:t>
                </a:r>
                <a14:m>
                  <m:oMath xmlns:m="http://schemas.openxmlformats.org/officeDocument/2006/math">
                    <m:r>
                      <a:rPr lang="en-US" altLang="zh-CN" sz="1800">
                        <a:latin typeface="Cambria Math" panose="02040503050406030204" pitchFamily="18" charset="0"/>
                        <a:ea typeface="隶书" panose="02010509060101010101" pitchFamily="49" charset="-122"/>
                      </a:rPr>
                      <m:t>𝑇</m:t>
                    </m:r>
                  </m:oMath>
                </a14:m>
                <a:r>
                  <a:rPr lang="zh-CN" altLang="zh-CN" sz="1800" dirty="0">
                    <a:latin typeface="隶书" panose="02010509060101010101" pitchFamily="49" charset="-122"/>
                    <a:ea typeface="隶书" panose="02010509060101010101" pitchFamily="49" charset="-122"/>
                  </a:rPr>
                  <a:t>的指标。</a:t>
                </a:r>
              </a:p>
              <a:p>
                <a:pPr algn="just">
                  <a:lnSpc>
                    <a:spcPts val="2600"/>
                  </a:lnSpc>
                  <a:spcBef>
                    <a:spcPts val="0"/>
                  </a:spcBef>
                </a:pPr>
                <a:endParaRPr lang="zh-CN" altLang="zh-CN"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843558"/>
                <a:ext cx="5760640" cy="3507876"/>
              </a:xfrm>
              <a:blipFill rotWithShape="0">
                <a:blip r:embed="rId2"/>
                <a:stretch>
                  <a:fillRect l="-1164" t="-1389" r="-5079" b="-1388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228184" y="771550"/>
            <a:ext cx="2200809" cy="1367852"/>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5940152" y="2211710"/>
                <a:ext cx="3203848" cy="1754326"/>
              </a:xfrm>
              <a:prstGeom prst="rect">
                <a:avLst/>
              </a:prstGeom>
              <a:noFill/>
            </p:spPr>
            <p:txBody>
              <a:bodyPr wrap="square" rtlCol="0">
                <a:spAutoFit/>
              </a:bodyPr>
              <a:lstStyle/>
              <a:p>
                <a:r>
                  <a:rPr lang="zh-CN" altLang="zh-CN" dirty="0">
                    <a:latin typeface="隶书" panose="02010509060101010101" pitchFamily="49" charset="-122"/>
                    <a:ea typeface="隶书" panose="02010509060101010101" pitchFamily="49" charset="-122"/>
                  </a:rPr>
                  <a:t>例如，</a:t>
                </a:r>
                <a:r>
                  <a:rPr lang="zh-CN" altLang="en-US" dirty="0">
                    <a:latin typeface="隶书" panose="02010509060101010101" pitchFamily="49" charset="-122"/>
                    <a:ea typeface="隶书" panose="02010509060101010101" pitchFamily="49" charset="-122"/>
                  </a:rPr>
                  <a:t>上</a:t>
                </a:r>
                <a:r>
                  <a:rPr lang="zh-CN" altLang="zh-CN" dirty="0">
                    <a:latin typeface="隶书" panose="02010509060101010101" pitchFamily="49" charset="-122"/>
                    <a:ea typeface="隶书" panose="02010509060101010101" pitchFamily="49" charset="-122"/>
                  </a:rPr>
                  <a:t>图中，设</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a:latin typeface="Cambria Math" panose="02040503050406030204" pitchFamily="18" charset="0"/>
                      </a:rPr>
                      <m:t>{</m:t>
                    </m:r>
                    <m:r>
                      <a:rPr lang="en-US" altLang="zh-CN" i="1">
                        <a:latin typeface="Cambria Math" panose="02040503050406030204" pitchFamily="18" charset="0"/>
                      </a:rPr>
                      <m:t>𝑎</m:t>
                    </m:r>
                    <m:r>
                      <a:rPr lang="en-US" altLang="zh-CN">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，则</a:t>
                </a:r>
                <a14:m>
                  <m:oMath xmlns:m="http://schemas.openxmlformats.org/officeDocument/2006/math">
                    <m:r>
                      <a:rPr lang="en-US" altLang="zh-CN" i="1">
                        <a:latin typeface="Cambria Math" panose="02040503050406030204" pitchFamily="18" charset="0"/>
                      </a:rPr>
                      <m:t>𝑇</m:t>
                    </m:r>
                    <m:r>
                      <a:rPr lang="en-US" altLang="zh-CN">
                        <a:latin typeface="Cambria Math" panose="02040503050406030204" pitchFamily="18" charset="0"/>
                      </a:rPr>
                      <m:t>={</m:t>
                    </m:r>
                    <m:r>
                      <a:rPr lang="en-US" altLang="zh-CN" i="1">
                        <a:latin typeface="Cambria Math" panose="02040503050406030204" pitchFamily="18" charset="0"/>
                      </a:rPr>
                      <m:t>𝑏</m:t>
                    </m:r>
                    <m:r>
                      <a:rPr lang="en-US" altLang="zh-CN">
                        <a:latin typeface="Cambria Math" panose="02040503050406030204" pitchFamily="18" charset="0"/>
                      </a:rPr>
                      <m:t>,</m:t>
                    </m:r>
                    <m:r>
                      <a:rPr lang="en-US" altLang="zh-CN" i="1">
                        <a:latin typeface="Cambria Math" panose="02040503050406030204" pitchFamily="18" charset="0"/>
                      </a:rPr>
                      <m:t>𝑐</m:t>
                    </m:r>
                    <m:r>
                      <a:rPr lang="en-US" altLang="zh-CN">
                        <a:latin typeface="Cambria Math" panose="02040503050406030204" pitchFamily="18" charset="0"/>
                      </a:rPr>
                      <m:t>,</m:t>
                    </m:r>
                    <m:r>
                      <a:rPr lang="en-US" altLang="zh-CN" i="1">
                        <a:latin typeface="Cambria Math" panose="02040503050406030204" pitchFamily="18" charset="0"/>
                      </a:rPr>
                      <m:t>𝑑</m:t>
                    </m:r>
                    <m:r>
                      <a:rPr lang="en-US" altLang="zh-CN">
                        <a:latin typeface="Cambria Math" panose="02040503050406030204" pitchFamily="18" charset="0"/>
                      </a:rPr>
                      <m:t>,</m:t>
                    </m:r>
                    <m:r>
                      <a:rPr lang="en-US" altLang="zh-CN" i="1">
                        <a:latin typeface="Cambria Math" panose="02040503050406030204" pitchFamily="18" charset="0"/>
                      </a:rPr>
                      <m:t>𝑒</m:t>
                    </m:r>
                    <m:r>
                      <a:rPr lang="en-US" altLang="zh-CN">
                        <a:latin typeface="Cambria Math" panose="02040503050406030204" pitchFamily="18" charset="0"/>
                      </a:rPr>
                      <m:t>,</m:t>
                    </m:r>
                    <m:r>
                      <a:rPr lang="en-US" altLang="zh-CN" i="1">
                        <a:latin typeface="Cambria Math" panose="02040503050406030204" pitchFamily="18" charset="0"/>
                      </a:rPr>
                      <m:t>𝑧</m:t>
                    </m:r>
                    <m:r>
                      <a:rPr lang="en-US" altLang="zh-CN">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14:m>
                  <m:oMath xmlns:m="http://schemas.openxmlformats.org/officeDocument/2006/math">
                    <m:r>
                      <a:rPr lang="en-US" altLang="zh-CN" i="1">
                        <a:latin typeface="Cambria Math" panose="02040503050406030204" pitchFamily="18" charset="0"/>
                      </a:rPr>
                      <m:t>𝑙</m:t>
                    </m:r>
                    <m:d>
                      <m:dPr>
                        <m:ctrlPr>
                          <a:rPr lang="zh-CN" altLang="zh-CN" i="1">
                            <a:latin typeface="Cambria Math" panose="02040503050406030204" pitchFamily="18" charset="0"/>
                          </a:rPr>
                        </m:ctrlPr>
                      </m:dPr>
                      <m:e>
                        <m:r>
                          <a:rPr lang="en-US" altLang="zh-CN" i="1">
                            <a:latin typeface="Cambria Math" panose="02040503050406030204" pitchFamily="18" charset="0"/>
                          </a:rPr>
                          <m:t>𝑏</m:t>
                        </m:r>
                      </m:e>
                    </m:d>
                    <m:r>
                      <a:rPr lang="en-US" altLang="zh-CN" i="1">
                        <a:latin typeface="Cambria Math" panose="02040503050406030204" pitchFamily="18" charset="0"/>
                      </a:rPr>
                      <m:t>=1</m:t>
                    </m:r>
                  </m:oMath>
                </a14:m>
                <a:r>
                  <a:rPr lang="zh-CN" altLang="zh-CN" dirty="0">
                    <a:latin typeface="隶书" panose="02010509060101010101" pitchFamily="49" charset="-122"/>
                    <a:ea typeface="隶书" panose="02010509060101010101" pitchFamily="49" charset="-122"/>
                  </a:rPr>
                  <a:t>，</a:t>
                </a:r>
                <a14:m>
                  <m:oMath xmlns:m="http://schemas.openxmlformats.org/officeDocument/2006/math">
                    <m:r>
                      <a:rPr lang="en-US" altLang="zh-CN" i="1">
                        <a:latin typeface="Cambria Math" panose="02040503050406030204" pitchFamily="18" charset="0"/>
                      </a:rPr>
                      <m:t>𝑙</m:t>
                    </m:r>
                    <m:d>
                      <m:dPr>
                        <m:ctrlPr>
                          <a:rPr lang="zh-CN" altLang="zh-CN" i="1">
                            <a:latin typeface="Cambria Math" panose="02040503050406030204" pitchFamily="18" charset="0"/>
                          </a:rPr>
                        </m:ctrlPr>
                      </m:dPr>
                      <m:e>
                        <m:r>
                          <a:rPr lang="en-US" altLang="zh-CN" i="1">
                            <a:latin typeface="Cambria Math" panose="02040503050406030204" pitchFamily="18" charset="0"/>
                          </a:rPr>
                          <m:t>𝑐</m:t>
                        </m:r>
                      </m:e>
                    </m:d>
                    <m:r>
                      <a:rPr lang="en-US" altLang="zh-CN" i="1">
                        <a:latin typeface="Cambria Math" panose="02040503050406030204" pitchFamily="18" charset="0"/>
                      </a:rPr>
                      <m:t>=4</m:t>
                    </m:r>
                  </m:oMath>
                </a14:m>
                <a:r>
                  <a:rPr lang="zh-CN" altLang="zh-CN"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14:m>
                  <m:oMath xmlns:m="http://schemas.openxmlformats.org/officeDocument/2006/math">
                    <m:r>
                      <a:rPr lang="en-US" altLang="zh-CN" i="1">
                        <a:latin typeface="Cambria Math" panose="02040503050406030204" pitchFamily="18" charset="0"/>
                      </a:rPr>
                      <m:t>𝑙</m:t>
                    </m:r>
                    <m:d>
                      <m:dPr>
                        <m:ctrlPr>
                          <a:rPr lang="zh-CN" altLang="zh-CN" i="1">
                            <a:latin typeface="Cambria Math" panose="02040503050406030204" pitchFamily="18" charset="0"/>
                          </a:rPr>
                        </m:ctrlPr>
                      </m:dPr>
                      <m:e>
                        <m:r>
                          <a:rPr lang="en-US" altLang="zh-CN" i="1">
                            <a:latin typeface="Cambria Math" panose="02040503050406030204" pitchFamily="18" charset="0"/>
                          </a:rPr>
                          <m:t>𝑑</m:t>
                        </m:r>
                      </m:e>
                    </m:d>
                    <m:r>
                      <a:rPr lang="en-US" altLang="zh-CN" i="1">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a:t>
                </a:r>
                <a14:m>
                  <m:oMath xmlns:m="http://schemas.openxmlformats.org/officeDocument/2006/math">
                    <m:r>
                      <a:rPr lang="en-US" altLang="zh-CN" i="1">
                        <a:latin typeface="Cambria Math" panose="02040503050406030204" pitchFamily="18" charset="0"/>
                      </a:rPr>
                      <m:t>𝑙</m:t>
                    </m:r>
                    <m:d>
                      <m:dPr>
                        <m:ctrlPr>
                          <a:rPr lang="zh-CN" altLang="zh-CN" i="1">
                            <a:latin typeface="Cambria Math" panose="02040503050406030204" pitchFamily="18" charset="0"/>
                          </a:rPr>
                        </m:ctrlPr>
                      </m:dPr>
                      <m:e>
                        <m:r>
                          <a:rPr lang="en-US" altLang="zh-CN" i="1">
                            <a:latin typeface="Cambria Math" panose="02040503050406030204" pitchFamily="18" charset="0"/>
                          </a:rPr>
                          <m:t>𝑒</m:t>
                        </m:r>
                      </m:e>
                    </m:d>
                    <m:r>
                      <a:rPr lang="en-US" altLang="zh-CN" i="1">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14:m>
                  <m:oMath xmlns:m="http://schemas.openxmlformats.org/officeDocument/2006/math">
                    <m:r>
                      <a:rPr lang="en-US" altLang="zh-CN" i="1">
                        <a:latin typeface="Cambria Math" panose="02040503050406030204" pitchFamily="18" charset="0"/>
                      </a:rPr>
                      <m:t>𝑙</m:t>
                    </m:r>
                    <m:d>
                      <m:dPr>
                        <m:ctrlPr>
                          <a:rPr lang="zh-CN" altLang="zh-CN" i="1">
                            <a:latin typeface="Cambria Math" panose="02040503050406030204" pitchFamily="18" charset="0"/>
                          </a:rPr>
                        </m:ctrlPr>
                      </m:dPr>
                      <m:e>
                        <m:r>
                          <a:rPr lang="en-US" altLang="zh-CN" i="1">
                            <a:latin typeface="Cambria Math" panose="02040503050406030204" pitchFamily="18" charset="0"/>
                          </a:rPr>
                          <m:t>𝑧</m:t>
                        </m:r>
                      </m:e>
                    </m:d>
                    <m:r>
                      <a:rPr lang="en-US" altLang="zh-CN" i="1">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a:t>
                </a:r>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5940152" y="2211710"/>
                <a:ext cx="3203848" cy="1754326"/>
              </a:xfrm>
              <a:prstGeom prst="rect">
                <a:avLst/>
              </a:prstGeom>
              <a:blipFill rotWithShape="0">
                <a:blip r:embed="rId4"/>
                <a:stretch>
                  <a:fillRect l="-1521" t="-2778" r="-13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015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circle(in)">
                                      <p:cBhvr>
                                        <p:cTn id="33" dur="20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fade">
                                      <p:cBhvr>
                                        <p:cTn id="38" dur="1000"/>
                                        <p:tgtEl>
                                          <p:spTgt spid="5">
                                            <p:txEl>
                                              <p:pRg st="1" end="1"/>
                                            </p:txEl>
                                          </p:spTgt>
                                        </p:tgtEl>
                                      </p:cBhvr>
                                    </p:animEffect>
                                    <p:anim calcmode="lin" valueType="num">
                                      <p:cBhvr>
                                        <p:cTn id="3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fade">
                                      <p:cBhvr>
                                        <p:cTn id="45" dur="1000"/>
                                        <p:tgtEl>
                                          <p:spTgt spid="5">
                                            <p:txEl>
                                              <p:pRg st="2" end="2"/>
                                            </p:txEl>
                                          </p:spTgt>
                                        </p:tgtEl>
                                      </p:cBhvr>
                                    </p:animEffect>
                                    <p:anim calcmode="lin" valueType="num">
                                      <p:cBhvr>
                                        <p:cTn id="4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fade">
                                      <p:cBhvr>
                                        <p:cTn id="52" dur="1000"/>
                                        <p:tgtEl>
                                          <p:spTgt spid="5">
                                            <p:txEl>
                                              <p:pRg st="3" end="3"/>
                                            </p:txEl>
                                          </p:spTgt>
                                        </p:tgtEl>
                                      </p:cBhvr>
                                    </p:animEffect>
                                    <p:anim calcmode="lin" valueType="num">
                                      <p:cBhvr>
                                        <p:cTn id="5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图的基本术语</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3507876"/>
              </a:xfrm>
            </p:spPr>
            <p:txBody>
              <a:bodyPr/>
              <a:lstStyle/>
              <a:p>
                <a:pPr algn="just">
                  <a:lnSpc>
                    <a:spcPts val="25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s-ES" altLang="zh-CN" sz="1800" dirty="0">
                    <a:solidFill>
                      <a:srgbClr val="FF0000"/>
                    </a:solidFill>
                    <a:latin typeface="隶书" panose="02010509060101010101" pitchFamily="49" charset="-122"/>
                    <a:ea typeface="隶书" panose="02010509060101010101" pitchFamily="49" charset="-122"/>
                  </a:rPr>
                  <a:t>4</a:t>
                </a:r>
                <a:r>
                  <a:rPr lang="zh-CN" altLang="zh-CN" sz="1800" dirty="0">
                    <a:solidFill>
                      <a:srgbClr val="FF0000"/>
                    </a:solidFill>
                    <a:latin typeface="隶书" panose="02010509060101010101" pitchFamily="49" charset="-122"/>
                    <a:ea typeface="隶书" panose="02010509060101010101" pitchFamily="49" charset="-122"/>
                  </a:rPr>
                  <a:t>）顶点的度、出度和入度</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在无向图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中，对于每一个</a:t>
                </a:r>
                <a14:m>
                  <m:oMath xmlns:m="http://schemas.openxmlformats.org/officeDocument/2006/math">
                    <m:r>
                      <a:rPr lang="en-US" altLang="zh-CN" sz="1800" i="1">
                        <a:latin typeface="Cambria Math" panose="02040503050406030204" pitchFamily="18" charset="0"/>
                      </a:rPr>
                      <m:t>𝑣</m:t>
                    </m:r>
                    <m:r>
                      <a:rPr lang="en-US" altLang="zh-CN" sz="1800" i="1">
                        <a:latin typeface="Cambria Math" panose="02040503050406030204" pitchFamily="18" charset="0"/>
                      </a:rPr>
                      <m:t>∈</m:t>
                    </m:r>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，称关联顶点</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的边数为顶点</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的</a:t>
                </a:r>
                <a:r>
                  <a:rPr lang="zh-CN" altLang="zh-CN" sz="1800" dirty="0">
                    <a:solidFill>
                      <a:srgbClr val="FF0000"/>
                    </a:solidFill>
                    <a:latin typeface="隶书" panose="02010509060101010101" pitchFamily="49" charset="-122"/>
                    <a:ea typeface="隶书" panose="02010509060101010101" pitchFamily="49" charset="-122"/>
                  </a:rPr>
                  <a:t>度数</a:t>
                </a:r>
                <a:r>
                  <a:rPr lang="zh-CN" altLang="zh-CN" sz="1800" dirty="0">
                    <a:latin typeface="隶书" panose="02010509060101010101" pitchFamily="49" charset="-122"/>
                    <a:ea typeface="隶书" panose="02010509060101010101" pitchFamily="49" charset="-122"/>
                  </a:rPr>
                  <a:t>，记为</a:t>
                </a:r>
                <a14:m>
                  <m:oMath xmlns:m="http://schemas.openxmlformats.org/officeDocument/2006/math">
                    <m:r>
                      <a:rPr lang="en-US" altLang="zh-CN" sz="1800" i="1">
                        <a:latin typeface="Cambria Math" panose="02040503050406030204" pitchFamily="18" charset="0"/>
                      </a:rPr>
                      <m:t>𝑑</m:t>
                    </m:r>
                    <m:r>
                      <a:rPr lang="en-US" altLang="zh-CN" sz="1800">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在有向图</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en-US"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中，对于每一个</a:t>
                </a:r>
                <a14:m>
                  <m:oMath xmlns:m="http://schemas.openxmlformats.org/officeDocument/2006/math">
                    <m:r>
                      <a:rPr lang="en-US" altLang="zh-CN" sz="1800" i="1">
                        <a:latin typeface="Cambria Math" panose="02040503050406030204" pitchFamily="18" charset="0"/>
                      </a:rPr>
                      <m:t>𝑣</m:t>
                    </m:r>
                    <m:r>
                      <a:rPr lang="en-US" altLang="zh-CN" sz="1800" i="1">
                        <a:latin typeface="Cambria Math" panose="02040503050406030204" pitchFamily="18" charset="0"/>
                      </a:rPr>
                      <m:t>∈</m:t>
                    </m:r>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，称以</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为始点的边的条数为</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的</a:t>
                </a:r>
                <a:r>
                  <a:rPr lang="zh-CN" altLang="zh-CN" sz="1800" dirty="0">
                    <a:solidFill>
                      <a:srgbClr val="FF0000"/>
                    </a:solidFill>
                    <a:latin typeface="隶书" panose="02010509060101010101" pitchFamily="49" charset="-122"/>
                    <a:ea typeface="隶书" panose="02010509060101010101" pitchFamily="49" charset="-122"/>
                  </a:rPr>
                  <a:t>出度</a:t>
                </a:r>
                <a:r>
                  <a:rPr lang="zh-CN" altLang="zh-CN" sz="1800" dirty="0">
                    <a:latin typeface="隶书" panose="02010509060101010101" pitchFamily="49" charset="-122"/>
                    <a:ea typeface="隶书" panose="02010509060101010101" pitchFamily="49" charset="-122"/>
                  </a:rPr>
                  <a:t>，记为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𝑑</m:t>
                        </m:r>
                      </m:e>
                      <m:sub>
                        <m:r>
                          <a:rPr lang="zh-CN" altLang="zh-CN" sz="1800">
                            <a:latin typeface="Cambria Math" panose="02040503050406030204" pitchFamily="18" charset="0"/>
                          </a:rPr>
                          <m:t>出</m:t>
                        </m:r>
                      </m:sub>
                    </m:sSub>
                    <m:r>
                      <a:rPr lang="en-US" altLang="zh-CN" sz="1800" i="1">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；以</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为终点的边的条数为</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的</a:t>
                </a:r>
                <a:r>
                  <a:rPr lang="zh-CN" altLang="zh-CN" sz="1800" dirty="0">
                    <a:solidFill>
                      <a:srgbClr val="FF0000"/>
                    </a:solidFill>
                    <a:latin typeface="隶书" panose="02010509060101010101" pitchFamily="49" charset="-122"/>
                    <a:ea typeface="隶书" panose="02010509060101010101" pitchFamily="49" charset="-122"/>
                  </a:rPr>
                  <a:t>入度</a:t>
                </a:r>
                <a:r>
                  <a:rPr lang="zh-CN" altLang="zh-CN" sz="1800" dirty="0">
                    <a:latin typeface="隶书" panose="02010509060101010101" pitchFamily="49" charset="-122"/>
                    <a:ea typeface="隶书" panose="02010509060101010101" pitchFamily="49" charset="-122"/>
                  </a:rPr>
                  <a:t>，记为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𝑑</m:t>
                        </m:r>
                      </m:e>
                      <m:sub>
                        <m:r>
                          <a:rPr lang="zh-CN" altLang="zh-CN" sz="1800">
                            <a:latin typeface="Cambria Math" panose="02040503050406030204" pitchFamily="18" charset="0"/>
                          </a:rPr>
                          <m:t>入</m:t>
                        </m:r>
                      </m:sub>
                    </m:sSub>
                    <m:r>
                      <a:rPr lang="en-US" altLang="zh-CN" sz="1800" i="1">
                        <a:latin typeface="Cambria Math" panose="02040503050406030204" pitchFamily="18" charset="0"/>
                      </a:rPr>
                      <m:t>(</m:t>
                    </m:r>
                    <m:r>
                      <a:rPr lang="en-US" altLang="zh-CN" sz="1800" i="1">
                        <a:latin typeface="Cambria Math" panose="02040503050406030204" pitchFamily="18" charset="0"/>
                      </a:rPr>
                      <m:t>𝑣</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。在无向图中，顶点的度数之和与边数有如下关系：</a:t>
                </a:r>
                <a:endParaRPr lang="en-US" altLang="zh-CN" sz="1800" dirty="0">
                  <a:latin typeface="隶书" panose="02010509060101010101" pitchFamily="49" charset="-122"/>
                  <a:ea typeface="隶书" panose="02010509060101010101" pitchFamily="49" charset="-122"/>
                </a:endParaRPr>
              </a:p>
              <a:p>
                <a:pPr algn="just">
                  <a:lnSpc>
                    <a:spcPts val="2500"/>
                  </a:lnSpc>
                  <a:spcBef>
                    <a:spcPts val="0"/>
                  </a:spcBef>
                </a:pPr>
                <a:endParaRPr lang="zh-CN" altLang="zh-CN" sz="1400" dirty="0">
                  <a:latin typeface="隶书" panose="02010509060101010101" pitchFamily="49" charset="-122"/>
                  <a:ea typeface="隶书" panose="02010509060101010101" pitchFamily="49" charset="-122"/>
                </a:endParaRPr>
              </a:p>
              <a:p>
                <a:pPr marL="0" indent="0" algn="just">
                  <a:lnSpc>
                    <a:spcPts val="2500"/>
                  </a:lnSpc>
                  <a:spcBef>
                    <a:spcPts val="0"/>
                  </a:spcBef>
                  <a:buNone/>
                </a:pPr>
                <a14:m>
                  <m:oMathPara xmlns:m="http://schemas.openxmlformats.org/officeDocument/2006/math">
                    <m:oMathParaPr>
                      <m:jc m:val="center"/>
                    </m:oMathParaPr>
                    <m:oMath xmlns:m="http://schemas.openxmlformats.org/officeDocument/2006/math">
                      <m:nary>
                        <m:naryPr>
                          <m:chr m:val="∑"/>
                          <m:limLoc m:val="undOvr"/>
                          <m:supHide m:val="on"/>
                          <m:ctrlPr>
                            <a:rPr lang="zh-CN" altLang="zh-CN" sz="1400" i="1">
                              <a:latin typeface="Cambria Math" panose="02040503050406030204" pitchFamily="18" charset="0"/>
                            </a:rPr>
                          </m:ctrlPr>
                        </m:naryPr>
                        <m:sub>
                          <m:r>
                            <a:rPr lang="en-US" altLang="zh-CN" sz="1400" i="1">
                              <a:latin typeface="Cambria Math" panose="02040503050406030204" pitchFamily="18" charset="0"/>
                            </a:rPr>
                            <m:t>𝑣</m:t>
                          </m:r>
                          <m:r>
                            <a:rPr lang="en-US" altLang="zh-CN" sz="1400" i="1">
                              <a:latin typeface="Cambria Math" panose="02040503050406030204" pitchFamily="18" charset="0"/>
                            </a:rPr>
                            <m:t>∈</m:t>
                          </m:r>
                          <m:r>
                            <a:rPr lang="en-US" altLang="zh-CN" sz="1400" i="1">
                              <a:latin typeface="Cambria Math" panose="02040503050406030204" pitchFamily="18" charset="0"/>
                            </a:rPr>
                            <m:t>𝑉</m:t>
                          </m:r>
                        </m:sub>
                        <m:sup/>
                        <m:e>
                          <m:r>
                            <a:rPr lang="en-US" altLang="zh-CN" sz="1400" i="1">
                              <a:latin typeface="Cambria Math" panose="02040503050406030204" pitchFamily="18" charset="0"/>
                            </a:rPr>
                            <m:t>𝑑</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𝑣</m:t>
                              </m:r>
                            </m:e>
                          </m:d>
                          <m:r>
                            <a:rPr lang="en-US" altLang="zh-CN" sz="1400" i="1">
                              <a:latin typeface="Cambria Math" panose="02040503050406030204" pitchFamily="18" charset="0"/>
                            </a:rPr>
                            <m:t>=2|</m:t>
                          </m:r>
                          <m:r>
                            <a:rPr lang="en-US" altLang="zh-CN" sz="1400" i="1">
                              <a:latin typeface="Cambria Math" panose="02040503050406030204" pitchFamily="18" charset="0"/>
                            </a:rPr>
                            <m:t>𝐸</m:t>
                          </m:r>
                          <m:r>
                            <a:rPr lang="en-US" altLang="zh-CN" sz="1400" i="1">
                              <a:latin typeface="Cambria Math" panose="02040503050406030204" pitchFamily="18" charset="0"/>
                            </a:rPr>
                            <m:t>|</m:t>
                          </m:r>
                        </m:e>
                      </m:nary>
                    </m:oMath>
                  </m:oMathPara>
                </a14:m>
                <a:endParaRPr lang="zh-CN" altLang="zh-CN" sz="1400" dirty="0">
                  <a:latin typeface="隶书" panose="02010509060101010101" pitchFamily="49" charset="-122"/>
                  <a:ea typeface="隶书" panose="02010509060101010101" pitchFamily="49" charset="-122"/>
                </a:endParaRPr>
              </a:p>
              <a:p>
                <a:pPr algn="just">
                  <a:lnSpc>
                    <a:spcPts val="2500"/>
                  </a:lnSpc>
                  <a:spcBef>
                    <a:spcPts val="0"/>
                  </a:spcBef>
                </a:pPr>
                <a:endParaRPr lang="en-US" altLang="zh-CN" sz="1800" dirty="0">
                  <a:latin typeface="隶书" panose="02010509060101010101" pitchFamily="49" charset="-122"/>
                  <a:ea typeface="隶书" panose="02010509060101010101" pitchFamily="49" charset="-122"/>
                </a:endParaRPr>
              </a:p>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在有向图中，顶点的度数之和与边数有如下关系：</a:t>
                </a:r>
              </a:p>
              <a:p>
                <a:pPr marL="0" indent="0" algn="just">
                  <a:lnSpc>
                    <a:spcPts val="2500"/>
                  </a:lnSpc>
                  <a:spcBef>
                    <a:spcPts val="0"/>
                  </a:spcBef>
                  <a:buNone/>
                </a:pPr>
                <a:endParaRPr lang="en-US" altLang="zh-CN" sz="1800" i="1" dirty="0">
                  <a:latin typeface="隶书" panose="02010509060101010101" pitchFamily="49" charset="-122"/>
                  <a:ea typeface="隶书" panose="02010509060101010101" pitchFamily="49" charset="-122"/>
                </a:endParaRPr>
              </a:p>
              <a:p>
                <a:pPr marL="0" indent="0" algn="just">
                  <a:lnSpc>
                    <a:spcPts val="2500"/>
                  </a:lnSpc>
                  <a:spcBef>
                    <a:spcPts val="0"/>
                  </a:spcBef>
                  <a:buNone/>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sz="1400" i="1">
                              <a:latin typeface="Cambria Math" panose="02040503050406030204" pitchFamily="18" charset="0"/>
                            </a:rPr>
                          </m:ctrlPr>
                        </m:naryPr>
                        <m:sub>
                          <m:r>
                            <a:rPr lang="en-US" altLang="zh-CN" sz="1400" i="1">
                              <a:latin typeface="Cambria Math" panose="02040503050406030204" pitchFamily="18" charset="0"/>
                            </a:rPr>
                            <m:t>𝑣</m:t>
                          </m:r>
                          <m:r>
                            <a:rPr lang="en-US" altLang="zh-CN" sz="1400" i="1">
                              <a:latin typeface="Cambria Math" panose="02040503050406030204" pitchFamily="18" charset="0"/>
                            </a:rPr>
                            <m:t>∈</m:t>
                          </m:r>
                          <m:r>
                            <a:rPr lang="en-US" altLang="zh-CN" sz="1400" i="1">
                              <a:latin typeface="Cambria Math" panose="02040503050406030204" pitchFamily="18" charset="0"/>
                            </a:rPr>
                            <m:t>𝑉</m:t>
                          </m:r>
                        </m:sub>
                        <m:sup/>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𝑑</m:t>
                              </m:r>
                            </m:e>
                            <m:sub>
                              <m:r>
                                <a:rPr lang="zh-CN" altLang="zh-CN" sz="1400">
                                  <a:latin typeface="Cambria Math" panose="02040503050406030204" pitchFamily="18" charset="0"/>
                                </a:rPr>
                                <m:t>出</m:t>
                              </m:r>
                            </m:sub>
                          </m:sSub>
                          <m:d>
                            <m:dPr>
                              <m:ctrlPr>
                                <a:rPr lang="zh-CN" altLang="zh-CN" sz="1400" i="1">
                                  <a:latin typeface="Cambria Math" panose="02040503050406030204" pitchFamily="18" charset="0"/>
                                </a:rPr>
                              </m:ctrlPr>
                            </m:dPr>
                            <m:e>
                              <m:r>
                                <a:rPr lang="en-US" altLang="zh-CN" sz="1400" i="1">
                                  <a:latin typeface="Cambria Math" panose="02040503050406030204" pitchFamily="18" charset="0"/>
                                </a:rPr>
                                <m:t>𝑣</m:t>
                              </m:r>
                            </m:e>
                          </m:d>
                          <m:r>
                            <a:rPr lang="en-US" altLang="zh-CN" sz="1400" i="1">
                              <a:latin typeface="Cambria Math" panose="02040503050406030204" pitchFamily="18" charset="0"/>
                            </a:rPr>
                            <m:t>=</m:t>
                          </m:r>
                        </m:e>
                      </m:nary>
                      <m:nary>
                        <m:naryPr>
                          <m:chr m:val="∑"/>
                          <m:limLoc m:val="undOvr"/>
                          <m:supHide m:val="on"/>
                          <m:ctrlPr>
                            <a:rPr lang="zh-CN" altLang="zh-CN" sz="1400" i="1">
                              <a:latin typeface="Cambria Math" panose="02040503050406030204" pitchFamily="18" charset="0"/>
                            </a:rPr>
                          </m:ctrlPr>
                        </m:naryPr>
                        <m:sub>
                          <m:r>
                            <a:rPr lang="en-US" altLang="zh-CN" sz="1400" i="1">
                              <a:latin typeface="Cambria Math" panose="02040503050406030204" pitchFamily="18" charset="0"/>
                            </a:rPr>
                            <m:t>𝑣</m:t>
                          </m:r>
                          <m:r>
                            <a:rPr lang="en-US" altLang="zh-CN" sz="1400" i="1">
                              <a:latin typeface="Cambria Math" panose="02040503050406030204" pitchFamily="18" charset="0"/>
                            </a:rPr>
                            <m:t>∈</m:t>
                          </m:r>
                          <m:r>
                            <a:rPr lang="en-US" altLang="zh-CN" sz="1400" i="1">
                              <a:latin typeface="Cambria Math" panose="02040503050406030204" pitchFamily="18" charset="0"/>
                            </a:rPr>
                            <m:t>𝑉</m:t>
                          </m:r>
                        </m:sub>
                        <m:sup/>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𝑑</m:t>
                              </m:r>
                            </m:e>
                            <m:sub>
                              <m:r>
                                <a:rPr lang="zh-CN" altLang="zh-CN" sz="1400">
                                  <a:latin typeface="Cambria Math" panose="02040503050406030204" pitchFamily="18" charset="0"/>
                                </a:rPr>
                                <m:t>入</m:t>
                              </m:r>
                            </m:sub>
                          </m:sSub>
                          <m:d>
                            <m:dPr>
                              <m:ctrlPr>
                                <a:rPr lang="zh-CN" altLang="zh-CN" sz="1400" i="1">
                                  <a:latin typeface="Cambria Math" panose="02040503050406030204" pitchFamily="18" charset="0"/>
                                </a:rPr>
                              </m:ctrlPr>
                            </m:dPr>
                            <m:e>
                              <m:r>
                                <a:rPr lang="en-US" altLang="zh-CN" sz="1400" i="1">
                                  <a:latin typeface="Cambria Math" panose="02040503050406030204" pitchFamily="18" charset="0"/>
                                </a:rPr>
                                <m:t>𝑣</m:t>
                              </m:r>
                            </m:e>
                          </m:d>
                          <m:r>
                            <a:rPr lang="en-US" altLang="zh-CN" sz="1400" i="1">
                              <a:latin typeface="Cambria Math" panose="02040503050406030204" pitchFamily="18" charset="0"/>
                            </a:rPr>
                            <m:t>=</m:t>
                          </m:r>
                          <m:d>
                            <m:dPr>
                              <m:begChr m:val="|"/>
                              <m:endChr m:val="|"/>
                              <m:ctrlPr>
                                <a:rPr lang="zh-CN" altLang="zh-CN" sz="1400" i="1">
                                  <a:latin typeface="Cambria Math" panose="02040503050406030204" pitchFamily="18" charset="0"/>
                                </a:rPr>
                              </m:ctrlPr>
                            </m:dPr>
                            <m:e>
                              <m:r>
                                <a:rPr lang="en-US" altLang="zh-CN" sz="1400" i="1">
                                  <a:latin typeface="Cambria Math" panose="02040503050406030204" pitchFamily="18" charset="0"/>
                                </a:rPr>
                                <m:t>𝐸</m:t>
                              </m:r>
                            </m:e>
                          </m:d>
                        </m:e>
                      </m:nary>
                    </m:oMath>
                  </m:oMathPara>
                </a14:m>
                <a:endParaRPr lang="zh-CN" altLang="zh-CN" sz="1400" dirty="0">
                  <a:latin typeface="隶书" panose="02010509060101010101" pitchFamily="49" charset="-122"/>
                  <a:ea typeface="隶书" panose="02010509060101010101" pitchFamily="49" charset="-122"/>
                </a:endParaRPr>
              </a:p>
              <a:p>
                <a:pPr algn="just">
                  <a:lnSpc>
                    <a:spcPts val="2500"/>
                  </a:lnSpc>
                  <a:spcBef>
                    <a:spcPts val="0"/>
                  </a:spcBef>
                </a:pPr>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3507876"/>
              </a:xfrm>
              <a:blipFill rotWithShape="0">
                <a:blip r:embed="rId2"/>
                <a:stretch>
                  <a:fillRect l="-751" t="-1391" r="-820" b="-32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332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7236957" cy="1335237"/>
          </a:xfrm>
        </p:spPr>
        <p:txBody>
          <a:bodyPr/>
          <a:lstStyle/>
          <a:p>
            <a:r>
              <a:rPr lang="zh-CN" altLang="zh-CN" dirty="0"/>
              <a:t>求图中某个顶点到其余各顶点的最短路径</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5904656" cy="2587746"/>
              </a:xfrm>
            </p:spPr>
            <p:txBody>
              <a:bodyPr/>
              <a:lstStyle/>
              <a:p>
                <a:pPr algn="just"/>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2</a:t>
                </a:r>
                <a:r>
                  <a:rPr lang="zh-CN" altLang="zh-CN" sz="1800" dirty="0">
                    <a:solidFill>
                      <a:srgbClr val="C00000"/>
                    </a:solidFill>
                    <a:latin typeface="隶书" panose="02010509060101010101" pitchFamily="49" charset="-122"/>
                    <a:ea typeface="隶书" panose="02010509060101010101" pitchFamily="49" charset="-122"/>
                  </a:rPr>
                  <a:t>）在</a:t>
                </a:r>
                <a14:m>
                  <m:oMath xmlns:m="http://schemas.openxmlformats.org/officeDocument/2006/math">
                    <m:r>
                      <a:rPr lang="en-US" altLang="zh-CN" sz="1800" i="1">
                        <a:solidFill>
                          <a:srgbClr val="C00000"/>
                        </a:solidFill>
                        <a:latin typeface="Cambria Math" panose="02040503050406030204" pitchFamily="18" charset="0"/>
                      </a:rPr>
                      <m:t>𝑇</m:t>
                    </m:r>
                  </m:oMath>
                </a14:m>
                <a:r>
                  <a:rPr lang="zh-CN" altLang="zh-CN" sz="1800" dirty="0">
                    <a:solidFill>
                      <a:srgbClr val="C00000"/>
                    </a:solidFill>
                    <a:latin typeface="隶书" panose="02010509060101010101" pitchFamily="49" charset="-122"/>
                    <a:ea typeface="隶书" panose="02010509060101010101" pitchFamily="49" charset="-122"/>
                  </a:rPr>
                  <a:t>中选取一个顶点</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𝑡</m:t>
                        </m:r>
                      </m:e>
                      <m:sub>
                        <m:r>
                          <a:rPr lang="en-US" altLang="zh-CN" sz="1800" i="1">
                            <a:solidFill>
                              <a:srgbClr val="C00000"/>
                            </a:solidFill>
                            <a:latin typeface="Cambria Math" panose="02040503050406030204" pitchFamily="18" charset="0"/>
                          </a:rPr>
                          <m:t>1</m:t>
                        </m:r>
                      </m:sub>
                    </m:sSub>
                  </m:oMath>
                </a14:m>
                <a:r>
                  <a:rPr lang="zh-CN" altLang="zh-CN" sz="1800" dirty="0">
                    <a:solidFill>
                      <a:srgbClr val="C00000"/>
                    </a:solidFill>
                    <a:latin typeface="隶书" panose="02010509060101010101" pitchFamily="49" charset="-122"/>
                    <a:ea typeface="隶书" panose="02010509060101010101" pitchFamily="49" charset="-122"/>
                  </a:rPr>
                  <a:t>，顶点</a:t>
                </a:r>
                <a14:m>
                  <m:oMath xmlns:m="http://schemas.openxmlformats.org/officeDocument/2006/math">
                    <m:r>
                      <a:rPr lang="en-US" altLang="zh-CN" sz="1800" i="1">
                        <a:solidFill>
                          <a:srgbClr val="C00000"/>
                        </a:solidFill>
                        <a:latin typeface="Cambria Math" panose="02040503050406030204" pitchFamily="18" charset="0"/>
                      </a:rPr>
                      <m:t>𝑣</m:t>
                    </m:r>
                  </m:oMath>
                </a14:m>
                <a:r>
                  <a:rPr lang="zh-CN" altLang="zh-CN" sz="1800" dirty="0">
                    <a:solidFill>
                      <a:srgbClr val="C00000"/>
                    </a:solidFill>
                    <a:latin typeface="隶书" panose="02010509060101010101" pitchFamily="49" charset="-122"/>
                    <a:ea typeface="隶书" panose="02010509060101010101" pitchFamily="49" charset="-122"/>
                  </a:rPr>
                  <a:t>到</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𝑡</m:t>
                        </m:r>
                      </m:e>
                      <m:sub>
                        <m:r>
                          <a:rPr lang="en-US" altLang="zh-CN" sz="1800" i="1">
                            <a:solidFill>
                              <a:srgbClr val="C00000"/>
                            </a:solidFill>
                            <a:latin typeface="Cambria Math" panose="02040503050406030204" pitchFamily="18" charset="0"/>
                          </a:rPr>
                          <m:t>1</m:t>
                        </m:r>
                      </m:sub>
                    </m:sSub>
                  </m:oMath>
                </a14:m>
                <a:r>
                  <a:rPr lang="zh-CN" altLang="zh-CN" sz="1800" dirty="0">
                    <a:solidFill>
                      <a:srgbClr val="C00000"/>
                    </a:solidFill>
                    <a:latin typeface="隶书" panose="02010509060101010101" pitchFamily="49" charset="-122"/>
                    <a:ea typeface="隶书" panose="02010509060101010101" pitchFamily="49" charset="-122"/>
                  </a:rPr>
                  <a:t>的路径最小，即</a:t>
                </a:r>
                <a14:m>
                  <m:oMath xmlns:m="http://schemas.openxmlformats.org/officeDocument/2006/math">
                    <m:r>
                      <a:rPr lang="en-US" altLang="zh-CN" sz="1800" i="1">
                        <a:solidFill>
                          <a:srgbClr val="C00000"/>
                        </a:solidFill>
                        <a:latin typeface="Cambria Math" panose="02040503050406030204" pitchFamily="18" charset="0"/>
                      </a:rPr>
                      <m:t>𝑙</m:t>
                    </m:r>
                    <m:d>
                      <m:dPr>
                        <m:ctrlPr>
                          <a:rPr lang="zh-CN" altLang="zh-CN" sz="1800" i="1">
                            <a:solidFill>
                              <a:srgbClr val="C00000"/>
                            </a:solidFill>
                            <a:latin typeface="Cambria Math" panose="02040503050406030204" pitchFamily="18" charset="0"/>
                          </a:rPr>
                        </m:ctrlPr>
                      </m:dPr>
                      <m:e>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𝑡</m:t>
                            </m:r>
                          </m:e>
                          <m:sub>
                            <m:r>
                              <a:rPr lang="en-US" altLang="zh-CN" sz="1800" i="1">
                                <a:solidFill>
                                  <a:srgbClr val="C00000"/>
                                </a:solidFill>
                                <a:latin typeface="Cambria Math" panose="02040503050406030204" pitchFamily="18" charset="0"/>
                              </a:rPr>
                              <m:t>1</m:t>
                            </m:r>
                          </m:sub>
                        </m:sSub>
                      </m:e>
                    </m:d>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𝑚𝑖𝑛</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𝑙</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𝑡</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𝑡</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𝑇</m:t>
                    </m:r>
                    <m:r>
                      <a:rPr lang="en-US" altLang="zh-CN" sz="1800" i="1">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，把顶点</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𝑡</m:t>
                        </m:r>
                      </m:e>
                      <m:sub>
                        <m:r>
                          <a:rPr lang="en-US" altLang="zh-CN" sz="1800" i="1">
                            <a:solidFill>
                              <a:srgbClr val="C00000"/>
                            </a:solidFill>
                            <a:latin typeface="Cambria Math" panose="02040503050406030204" pitchFamily="18" charset="0"/>
                          </a:rPr>
                          <m:t>1</m:t>
                        </m:r>
                      </m:sub>
                    </m:sSub>
                  </m:oMath>
                </a14:m>
                <a:r>
                  <a:rPr lang="zh-CN" altLang="zh-CN" sz="1800" dirty="0">
                    <a:solidFill>
                      <a:srgbClr val="C00000"/>
                    </a:solidFill>
                    <a:latin typeface="隶书" panose="02010509060101010101" pitchFamily="49" charset="-122"/>
                    <a:ea typeface="隶书" panose="02010509060101010101" pitchFamily="49" charset="-122"/>
                  </a:rPr>
                  <a:t>加入到</a:t>
                </a:r>
                <a14:m>
                  <m:oMath xmlns:m="http://schemas.openxmlformats.org/officeDocument/2006/math">
                    <m:r>
                      <a:rPr lang="en-US" altLang="zh-CN" sz="1800" i="1">
                        <a:solidFill>
                          <a:srgbClr val="C00000"/>
                        </a:solidFill>
                        <a:latin typeface="Cambria Math" panose="02040503050406030204" pitchFamily="18" charset="0"/>
                      </a:rPr>
                      <m:t>𝑆</m:t>
                    </m:r>
                  </m:oMath>
                </a14:m>
                <a:r>
                  <a:rPr lang="zh-CN" altLang="zh-CN" sz="1800" dirty="0">
                    <a:solidFill>
                      <a:srgbClr val="C00000"/>
                    </a:solidFill>
                    <a:latin typeface="隶书" panose="02010509060101010101" pitchFamily="49" charset="-122"/>
                    <a:ea typeface="隶书" panose="02010509060101010101" pitchFamily="49" charset="-122"/>
                  </a:rPr>
                  <a:t>中，即</a:t>
                </a:r>
                <a14:m>
                  <m:oMath xmlns:m="http://schemas.openxmlformats.org/officeDocument/2006/math">
                    <m:r>
                      <m:rPr>
                        <m:sty m:val="p"/>
                      </m:rPr>
                      <a:rPr lang="en-US" altLang="zh-CN" sz="1800">
                        <a:solidFill>
                          <a:srgbClr val="C00000"/>
                        </a:solidFill>
                        <a:latin typeface="Cambria Math" panose="02040503050406030204" pitchFamily="18" charset="0"/>
                      </a:rPr>
                      <m:t>S</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S</m:t>
                    </m:r>
                    <m:r>
                      <a:rPr lang="en-US" altLang="zh-CN" sz="1800">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m:rPr>
                            <m:sty m:val="p"/>
                          </m:rPr>
                          <a:rPr lang="en-US" altLang="zh-CN" sz="1800">
                            <a:solidFill>
                              <a:srgbClr val="C00000"/>
                            </a:solidFill>
                            <a:latin typeface="Cambria Math" panose="02040503050406030204" pitchFamily="18" charset="0"/>
                          </a:rPr>
                          <m:t>t</m:t>
                        </m:r>
                      </m:e>
                      <m:sub>
                        <m:r>
                          <a:rPr lang="en-US" altLang="zh-CN" sz="1800">
                            <a:solidFill>
                              <a:srgbClr val="C00000"/>
                            </a:solidFill>
                            <a:latin typeface="Cambria Math" panose="02040503050406030204" pitchFamily="18" charset="0"/>
                          </a:rPr>
                          <m:t>1</m:t>
                        </m:r>
                      </m:sub>
                    </m:sSub>
                    <m:r>
                      <a:rPr lang="en-US" altLang="zh-CN" sz="1800">
                        <a:solidFill>
                          <a:srgbClr val="C00000"/>
                        </a:solidFill>
                        <a:latin typeface="Cambria Math" panose="02040503050406030204" pitchFamily="18" charset="0"/>
                      </a:rPr>
                      <m:t>}</m:t>
                    </m:r>
                  </m:oMath>
                </a14:m>
                <a:r>
                  <a:rPr lang="en-US" altLang="zh-CN" sz="1800" dirty="0">
                    <a:solidFill>
                      <a:srgbClr val="C00000"/>
                    </a:solidFill>
                    <a:latin typeface="隶书" panose="02010509060101010101" pitchFamily="49" charset="-122"/>
                    <a:ea typeface="隶书" panose="02010509060101010101" pitchFamily="49" charset="-122"/>
                  </a:rPr>
                  <a:t>,</a:t>
                </a:r>
                <a14:m>
                  <m:oMath xmlns:m="http://schemas.openxmlformats.org/officeDocument/2006/math">
                    <m:r>
                      <a:rPr lang="en-US" altLang="zh-CN" sz="1800">
                        <a:solidFill>
                          <a:srgbClr val="C00000"/>
                        </a:solidFill>
                        <a:latin typeface="Cambria Math" panose="02040503050406030204" pitchFamily="18" charset="0"/>
                      </a:rPr>
                      <m:t> </m:t>
                    </m:r>
                    <m:r>
                      <m:rPr>
                        <m:sty m:val="p"/>
                      </m:rPr>
                      <a:rPr lang="en-US" altLang="zh-CN" sz="1800">
                        <a:solidFill>
                          <a:srgbClr val="C00000"/>
                        </a:solidFill>
                        <a:latin typeface="Cambria Math" panose="02040503050406030204" pitchFamily="18" charset="0"/>
                      </a:rPr>
                      <m:t>T</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T</m:t>
                    </m:r>
                    <m:r>
                      <a:rPr lang="en-US" altLang="zh-CN" sz="1800" i="1">
                        <a:solidFill>
                          <a:srgbClr val="C00000"/>
                        </a:solidFill>
                        <a:latin typeface="Cambria Math" panose="02040503050406030204" pitchFamily="18" charset="0"/>
                      </a:rPr>
                      <m:t>−</m:t>
                    </m:r>
                    <m:r>
                      <a:rPr lang="en-US" altLang="zh-CN" sz="1800">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m:rPr>
                            <m:sty m:val="p"/>
                          </m:rPr>
                          <a:rPr lang="en-US" altLang="zh-CN" sz="1800">
                            <a:solidFill>
                              <a:srgbClr val="C00000"/>
                            </a:solidFill>
                            <a:latin typeface="Cambria Math" panose="02040503050406030204" pitchFamily="18" charset="0"/>
                          </a:rPr>
                          <m:t>t</m:t>
                        </m:r>
                      </m:e>
                      <m:sub>
                        <m:r>
                          <a:rPr lang="en-US" altLang="zh-CN" sz="1800">
                            <a:solidFill>
                              <a:srgbClr val="C00000"/>
                            </a:solidFill>
                            <a:latin typeface="Cambria Math" panose="02040503050406030204" pitchFamily="18" charset="0"/>
                          </a:rPr>
                          <m:t>1</m:t>
                        </m:r>
                      </m:sub>
                    </m:sSub>
                    <m:r>
                      <a:rPr lang="en-US" altLang="zh-CN" sz="1800">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。此时</a:t>
                </a:r>
                <a14:m>
                  <m:oMath xmlns:m="http://schemas.openxmlformats.org/officeDocument/2006/math">
                    <m:r>
                      <a:rPr lang="en-US" altLang="zh-CN" sz="1800" i="1">
                        <a:solidFill>
                          <a:srgbClr val="C00000"/>
                        </a:solidFill>
                        <a:latin typeface="Cambria Math" panose="02040503050406030204" pitchFamily="18" charset="0"/>
                      </a:rPr>
                      <m:t>𝑙</m:t>
                    </m:r>
                    <m:d>
                      <m:dPr>
                        <m:ctrlPr>
                          <a:rPr lang="zh-CN" altLang="zh-CN" sz="1800" i="1">
                            <a:solidFill>
                              <a:srgbClr val="C00000"/>
                            </a:solidFill>
                            <a:latin typeface="Cambria Math" panose="02040503050406030204" pitchFamily="18" charset="0"/>
                          </a:rPr>
                        </m:ctrlPr>
                      </m:dPr>
                      <m:e>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𝑡</m:t>
                            </m:r>
                          </m:e>
                          <m:sub>
                            <m:r>
                              <a:rPr lang="en-US" altLang="zh-CN" sz="1800" i="1">
                                <a:solidFill>
                                  <a:srgbClr val="C00000"/>
                                </a:solidFill>
                                <a:latin typeface="Cambria Math" panose="02040503050406030204" pitchFamily="18" charset="0"/>
                              </a:rPr>
                              <m:t>1</m:t>
                            </m:r>
                          </m:sub>
                        </m:sSub>
                      </m:e>
                    </m:d>
                  </m:oMath>
                </a14:m>
                <a:r>
                  <a:rPr lang="zh-CN" altLang="zh-CN" sz="1800" dirty="0">
                    <a:solidFill>
                      <a:srgbClr val="C00000"/>
                    </a:solidFill>
                    <a:latin typeface="隶书" panose="02010509060101010101" pitchFamily="49" charset="-122"/>
                    <a:ea typeface="隶书" panose="02010509060101010101" pitchFamily="49" charset="-122"/>
                  </a:rPr>
                  <a:t>是</a:t>
                </a:r>
                <a14:m>
                  <m:oMath xmlns:m="http://schemas.openxmlformats.org/officeDocument/2006/math">
                    <m:r>
                      <a:rPr lang="en-US" altLang="zh-CN" sz="1800" i="1">
                        <a:solidFill>
                          <a:srgbClr val="C00000"/>
                        </a:solidFill>
                        <a:latin typeface="Cambria Math" panose="02040503050406030204" pitchFamily="18" charset="0"/>
                      </a:rPr>
                      <m:t>𝑣</m:t>
                    </m:r>
                  </m:oMath>
                </a14:m>
                <a:r>
                  <a:rPr lang="zh-CN" altLang="zh-CN" sz="1800" dirty="0">
                    <a:solidFill>
                      <a:srgbClr val="C00000"/>
                    </a:solidFill>
                    <a:latin typeface="隶书" panose="02010509060101010101" pitchFamily="49" charset="-122"/>
                    <a:ea typeface="隶书" panose="02010509060101010101" pitchFamily="49" charset="-122"/>
                  </a:rPr>
                  <a:t>到</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𝑡</m:t>
                        </m:r>
                      </m:e>
                      <m:sub>
                        <m:r>
                          <a:rPr lang="en-US" altLang="zh-CN" sz="1800" i="1">
                            <a:solidFill>
                              <a:srgbClr val="C00000"/>
                            </a:solidFill>
                            <a:latin typeface="Cambria Math" panose="02040503050406030204" pitchFamily="18" charset="0"/>
                          </a:rPr>
                          <m:t>1</m:t>
                        </m:r>
                      </m:sub>
                    </m:sSub>
                  </m:oMath>
                </a14:m>
                <a:r>
                  <a:rPr lang="zh-CN" altLang="zh-CN" sz="1800" dirty="0">
                    <a:solidFill>
                      <a:srgbClr val="C00000"/>
                    </a:solidFill>
                    <a:latin typeface="隶书" panose="02010509060101010101" pitchFamily="49" charset="-122"/>
                    <a:ea typeface="隶书" panose="02010509060101010101" pitchFamily="49" charset="-122"/>
                  </a:rPr>
                  <a:t>的最短路径。</a:t>
                </a:r>
              </a:p>
              <a:p>
                <a:r>
                  <a:rPr lang="zh-CN" altLang="zh-CN" sz="1800" dirty="0">
                    <a:latin typeface="隶书" panose="02010509060101010101" pitchFamily="49" charset="-122"/>
                    <a:ea typeface="隶书" panose="02010509060101010101" pitchFamily="49" charset="-122"/>
                  </a:rPr>
                  <a:t>例如，</a:t>
                </a:r>
                <a:r>
                  <a:rPr lang="zh-CN" altLang="en-US" sz="1800" dirty="0">
                    <a:latin typeface="隶书" panose="02010509060101010101" pitchFamily="49" charset="-122"/>
                    <a:ea typeface="隶书" panose="02010509060101010101" pitchFamily="49" charset="-122"/>
                  </a:rPr>
                  <a:t>右</a:t>
                </a:r>
                <a:r>
                  <a:rPr lang="zh-CN" altLang="zh-CN" sz="1800" dirty="0">
                    <a:latin typeface="隶书" panose="02010509060101010101" pitchFamily="49" charset="-122"/>
                    <a:ea typeface="隶书" panose="02010509060101010101" pitchFamily="49" charset="-122"/>
                  </a:rPr>
                  <a:t>图由前面计算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𝑡</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r>
                      <a:rPr lang="en-US" altLang="zh-CN" sz="1800" i="1">
                        <a:latin typeface="Cambria Math" panose="02040503050406030204" pitchFamily="18" charset="0"/>
                      </a:rPr>
                      <m:t>𝑏</m:t>
                    </m:r>
                  </m:oMath>
                </a14:m>
                <a:r>
                  <a:rPr lang="zh-CN" altLang="zh-CN" sz="1800" dirty="0">
                    <a:latin typeface="隶书" panose="02010509060101010101" pitchFamily="49" charset="-122"/>
                    <a:ea typeface="隶书" panose="02010509060101010101" pitchFamily="49" charset="-122"/>
                  </a:rPr>
                  <a:t>。令</a:t>
                </a:r>
                <a14:m>
                  <m:oMath xmlns:m="http://schemas.openxmlformats.org/officeDocument/2006/math">
                    <m:r>
                      <a:rPr lang="en-US" altLang="zh-CN" sz="1800" i="1">
                        <a:latin typeface="Cambria Math" panose="02040503050406030204" pitchFamily="18" charset="0"/>
                      </a:rPr>
                      <m:t>𝑆</m:t>
                    </m:r>
                    <m:r>
                      <a:rPr lang="en-US" altLang="zh-CN" sz="1800" i="1">
                        <a:latin typeface="Cambria Math" panose="02040503050406030204" pitchFamily="18" charset="0"/>
                      </a:rPr>
                      <m:t>=</m:t>
                    </m:r>
                    <m:r>
                      <a:rPr lang="en-US" altLang="zh-CN" sz="1800" i="1">
                        <a:latin typeface="Cambria Math" panose="02040503050406030204" pitchFamily="18" charset="0"/>
                      </a:rPr>
                      <m:t>𝑆</m:t>
                    </m:r>
                    <m:r>
                      <a:rPr lang="en-US" altLang="zh-CN" sz="1800" i="1">
                        <a:latin typeface="Cambria Math" panose="02040503050406030204" pitchFamily="18" charset="0"/>
                      </a:rPr>
                      <m:t>∪</m:t>
                    </m:r>
                    <m:d>
                      <m:dPr>
                        <m:begChr m:val="{"/>
                        <m:endChr m:val="}"/>
                        <m:ctrlPr>
                          <a:rPr lang="zh-CN" altLang="zh-CN" sz="1800" i="1">
                            <a:latin typeface="Cambria Math" panose="02040503050406030204" pitchFamily="18" charset="0"/>
                          </a:rPr>
                        </m:ctrlPr>
                      </m:dPr>
                      <m:e>
                        <m:r>
                          <a:rPr lang="en-US" altLang="zh-CN" sz="1800" i="1">
                            <a:latin typeface="Cambria Math" panose="02040503050406030204" pitchFamily="18" charset="0"/>
                          </a:rPr>
                          <m:t>𝑏</m:t>
                        </m:r>
                      </m:e>
                    </m:d>
                    <m:r>
                      <a:rPr lang="en-US" altLang="zh-CN" sz="1800" i="1">
                        <a:latin typeface="Cambria Math" panose="02040503050406030204" pitchFamily="18" charset="0"/>
                      </a:rPr>
                      <m:t>={</m:t>
                    </m:r>
                    <m:r>
                      <a:rPr lang="en-US" altLang="zh-CN" sz="1800" i="1">
                        <a:latin typeface="Cambria Math" panose="02040503050406030204" pitchFamily="18" charset="0"/>
                      </a:rPr>
                      <m:t>𝑎</m:t>
                    </m:r>
                    <m:r>
                      <a:rPr lang="zh-CN" altLang="zh-CN" sz="1800">
                        <a:latin typeface="Cambria Math" panose="02040503050406030204" pitchFamily="18" charset="0"/>
                      </a:rPr>
                      <m:t>，</m:t>
                    </m:r>
                    <m:r>
                      <a:rPr lang="en-US" altLang="zh-CN" sz="1800" i="1">
                        <a:latin typeface="Cambria Math" panose="02040503050406030204" pitchFamily="18" charset="0"/>
                      </a:rPr>
                      <m:t>𝑏</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𝑇</m:t>
                    </m:r>
                    <m:r>
                      <a:rPr lang="en-US" altLang="zh-CN" sz="1800" i="1">
                        <a:latin typeface="Cambria Math" panose="02040503050406030204" pitchFamily="18" charset="0"/>
                      </a:rPr>
                      <m:t>={ </m:t>
                    </m:r>
                    <m:r>
                      <a:rPr lang="en-US" altLang="zh-CN" sz="1800" i="1">
                        <a:latin typeface="Cambria Math" panose="02040503050406030204" pitchFamily="18" charset="0"/>
                      </a:rPr>
                      <m:t>𝑐</m:t>
                    </m:r>
                    <m:r>
                      <a:rPr lang="zh-CN" altLang="zh-CN" sz="1800">
                        <a:latin typeface="Cambria Math" panose="02040503050406030204" pitchFamily="18" charset="0"/>
                      </a:rPr>
                      <m:t>，</m:t>
                    </m:r>
                    <m:r>
                      <a:rPr lang="en-US" altLang="zh-CN" sz="1800" i="1">
                        <a:latin typeface="Cambria Math" panose="02040503050406030204" pitchFamily="18" charset="0"/>
                      </a:rPr>
                      <m:t>𝑑</m:t>
                    </m:r>
                    <m:r>
                      <a:rPr lang="zh-CN" altLang="zh-CN" sz="1800">
                        <a:latin typeface="Cambria Math" panose="02040503050406030204" pitchFamily="18" charset="0"/>
                      </a:rPr>
                      <m:t>，</m:t>
                    </m:r>
                    <m:r>
                      <a:rPr lang="en-US" altLang="zh-CN" sz="1800" i="1">
                        <a:latin typeface="Cambria Math" panose="02040503050406030204" pitchFamily="18" charset="0"/>
                      </a:rPr>
                      <m:t>𝑒</m:t>
                    </m:r>
                    <m:r>
                      <a:rPr lang="zh-CN" altLang="zh-CN" sz="1800">
                        <a:latin typeface="Cambria Math" panose="02040503050406030204" pitchFamily="18" charset="0"/>
                      </a:rPr>
                      <m:t>，</m:t>
                    </m:r>
                    <m:r>
                      <a:rPr lang="en-US" altLang="zh-CN" sz="1800" i="1">
                        <a:latin typeface="Cambria Math" panose="02040503050406030204" pitchFamily="18" charset="0"/>
                      </a:rPr>
                      <m:t>𝑧</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𝑎</m:t>
                    </m:r>
                  </m:oMath>
                </a14:m>
                <a:r>
                  <a:rPr lang="zh-CN" altLang="zh-CN" sz="1800" dirty="0">
                    <a:latin typeface="隶书" panose="02010509060101010101" pitchFamily="49" charset="-122"/>
                    <a:ea typeface="隶书" panose="02010509060101010101" pitchFamily="49" charset="-122"/>
                  </a:rPr>
                  <a:t>到</a:t>
                </a:r>
                <a14:m>
                  <m:oMath xmlns:m="http://schemas.openxmlformats.org/officeDocument/2006/math">
                    <m:r>
                      <a:rPr lang="en-US" altLang="zh-CN" sz="1800" i="1">
                        <a:latin typeface="Cambria Math" panose="02040503050406030204" pitchFamily="18" charset="0"/>
                      </a:rPr>
                      <m:t>𝑏</m:t>
                    </m:r>
                  </m:oMath>
                </a14:m>
                <a:r>
                  <a:rPr lang="zh-CN" altLang="zh-CN" sz="1800" dirty="0">
                    <a:latin typeface="隶书" panose="02010509060101010101" pitchFamily="49" charset="-122"/>
                    <a:ea typeface="隶书" panose="02010509060101010101" pitchFamily="49" charset="-122"/>
                  </a:rPr>
                  <a:t>的最短路径为</a:t>
                </a:r>
                <a14:m>
                  <m:oMath xmlns:m="http://schemas.openxmlformats.org/officeDocument/2006/math">
                    <m:r>
                      <a:rPr lang="en-US" altLang="zh-CN" sz="1800" i="1">
                        <a:latin typeface="Cambria Math" panose="02040503050406030204" pitchFamily="18" charset="0"/>
                      </a:rPr>
                      <m:t>𝑙</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𝑏</m:t>
                        </m:r>
                      </m:e>
                    </m:d>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5904656" cy="2587746"/>
              </a:xfrm>
              <a:blipFill rotWithShape="0">
                <a:blip r:embed="rId2"/>
                <a:stretch>
                  <a:fillRect l="-1032" r="-516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444208" y="1234370"/>
            <a:ext cx="2200809" cy="1367852"/>
          </a:xfrm>
          <a:prstGeom prst="rect">
            <a:avLst/>
          </a:prstGeom>
        </p:spPr>
      </p:pic>
    </p:spTree>
    <p:extLst>
      <p:ext uri="{BB962C8B-B14F-4D97-AF65-F5344CB8AC3E}">
        <p14:creationId xmlns:p14="http://schemas.microsoft.com/office/powerpoint/2010/main" val="106879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7092941" cy="1335237"/>
          </a:xfrm>
        </p:spPr>
        <p:txBody>
          <a:bodyPr/>
          <a:lstStyle/>
          <a:p>
            <a:r>
              <a:rPr lang="zh-CN" altLang="zh-CN" dirty="0"/>
              <a:t>求图中某个顶点到其余各顶点的最短路径</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5328592" cy="3507876"/>
              </a:xfrm>
            </p:spPr>
            <p:txBody>
              <a:bodyPr/>
              <a:lstStyle/>
              <a:p>
                <a:pPr algn="just">
                  <a:lnSpc>
                    <a:spcPts val="25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）修改</a:t>
                </a:r>
                <a14:m>
                  <m:oMath xmlns:m="http://schemas.openxmlformats.org/officeDocument/2006/math">
                    <m:r>
                      <a:rPr lang="en-US" altLang="zh-CN" sz="1800" i="1">
                        <a:latin typeface="Cambria Math" panose="02040503050406030204" pitchFamily="18" charset="0"/>
                      </a:rPr>
                      <m:t>𝑣</m:t>
                    </m:r>
                  </m:oMath>
                </a14:m>
                <a:r>
                  <a:rPr lang="zh-CN" altLang="zh-CN" sz="1800" dirty="0">
                    <a:latin typeface="隶书" panose="02010509060101010101" pitchFamily="49" charset="-122"/>
                    <a:ea typeface="隶书" panose="02010509060101010101" pitchFamily="49" charset="-122"/>
                  </a:rPr>
                  <a:t>到</a:t>
                </a:r>
                <a14:m>
                  <m:oMath xmlns:m="http://schemas.openxmlformats.org/officeDocument/2006/math">
                    <m:r>
                      <a:rPr lang="en-US" altLang="zh-CN" sz="1800" i="1">
                        <a:latin typeface="Cambria Math" panose="02040503050406030204" pitchFamily="18" charset="0"/>
                      </a:rPr>
                      <m:t>𝑇</m:t>
                    </m:r>
                  </m:oMath>
                </a14:m>
                <a:r>
                  <a:rPr lang="zh-CN" altLang="zh-CN" sz="1800" dirty="0">
                    <a:latin typeface="隶书" panose="02010509060101010101" pitchFamily="49" charset="-122"/>
                    <a:ea typeface="隶书" panose="02010509060101010101" pitchFamily="49" charset="-122"/>
                  </a:rPr>
                  <a:t>中任意可达顶点</a:t>
                </a:r>
                <a14:m>
                  <m:oMath xmlns:m="http://schemas.openxmlformats.org/officeDocument/2006/math">
                    <m:r>
                      <a:rPr lang="en-US" altLang="zh-CN" sz="1800" i="1">
                        <a:latin typeface="Cambria Math" panose="02040503050406030204" pitchFamily="18" charset="0"/>
                      </a:rPr>
                      <m:t>𝑡</m:t>
                    </m:r>
                  </m:oMath>
                </a14:m>
                <a:r>
                  <a:rPr lang="zh-CN" altLang="zh-CN" sz="1800" dirty="0">
                    <a:latin typeface="隶书" panose="02010509060101010101" pitchFamily="49" charset="-122"/>
                    <a:ea typeface="隶书" panose="02010509060101010101" pitchFamily="49" charset="-122"/>
                  </a:rPr>
                  <a:t>的最短路径长度，即</a:t>
                </a:r>
                <a14:m>
                  <m:oMath xmlns:m="http://schemas.openxmlformats.org/officeDocument/2006/math">
                    <m:r>
                      <a:rPr lang="en-US" altLang="zh-CN" sz="1800" i="1">
                        <a:latin typeface="Cambria Math" panose="02040503050406030204" pitchFamily="18" charset="0"/>
                      </a:rPr>
                      <m:t>𝑙</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𝑡</m:t>
                        </m:r>
                      </m:e>
                    </m:d>
                    <m:r>
                      <a:rPr lang="en-US" altLang="zh-CN" sz="1800" i="1">
                        <a:latin typeface="Cambria Math" panose="02040503050406030204" pitchFamily="18" charset="0"/>
                      </a:rPr>
                      <m:t>=</m:t>
                    </m:r>
                    <m:r>
                      <a:rPr lang="en-US" altLang="zh-CN" sz="1800" i="1">
                        <a:latin typeface="Cambria Math" panose="02040503050406030204" pitchFamily="18" charset="0"/>
                      </a:rPr>
                      <m:t>𝑚𝑖𝑛</m:t>
                    </m:r>
                    <m:r>
                      <a:rPr lang="en-US" altLang="zh-CN" sz="1800">
                        <a:latin typeface="Cambria Math" panose="02040503050406030204" pitchFamily="18" charset="0"/>
                      </a:rPr>
                      <m:t>{</m:t>
                    </m:r>
                    <m:r>
                      <a:rPr lang="en-US" altLang="zh-CN" sz="1800" i="1">
                        <a:latin typeface="Cambria Math" panose="02040503050406030204" pitchFamily="18" charset="0"/>
                      </a:rPr>
                      <m:t>𝑙</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𝑡</m:t>
                        </m:r>
                      </m:e>
                    </m:d>
                    <m:r>
                      <a:rPr lang="zh-CN" altLang="zh-CN" sz="1800">
                        <a:latin typeface="Cambria Math" panose="02040503050406030204" pitchFamily="18" charset="0"/>
                      </a:rPr>
                      <m:t>，</m:t>
                    </m:r>
                    <m:r>
                      <a:rPr lang="en-US" altLang="zh-CN" sz="1800" i="1">
                        <a:latin typeface="Cambria Math" panose="02040503050406030204" pitchFamily="18" charset="0"/>
                      </a:rPr>
                      <m:t>𝑙</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𝑡</m:t>
                            </m:r>
                          </m:e>
                          <m:sub>
                            <m:r>
                              <a:rPr lang="en-US" altLang="zh-CN" sz="1800" i="1">
                                <a:latin typeface="Cambria Math" panose="02040503050406030204" pitchFamily="18" charset="0"/>
                              </a:rPr>
                              <m:t>1</m:t>
                            </m:r>
                          </m:sub>
                        </m:sSub>
                      </m:e>
                    </m:d>
                    <m:r>
                      <a:rPr lang="en-US" altLang="zh-CN" sz="1800">
                        <a:latin typeface="Cambria Math" panose="02040503050406030204" pitchFamily="18" charset="0"/>
                      </a:rPr>
                      <m:t>+</m:t>
                    </m:r>
                    <m:r>
                      <a:rPr lang="en-US" altLang="zh-CN" sz="1800" i="1">
                        <a:latin typeface="Cambria Math" panose="02040503050406030204" pitchFamily="18" charset="0"/>
                      </a:rPr>
                      <m:t>𝑊</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𝑡</m:t>
                        </m:r>
                      </m:e>
                      <m:sub>
                        <m:r>
                          <a:rPr lang="en-US" altLang="zh-CN" sz="1800" i="1">
                            <a:latin typeface="Cambria Math" panose="02040503050406030204" pitchFamily="18" charset="0"/>
                          </a:rPr>
                          <m:t>1</m:t>
                        </m:r>
                      </m:sub>
                    </m:sSub>
                    <m:r>
                      <a:rPr lang="en-US" altLang="zh-CN" sz="1800">
                        <a:latin typeface="Cambria Math" panose="02040503050406030204" pitchFamily="18" charset="0"/>
                      </a:rPr>
                      <m:t>,</m:t>
                    </m:r>
                    <m:r>
                      <a:rPr lang="en-US" altLang="zh-CN" sz="1800" i="1">
                        <a:latin typeface="Cambria Math" panose="02040503050406030204" pitchFamily="18" charset="0"/>
                      </a:rPr>
                      <m:t>𝑡</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𝑊</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𝑡</m:t>
                        </m:r>
                      </m:e>
                      <m:sub>
                        <m:r>
                          <a:rPr lang="en-US" altLang="zh-CN" sz="1800" i="1">
                            <a:latin typeface="Cambria Math" panose="02040503050406030204" pitchFamily="18" charset="0"/>
                          </a:rPr>
                          <m:t>1</m:t>
                        </m:r>
                      </m:sub>
                    </m:sSub>
                    <m:r>
                      <a:rPr lang="en-US" altLang="zh-CN" sz="1800">
                        <a:latin typeface="Cambria Math" panose="02040503050406030204" pitchFamily="18" charset="0"/>
                      </a:rPr>
                      <m:t>,</m:t>
                    </m:r>
                    <m:r>
                      <a:rPr lang="en-US" altLang="zh-CN" sz="1800" i="1">
                        <a:latin typeface="Cambria Math" panose="02040503050406030204" pitchFamily="18" charset="0"/>
                      </a:rPr>
                      <m:t>𝑡</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为弧</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𝑡</m:t>
                        </m:r>
                      </m:e>
                      <m:sub>
                        <m:r>
                          <a:rPr lang="en-US" altLang="zh-CN" sz="1800" i="1">
                            <a:latin typeface="Cambria Math" panose="02040503050406030204" pitchFamily="18" charset="0"/>
                          </a:rPr>
                          <m:t>1</m:t>
                        </m:r>
                      </m:sub>
                    </m:sSub>
                    <m:r>
                      <a:rPr lang="en-US" altLang="zh-CN" sz="1800">
                        <a:latin typeface="Cambria Math" panose="02040503050406030204" pitchFamily="18" charset="0"/>
                      </a:rPr>
                      <m:t>,</m:t>
                    </m:r>
                    <m:r>
                      <a:rPr lang="en-US" altLang="zh-CN" sz="1800" i="1">
                        <a:latin typeface="Cambria Math" panose="02040503050406030204" pitchFamily="18" charset="0"/>
                      </a:rPr>
                      <m:t>𝑡</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的权，若图中</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𝑡</m:t>
                        </m:r>
                      </m:e>
                      <m:sub>
                        <m:r>
                          <a:rPr lang="en-US" altLang="zh-CN" sz="1800" i="1">
                            <a:latin typeface="Cambria Math" panose="02040503050406030204" pitchFamily="18" charset="0"/>
                          </a:rPr>
                          <m:t>1</m:t>
                        </m:r>
                      </m:sub>
                    </m:sSub>
                    <m:r>
                      <a:rPr lang="en-US" altLang="zh-CN" sz="1800">
                        <a:latin typeface="Cambria Math" panose="02040503050406030204" pitchFamily="18" charset="0"/>
                      </a:rPr>
                      <m:t>,</m:t>
                    </m:r>
                    <m:r>
                      <a:rPr lang="en-US" altLang="zh-CN" sz="1800" i="1">
                        <a:latin typeface="Cambria Math" panose="02040503050406030204" pitchFamily="18" charset="0"/>
                      </a:rPr>
                      <m:t>𝑡</m:t>
                    </m:r>
                    <m:r>
                      <a:rPr lang="en-US" altLang="zh-CN" sz="1800">
                        <a:latin typeface="Cambria Math" panose="02040503050406030204" pitchFamily="18" charset="0"/>
                      </a:rPr>
                      <m:t>}∉</m:t>
                    </m:r>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，则</a:t>
                </a:r>
                <a14:m>
                  <m:oMath xmlns:m="http://schemas.openxmlformats.org/officeDocument/2006/math">
                    <m:r>
                      <a:rPr lang="en-US" altLang="zh-CN" sz="1800" i="1">
                        <a:latin typeface="Cambria Math" panose="02040503050406030204" pitchFamily="18" charset="0"/>
                      </a:rPr>
                      <m:t>𝑊</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𝑡</m:t>
                        </m:r>
                      </m:e>
                      <m:sub>
                        <m:r>
                          <a:rPr lang="en-US" altLang="zh-CN" sz="1800" i="1">
                            <a:latin typeface="Cambria Math" panose="02040503050406030204" pitchFamily="18" charset="0"/>
                          </a:rPr>
                          <m:t>1</m:t>
                        </m:r>
                      </m:sub>
                    </m:sSub>
                    <m:r>
                      <a:rPr lang="zh-CN" altLang="zh-CN" sz="1800">
                        <a:latin typeface="Cambria Math" panose="02040503050406030204" pitchFamily="18" charset="0"/>
                      </a:rPr>
                      <m:t>，</m:t>
                    </m:r>
                    <m:r>
                      <a:rPr lang="en-US" altLang="zh-CN" sz="1800" i="1">
                        <a:latin typeface="Cambria Math" panose="02040503050406030204" pitchFamily="18" charset="0"/>
                      </a:rPr>
                      <m:t>𝑡</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algn="just">
                  <a:lnSpc>
                    <a:spcPts val="2500"/>
                  </a:lnSpc>
                  <a:spcBef>
                    <a:spcPts val="0"/>
                  </a:spcBef>
                </a:pPr>
                <a:r>
                  <a:rPr lang="zh-CN" altLang="en-US" sz="1800" dirty="0">
                    <a:latin typeface="隶书" panose="02010509060101010101" pitchFamily="49" charset="-122"/>
                    <a:ea typeface="隶书" panose="02010509060101010101" pitchFamily="49" charset="-122"/>
                  </a:rPr>
                  <a:t>例 </a:t>
                </a:r>
                <a:r>
                  <a:rPr lang="zh-CN" altLang="zh-CN" sz="1800" dirty="0">
                    <a:latin typeface="隶书" panose="02010509060101010101" pitchFamily="49" charset="-122"/>
                    <a:ea typeface="隶书" panose="02010509060101010101" pitchFamily="49" charset="-122"/>
                  </a:rPr>
                  <a:t>如，</a:t>
                </a:r>
                <a14:m>
                  <m:oMath xmlns:m="http://schemas.openxmlformats.org/officeDocument/2006/math">
                    <m:r>
                      <a:rPr lang="en-US" altLang="zh-CN" sz="1800" i="1">
                        <a:latin typeface="Cambria Math" panose="02040503050406030204" pitchFamily="18" charset="0"/>
                      </a:rPr>
                      <m:t>𝑙</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𝑐</m:t>
                        </m:r>
                      </m:e>
                    </m:d>
                    <m:r>
                      <a:rPr lang="en-US" altLang="zh-CN" sz="1800" i="1">
                        <a:latin typeface="Cambria Math" panose="02040503050406030204" pitchFamily="18" charset="0"/>
                      </a:rPr>
                      <m:t>=</m:t>
                    </m:r>
                    <m:r>
                      <a:rPr lang="en-US" altLang="zh-CN" sz="1800" i="1">
                        <a:latin typeface="Cambria Math" panose="02040503050406030204" pitchFamily="18" charset="0"/>
                      </a:rPr>
                      <m:t>𝑚𝑖𝑛</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4</m:t>
                        </m:r>
                        <m:r>
                          <a:rPr lang="zh-CN" altLang="zh-CN" sz="1800">
                            <a:latin typeface="Cambria Math" panose="02040503050406030204" pitchFamily="18" charset="0"/>
                          </a:rPr>
                          <m:t>，</m:t>
                        </m:r>
                        <m:r>
                          <a:rPr lang="en-US" altLang="zh-CN" sz="1800" i="1">
                            <a:latin typeface="Cambria Math" panose="02040503050406030204" pitchFamily="18" charset="0"/>
                          </a:rPr>
                          <m:t>1+2</m:t>
                        </m:r>
                      </m:e>
                    </m:d>
                    <m:r>
                      <a:rPr lang="en-US" altLang="zh-CN" sz="1800" i="1">
                        <a:latin typeface="Cambria Math" panose="02040503050406030204" pitchFamily="18" charset="0"/>
                      </a:rPr>
                      <m:t>=3</m:t>
                    </m:r>
                    <m:r>
                      <a:rPr lang="zh-CN" altLang="zh-CN" sz="1800">
                        <a:latin typeface="Cambria Math" panose="02040503050406030204" pitchFamily="18" charset="0"/>
                      </a:rPr>
                      <m:t>，</m:t>
                    </m:r>
                  </m:oMath>
                </a14:m>
                <a:endParaRPr lang="en-US" altLang="zh-CN" sz="1800" dirty="0"/>
              </a:p>
              <a:p>
                <a:pPr algn="just">
                  <a:lnSpc>
                    <a:spcPts val="2500"/>
                  </a:lnSpc>
                  <a:spcBef>
                    <a:spcPts val="0"/>
                  </a:spcBef>
                </a:pPr>
                <a:r>
                  <a:rPr lang="en-US" altLang="zh-CN" sz="1800" dirty="0"/>
                  <a:t>       </a:t>
                </a:r>
                <a14:m>
                  <m:oMath xmlns:m="http://schemas.openxmlformats.org/officeDocument/2006/math">
                    <m:r>
                      <a:rPr lang="en-US" altLang="zh-CN" sz="1800" i="1">
                        <a:latin typeface="Cambria Math" panose="02040503050406030204" pitchFamily="18" charset="0"/>
                      </a:rPr>
                      <m:t>𝑙</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𝑑</m:t>
                        </m:r>
                      </m:e>
                    </m:d>
                    <m:r>
                      <a:rPr lang="en-US" altLang="zh-CN" sz="1800" i="1">
                        <a:latin typeface="Cambria Math" panose="02040503050406030204" pitchFamily="18" charset="0"/>
                      </a:rPr>
                      <m:t>=</m:t>
                    </m:r>
                    <m:func>
                      <m:funcPr>
                        <m:ctrlPr>
                          <a:rPr lang="zh-CN" altLang="zh-CN" sz="1800" i="1">
                            <a:latin typeface="Cambria Math" panose="02040503050406030204" pitchFamily="18" charset="0"/>
                          </a:rPr>
                        </m:ctrlPr>
                      </m:funcPr>
                      <m:fName>
                        <m:r>
                          <a:rPr lang="en-US" altLang="zh-CN" sz="1800" i="1">
                            <a:latin typeface="Cambria Math" panose="02040503050406030204" pitchFamily="18" charset="0"/>
                          </a:rPr>
                          <m:t>𝑚𝑖𝑛</m:t>
                        </m:r>
                      </m:fName>
                      <m:e>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m:t>
                            </m:r>
                            <m:r>
                              <a:rPr lang="zh-CN" altLang="zh-CN" sz="1800">
                                <a:latin typeface="Cambria Math" panose="02040503050406030204" pitchFamily="18" charset="0"/>
                              </a:rPr>
                              <m:t>，</m:t>
                            </m:r>
                            <m:r>
                              <a:rPr lang="en-US" altLang="zh-CN" sz="1800" i="1">
                                <a:latin typeface="Cambria Math" panose="02040503050406030204" pitchFamily="18" charset="0"/>
                              </a:rPr>
                              <m:t>1+7</m:t>
                            </m:r>
                          </m:e>
                        </m:d>
                      </m:e>
                    </m:func>
                    <m:r>
                      <a:rPr lang="en-US" altLang="zh-CN" sz="1800">
                        <a:latin typeface="Cambria Math" panose="02040503050406030204" pitchFamily="18" charset="0"/>
                      </a:rPr>
                      <m:t>=8</m:t>
                    </m:r>
                    <m:r>
                      <a:rPr lang="zh-CN" altLang="en-US" sz="1800" i="1">
                        <a:latin typeface="Cambria Math" panose="02040503050406030204" pitchFamily="18" charset="0"/>
                      </a:rPr>
                      <m:t>，</m:t>
                    </m:r>
                  </m:oMath>
                </a14:m>
                <a:endParaRPr lang="en-US" altLang="zh-CN" sz="1800" i="1" dirty="0">
                  <a:latin typeface="Cambria Math" panose="02040503050406030204" pitchFamily="18" charset="0"/>
                </a:endParaRPr>
              </a:p>
              <a:p>
                <a:pPr algn="just">
                  <a:lnSpc>
                    <a:spcPts val="2500"/>
                  </a:lnSpc>
                  <a:spcBef>
                    <a:spcPts val="0"/>
                  </a:spcBef>
                </a:pPr>
                <a:r>
                  <a:rPr lang="en-US" altLang="zh-CN" sz="1800" dirty="0"/>
                  <a:t>       </a:t>
                </a:r>
                <a14:m>
                  <m:oMath xmlns:m="http://schemas.openxmlformats.org/officeDocument/2006/math">
                    <m:r>
                      <a:rPr lang="en-US" altLang="zh-CN" sz="1800" i="1">
                        <a:latin typeface="Cambria Math" panose="02040503050406030204" pitchFamily="18" charset="0"/>
                      </a:rPr>
                      <m:t>𝑙</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𝑒</m:t>
                        </m:r>
                      </m:e>
                    </m:d>
                    <m:r>
                      <a:rPr lang="en-US" altLang="zh-CN" sz="1800" i="1">
                        <a:latin typeface="Cambria Math" panose="02040503050406030204" pitchFamily="18" charset="0"/>
                      </a:rPr>
                      <m:t>=</m:t>
                    </m:r>
                    <m:func>
                      <m:funcPr>
                        <m:ctrlPr>
                          <a:rPr lang="zh-CN" altLang="zh-CN" sz="1800" i="1">
                            <a:latin typeface="Cambria Math" panose="02040503050406030204" pitchFamily="18" charset="0"/>
                          </a:rPr>
                        </m:ctrlPr>
                      </m:funcPr>
                      <m:fName>
                        <m:r>
                          <a:rPr lang="en-US" altLang="zh-CN" sz="1800" i="1">
                            <a:latin typeface="Cambria Math" panose="02040503050406030204" pitchFamily="18" charset="0"/>
                          </a:rPr>
                          <m:t>𝑚𝑖𝑛</m:t>
                        </m:r>
                      </m:fName>
                      <m:e>
                        <m:r>
                          <a:rPr lang="en-US" altLang="zh-CN" sz="1800" i="1">
                            <a:latin typeface="Cambria Math" panose="02040503050406030204" pitchFamily="18" charset="0"/>
                          </a:rPr>
                          <m:t>{∞</m:t>
                        </m:r>
                        <m:r>
                          <a:rPr lang="zh-CN" altLang="zh-CN" sz="1800">
                            <a:latin typeface="Cambria Math" panose="02040503050406030204" pitchFamily="18" charset="0"/>
                          </a:rPr>
                          <m:t>，</m:t>
                        </m:r>
                        <m:r>
                          <a:rPr lang="en-US" altLang="zh-CN" sz="1800" i="1">
                            <a:latin typeface="Cambria Math" panose="02040503050406030204" pitchFamily="18" charset="0"/>
                          </a:rPr>
                          <m:t>1+5}</m:t>
                        </m:r>
                      </m:e>
                    </m:func>
                    <m:r>
                      <a:rPr lang="en-US" altLang="zh-CN" sz="1800">
                        <a:latin typeface="Cambria Math" panose="02040503050406030204" pitchFamily="18" charset="0"/>
                      </a:rPr>
                      <m:t>=6</m:t>
                    </m:r>
                    <m:r>
                      <a:rPr lang="zh-CN" altLang="zh-CN" sz="1800">
                        <a:latin typeface="Cambria Math" panose="02040503050406030204" pitchFamily="18" charset="0"/>
                      </a:rPr>
                      <m:t>，</m:t>
                    </m:r>
                  </m:oMath>
                </a14:m>
                <a:endParaRPr lang="en-US" altLang="zh-CN" sz="1800" dirty="0"/>
              </a:p>
              <a:p>
                <a:pPr algn="just">
                  <a:lnSpc>
                    <a:spcPts val="2500"/>
                  </a:lnSpc>
                  <a:spcBef>
                    <a:spcPts val="0"/>
                  </a:spcBef>
                </a:pPr>
                <a:r>
                  <a:rPr lang="en-US" altLang="zh-CN" sz="1800" dirty="0"/>
                  <a:t>       </a:t>
                </a:r>
                <a14:m>
                  <m:oMath xmlns:m="http://schemas.openxmlformats.org/officeDocument/2006/math">
                    <m:r>
                      <a:rPr lang="en-US" altLang="zh-CN" sz="1800" i="1">
                        <a:latin typeface="Cambria Math" panose="02040503050406030204" pitchFamily="18" charset="0"/>
                      </a:rPr>
                      <m:t>𝑙</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𝑧</m:t>
                        </m:r>
                      </m:e>
                    </m:d>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algn="just">
                  <a:lnSpc>
                    <a:spcPts val="25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）重复（</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）共</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次。</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5328592" cy="3507876"/>
              </a:xfrm>
              <a:blipFill rotWithShape="0">
                <a:blip r:embed="rId2"/>
                <a:stretch>
                  <a:fillRect l="-1143" t="-1391" r="-571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804248" y="699542"/>
            <a:ext cx="2200809" cy="1367852"/>
          </a:xfrm>
          <a:prstGeom prst="rect">
            <a:avLst/>
          </a:prstGeom>
        </p:spPr>
      </p:pic>
      <p:pic>
        <p:nvPicPr>
          <p:cNvPr id="5" name="图片 4"/>
          <p:cNvPicPr>
            <a:picLocks noChangeAspect="1"/>
          </p:cNvPicPr>
          <p:nvPr/>
        </p:nvPicPr>
        <p:blipFill>
          <a:blip r:embed="rId4"/>
          <a:stretch>
            <a:fillRect/>
          </a:stretch>
        </p:blipFill>
        <p:spPr>
          <a:xfrm>
            <a:off x="107504" y="1732810"/>
            <a:ext cx="6984776" cy="2170503"/>
          </a:xfrm>
          <a:prstGeom prst="rect">
            <a:avLst/>
          </a:prstGeom>
        </p:spPr>
      </p:pic>
      <p:sp>
        <p:nvSpPr>
          <p:cNvPr id="6" name="文本框 5"/>
          <p:cNvSpPr txBox="1"/>
          <p:nvPr/>
        </p:nvSpPr>
        <p:spPr>
          <a:xfrm>
            <a:off x="2411760" y="4083549"/>
            <a:ext cx="4032448" cy="369332"/>
          </a:xfrm>
          <a:prstGeom prst="rect">
            <a:avLst/>
          </a:prstGeom>
          <a:noFill/>
        </p:spPr>
        <p:txBody>
          <a:bodyPr wrap="square" rtlCol="0">
            <a:spAutoFit/>
          </a:bodyPr>
          <a:lstStyle/>
          <a:p>
            <a:r>
              <a:rPr lang="zh-CN" altLang="en-US" dirty="0">
                <a:solidFill>
                  <a:srgbClr val="C00000"/>
                </a:solidFill>
                <a:latin typeface="华文彩云" panose="02010800040101010101" pitchFamily="2" charset="-122"/>
                <a:ea typeface="华文彩云" panose="02010800040101010101" pitchFamily="2" charset="-122"/>
                <a:hlinkClick r:id="rId5" action="ppaction://hlinkfile"/>
              </a:rPr>
              <a:t>最短路径算法链接</a:t>
            </a:r>
            <a:endParaRPr lang="zh-CN" altLang="en-US" dirty="0">
              <a:solidFill>
                <a:srgbClr val="C00000"/>
              </a:solidFill>
              <a:latin typeface="华文彩云" panose="02010800040101010101" pitchFamily="2" charset="-122"/>
              <a:ea typeface="华文彩云" panose="02010800040101010101" pitchFamily="2" charset="-122"/>
            </a:endParaRPr>
          </a:p>
        </p:txBody>
      </p:sp>
    </p:spTree>
    <p:extLst>
      <p:ext uri="{BB962C8B-B14F-4D97-AF65-F5344CB8AC3E}">
        <p14:creationId xmlns:p14="http://schemas.microsoft.com/office/powerpoint/2010/main" val="313936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500" fill="hold"/>
                                        <p:tgtEl>
                                          <p:spTgt spid="6"/>
                                        </p:tgtEl>
                                        <p:attrNameLst>
                                          <p:attrName>ppt_x</p:attrName>
                                        </p:attrNameLst>
                                      </p:cBhvr>
                                      <p:tavLst>
                                        <p:tav tm="0">
                                          <p:val>
                                            <p:strVal val="#ppt_x"/>
                                          </p:val>
                                        </p:tav>
                                        <p:tav tm="100000">
                                          <p:val>
                                            <p:strVal val="#ppt_x"/>
                                          </p:val>
                                        </p:tav>
                                      </p:tavLst>
                                    </p:anim>
                                    <p:anim calcmode="lin" valueType="num">
                                      <p:cBhvr additive="base">
                                        <p:cTn id="5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图的基本术语</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856984" cy="3507876"/>
              </a:xfrm>
            </p:spPr>
            <p:txBody>
              <a:bodyPr/>
              <a:lstStyle/>
              <a:p>
                <a:pPr>
                  <a:lnSpc>
                    <a:spcPts val="24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5</a:t>
                </a:r>
                <a:r>
                  <a:rPr lang="zh-CN" altLang="zh-CN" sz="1800" dirty="0">
                    <a:solidFill>
                      <a:srgbClr val="FF0000"/>
                    </a:solidFill>
                    <a:latin typeface="隶书" panose="02010509060101010101" pitchFamily="49" charset="-122"/>
                    <a:ea typeface="隶书" panose="02010509060101010101" pitchFamily="49" charset="-122"/>
                  </a:rPr>
                  <a:t>）子图、真子图和生成子图</a:t>
                </a:r>
                <a:r>
                  <a:rPr lang="zh-CN" altLang="en-US" sz="1800" dirty="0">
                    <a:solidFill>
                      <a:srgbClr val="FF0000"/>
                    </a:solidFill>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𝐺</m:t>
                    </m:r>
                    <m:r>
                      <a:rPr lang="en-US" altLang="zh-CN" sz="1800" i="1">
                        <a:latin typeface="Cambria Math" panose="02040503050406030204" pitchFamily="18" charset="0"/>
                      </a:rPr>
                      <m:t>=(</m:t>
                    </m:r>
                    <m:r>
                      <a:rPr lang="en-US" altLang="zh-CN" sz="1800" i="1">
                        <a:latin typeface="Cambria Math" panose="02040503050406030204" pitchFamily="18" charset="0"/>
                      </a:rPr>
                      <m:t>𝑉</m:t>
                    </m:r>
                    <m:r>
                      <a:rPr lang="zh-CN" altLang="zh-CN" sz="1800">
                        <a:latin typeface="Cambria Math" panose="02040503050406030204" pitchFamily="18" charset="0"/>
                      </a:rPr>
                      <m:t>，</m:t>
                    </m:r>
                    <m:r>
                      <a:rPr lang="en-US" altLang="zh-CN" sz="1800" i="1">
                        <a:latin typeface="Cambria Math" panose="02040503050406030204" pitchFamily="18" charset="0"/>
                      </a:rPr>
                      <m:t>𝐸</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𝐻</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𝑉</m:t>
                        </m:r>
                      </m:e>
                      <m:sup>
                        <m:r>
                          <a:rPr lang="en-US" altLang="zh-CN" sz="1800" i="1">
                            <a:latin typeface="Cambria Math" panose="02040503050406030204" pitchFamily="18" charset="0"/>
                          </a:rPr>
                          <m:t>′</m:t>
                        </m:r>
                      </m:sup>
                    </m:sSup>
                    <m:r>
                      <a:rPr lang="zh-CN"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𝐸</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是二个图。若</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𝑉</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且</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𝐸</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，则说</a:t>
                </a:r>
                <a14:m>
                  <m:oMath xmlns:m="http://schemas.openxmlformats.org/officeDocument/2006/math">
                    <m:r>
                      <a:rPr lang="en-US" altLang="zh-CN" sz="1800" i="1">
                        <a:latin typeface="Cambria Math" panose="02040503050406030204" pitchFamily="18" charset="0"/>
                      </a:rPr>
                      <m:t>𝐻</m:t>
                    </m:r>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a:t>
                </a:r>
                <a:r>
                  <a:rPr lang="zh-CN" altLang="zh-CN" sz="1800" dirty="0">
                    <a:solidFill>
                      <a:srgbClr val="FF0000"/>
                    </a:solidFill>
                    <a:latin typeface="隶书" panose="02010509060101010101" pitchFamily="49" charset="-122"/>
                    <a:ea typeface="隶书" panose="02010509060101010101" pitchFamily="49" charset="-122"/>
                  </a:rPr>
                  <a:t>子图</a:t>
                </a:r>
                <a:r>
                  <a:rPr lang="zh-CN" altLang="zh-CN" sz="1800" dirty="0">
                    <a:latin typeface="隶书" panose="02010509060101010101" pitchFamily="49" charset="-122"/>
                    <a:ea typeface="隶书" panose="02010509060101010101" pitchFamily="49" charset="-122"/>
                  </a:rPr>
                  <a:t>。若</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𝑉</m:t>
                        </m:r>
                      </m:e>
                      <m:sup>
                        <m:r>
                          <a:rPr lang="en-US" altLang="zh-CN" sz="1800" i="1">
                            <a:latin typeface="Cambria Math" panose="02040503050406030204" pitchFamily="18" charset="0"/>
                          </a:rPr>
                          <m:t>′</m:t>
                        </m:r>
                      </m:sup>
                    </m:sSup>
                    <m:r>
                      <a:rPr lang="en-US" altLang="zh-CN" sz="1800" i="1" smtClean="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或</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𝐸</m:t>
                        </m:r>
                      </m:e>
                      <m:sup>
                        <m:r>
                          <a:rPr lang="en-US" altLang="zh-CN" sz="1800" i="1">
                            <a:latin typeface="Cambria Math" panose="02040503050406030204" pitchFamily="18" charset="0"/>
                          </a:rPr>
                          <m:t>′</m:t>
                        </m:r>
                      </m:sup>
                    </m:sSup>
                    <m:r>
                      <a:rPr lang="en-US" altLang="zh-CN" sz="1800" i="1" smtClean="0">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rPr>
                      <m:t>𝐸</m:t>
                    </m:r>
                  </m:oMath>
                </a14:m>
                <a:r>
                  <a:rPr lang="zh-CN" altLang="zh-CN" sz="1800" dirty="0">
                    <a:latin typeface="隶书" panose="02010509060101010101" pitchFamily="49" charset="-122"/>
                    <a:ea typeface="隶书" panose="02010509060101010101" pitchFamily="49" charset="-122"/>
                  </a:rPr>
                  <a:t>，说</a:t>
                </a:r>
                <a14:m>
                  <m:oMath xmlns:m="http://schemas.openxmlformats.org/officeDocument/2006/math">
                    <m:r>
                      <a:rPr lang="en-US" altLang="zh-CN" sz="1800" i="1">
                        <a:latin typeface="Cambria Math" panose="02040503050406030204" pitchFamily="18" charset="0"/>
                      </a:rPr>
                      <m:t>𝐻</m:t>
                    </m:r>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a:t>
                </a:r>
                <a:r>
                  <a:rPr lang="zh-CN" altLang="zh-CN" sz="1800" dirty="0">
                    <a:solidFill>
                      <a:srgbClr val="FF0000"/>
                    </a:solidFill>
                    <a:latin typeface="隶书" panose="02010509060101010101" pitchFamily="49" charset="-122"/>
                    <a:ea typeface="隶书" panose="02010509060101010101" pitchFamily="49" charset="-122"/>
                  </a:rPr>
                  <a:t>真子图</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400"/>
                  </a:lnSpc>
                  <a:spcBef>
                    <a:spcPts val="0"/>
                  </a:spcBef>
                </a:pPr>
                <a:r>
                  <a:rPr lang="zh-CN" altLang="zh-CN" sz="1800" dirty="0">
                    <a:latin typeface="隶书" panose="02010509060101010101" pitchFamily="49" charset="-122"/>
                    <a:ea typeface="隶书" panose="02010509060101010101" pitchFamily="49" charset="-122"/>
                  </a:rPr>
                  <a:t>若</a:t>
                </a:r>
                <a14:m>
                  <m:oMath xmlns:m="http://schemas.openxmlformats.org/officeDocument/2006/math">
                    <m:r>
                      <a:rPr lang="en-US" altLang="zh-CN" sz="1800" i="1">
                        <a:latin typeface="Cambria Math" panose="02040503050406030204" pitchFamily="18" charset="0"/>
                      </a:rPr>
                      <m:t>𝐻</m:t>
                    </m:r>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的子图且</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𝑉</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r>
                      <a:rPr lang="en-US" altLang="zh-CN" sz="1800" i="1">
                        <a:latin typeface="Cambria Math" panose="02040503050406030204" pitchFamily="18" charset="0"/>
                      </a:rPr>
                      <m:t>𝑉</m:t>
                    </m:r>
                  </m:oMath>
                </a14:m>
                <a:r>
                  <a:rPr lang="zh-CN" altLang="zh-CN" sz="1800" dirty="0">
                    <a:latin typeface="隶书" panose="02010509060101010101" pitchFamily="49" charset="-122"/>
                    <a:ea typeface="隶书" panose="02010509060101010101" pitchFamily="49" charset="-122"/>
                  </a:rPr>
                  <a:t>，说</a:t>
                </a:r>
                <a14:m>
                  <m:oMath xmlns:m="http://schemas.openxmlformats.org/officeDocument/2006/math">
                    <m:r>
                      <a:rPr lang="en-US" altLang="zh-CN" sz="1800" i="1">
                        <a:latin typeface="Cambria Math" panose="02040503050406030204" pitchFamily="18" charset="0"/>
                      </a:rPr>
                      <m:t>𝐻</m:t>
                    </m:r>
                  </m:oMath>
                </a14:m>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𝐺</m:t>
                    </m:r>
                  </m:oMath>
                </a14:m>
                <a:r>
                  <a:rPr lang="zh-CN" altLang="zh-CN" sz="1800" dirty="0">
                    <a:latin typeface="隶书" panose="02010509060101010101" pitchFamily="49" charset="-122"/>
                    <a:ea typeface="隶书" panose="02010509060101010101" pitchFamily="49" charset="-122"/>
                  </a:rPr>
                  <a:t>的</a:t>
                </a:r>
                <a:r>
                  <a:rPr lang="zh-CN" altLang="zh-CN" sz="1800" dirty="0">
                    <a:solidFill>
                      <a:srgbClr val="FF0000"/>
                    </a:solidFill>
                    <a:latin typeface="隶书" panose="02010509060101010101" pitchFamily="49" charset="-122"/>
                    <a:ea typeface="隶书" panose="02010509060101010101" pitchFamily="49" charset="-122"/>
                  </a:rPr>
                  <a:t>生成子图</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400"/>
                  </a:lnSpc>
                  <a:spcBef>
                    <a:spcPts val="0"/>
                  </a:spcBef>
                </a:pP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(b)(c)(d)</a:t>
                </a:r>
                <a:r>
                  <a:rPr lang="zh-CN" altLang="zh-CN" sz="1800" dirty="0">
                    <a:latin typeface="隶书" panose="02010509060101010101" pitchFamily="49" charset="-122"/>
                    <a:ea typeface="隶书" panose="02010509060101010101" pitchFamily="49" charset="-122"/>
                  </a:rPr>
                  <a:t>是图（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）的子图，也是真子图；图</a:t>
                </a:r>
                <a:r>
                  <a:rPr lang="en-US" altLang="zh-CN" sz="1800" dirty="0">
                    <a:latin typeface="隶书" panose="02010509060101010101" pitchFamily="49" charset="-122"/>
                    <a:ea typeface="隶书" panose="02010509060101010101" pitchFamily="49" charset="-122"/>
                  </a:rPr>
                  <a:t>(d)</a:t>
                </a:r>
                <a:r>
                  <a:rPr lang="zh-CN" altLang="zh-CN" sz="1800" dirty="0">
                    <a:latin typeface="隶书" panose="02010509060101010101" pitchFamily="49" charset="-122"/>
                    <a:ea typeface="隶书" panose="02010509060101010101" pitchFamily="49" charset="-122"/>
                  </a:rPr>
                  <a:t>是图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的生成子图。</a:t>
                </a:r>
              </a:p>
              <a:p>
                <a:endParaRPr lang="zh-CN" altLang="en-US"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856984" cy="3507876"/>
              </a:xfrm>
              <a:blipFill rotWithShape="0">
                <a:blip r:embed="rId2"/>
                <a:stretch>
                  <a:fillRect l="-688" t="-156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151467" y="2643758"/>
            <a:ext cx="6127261" cy="1728192"/>
          </a:xfrm>
          <a:prstGeom prst="rect">
            <a:avLst/>
          </a:prstGeom>
        </p:spPr>
      </p:pic>
    </p:spTree>
    <p:extLst>
      <p:ext uri="{BB962C8B-B14F-4D97-AF65-F5344CB8AC3E}">
        <p14:creationId xmlns:p14="http://schemas.microsoft.com/office/powerpoint/2010/main" val="340307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章节简洁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06 数字媒体及应用123</Template>
  <TotalTime>4524</TotalTime>
  <Words>7847</Words>
  <Application>Microsoft Office PowerPoint</Application>
  <PresentationFormat>全屏显示(16:9)</PresentationFormat>
  <Paragraphs>832</Paragraphs>
  <Slides>81</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81</vt:i4>
      </vt:variant>
    </vt:vector>
  </HeadingPairs>
  <TitlesOfParts>
    <vt:vector size="93" baseType="lpstr">
      <vt:lpstr>Arial Unicode MS</vt:lpstr>
      <vt:lpstr>方正粗黑宋简体</vt:lpstr>
      <vt:lpstr>黑体</vt:lpstr>
      <vt:lpstr>华文彩云</vt:lpstr>
      <vt:lpstr>隶书</vt:lpstr>
      <vt:lpstr>宋体</vt:lpstr>
      <vt:lpstr>Arial</vt:lpstr>
      <vt:lpstr>Calibri</vt:lpstr>
      <vt:lpstr>Calibri Light</vt:lpstr>
      <vt:lpstr>Cambria Math</vt:lpstr>
      <vt:lpstr>Times New Roman</vt:lpstr>
      <vt:lpstr>章节简洁版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Nanjing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ZFY</dc:creator>
  <cp:lastModifiedBy>lenovo</cp:lastModifiedBy>
  <cp:revision>203</cp:revision>
  <dcterms:created xsi:type="dcterms:W3CDTF">2007-07-12T03:00:51Z</dcterms:created>
  <dcterms:modified xsi:type="dcterms:W3CDTF">2022-07-17T07:01:08Z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